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91" r:id="rId5"/>
    <p:sldId id="295" r:id="rId6"/>
    <p:sldId id="296" r:id="rId7"/>
    <p:sldId id="294" r:id="rId8"/>
    <p:sldId id="297" r:id="rId9"/>
    <p:sldId id="299" r:id="rId10"/>
    <p:sldId id="298" r:id="rId11"/>
  </p:sldIdLst>
  <p:sldSz cx="12801600" cy="9601200" type="A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92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976372"/>
            <a:ext cx="10881360" cy="2016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5376672"/>
            <a:ext cx="896112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FBFBF"/>
                </a:solidFill>
                <a:latin typeface="Tahoma"/>
                <a:cs typeface="Tahoma"/>
              </a:defRPr>
            </a:lvl1pPr>
          </a:lstStyle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‹#›</a:t>
            </a:fld>
            <a:endParaRPr spc="1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70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FBFBF"/>
                </a:solidFill>
                <a:latin typeface="Tahoma"/>
                <a:cs typeface="Tahoma"/>
              </a:defRPr>
            </a:lvl1pPr>
          </a:lstStyle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‹#›</a:t>
            </a:fld>
            <a:endParaRPr spc="1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70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FBFBF"/>
                </a:solidFill>
                <a:latin typeface="Tahoma"/>
                <a:cs typeface="Tahoma"/>
              </a:defRPr>
            </a:lvl1pPr>
          </a:lstStyle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‹#›</a:t>
            </a:fld>
            <a:endParaRPr spc="1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01599" cy="9601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70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FBFBF"/>
                </a:solidFill>
                <a:latin typeface="Tahoma"/>
                <a:cs typeface="Tahoma"/>
              </a:defRPr>
            </a:lvl1pPr>
          </a:lstStyle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‹#›</a:t>
            </a:fld>
            <a:endParaRPr spc="1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FBFBF"/>
                </a:solidFill>
                <a:latin typeface="Tahoma"/>
                <a:cs typeface="Tahoma"/>
              </a:defRPr>
            </a:lvl1pPr>
          </a:lstStyle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‹#›</a:t>
            </a:fld>
            <a:endParaRPr spc="1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3610" y="166115"/>
            <a:ext cx="11273155" cy="60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070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80" y="2208276"/>
            <a:ext cx="11521440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8929116"/>
            <a:ext cx="4096512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8929116"/>
            <a:ext cx="2944368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301856" y="9102445"/>
            <a:ext cx="257809" cy="24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FBFBF"/>
                </a:solidFill>
                <a:latin typeface="Tahoma"/>
                <a:cs typeface="Tahoma"/>
              </a:defRPr>
            </a:lvl1pPr>
          </a:lstStyle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‹#›</a:t>
            </a:fld>
            <a:endParaRPr spc="1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365" y="420563"/>
            <a:ext cx="122682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spc="190" dirty="0">
                <a:solidFill>
                  <a:srgbClr val="FD6541"/>
                </a:solidFill>
                <a:latin typeface="Tahoma"/>
                <a:cs typeface="Tahoma"/>
              </a:rPr>
              <a:t>ГУ ТО «ЦЗН Тульской области»</a:t>
            </a:r>
            <a:br>
              <a:rPr lang="ru-RU" sz="4000" spc="190" dirty="0">
                <a:solidFill>
                  <a:srgbClr val="FD6541"/>
                </a:solidFill>
                <a:latin typeface="Tahoma"/>
                <a:cs typeface="Tahoma"/>
              </a:rPr>
            </a:br>
            <a:br>
              <a:rPr lang="ru-RU" sz="3000" spc="190" dirty="0">
                <a:solidFill>
                  <a:srgbClr val="FD6541"/>
                </a:solidFill>
                <a:latin typeface="Tahoma"/>
                <a:cs typeface="Tahoma"/>
              </a:rPr>
            </a:br>
            <a:r>
              <a:rPr lang="ru-RU" sz="3000" spc="190" dirty="0">
                <a:solidFill>
                  <a:srgbClr val="FD6541"/>
                </a:solidFill>
                <a:latin typeface="Tahoma"/>
                <a:cs typeface="Tahoma"/>
              </a:rPr>
              <a:t>Лучший ПРОЕКТ</a:t>
            </a:r>
            <a:r>
              <a:rPr lang="en-US" sz="3000" spc="190" dirty="0">
                <a:solidFill>
                  <a:srgbClr val="FD6541"/>
                </a:solidFill>
                <a:latin typeface="Tahoma"/>
                <a:cs typeface="Tahoma"/>
              </a:rPr>
              <a:t> </a:t>
            </a:r>
            <a:r>
              <a:rPr lang="ru-RU" sz="3000" spc="190" dirty="0">
                <a:solidFill>
                  <a:srgbClr val="FD6541"/>
                </a:solidFill>
                <a:latin typeface="Tahoma"/>
                <a:cs typeface="Tahoma"/>
              </a:rPr>
              <a:t>– форум «ВЗАИМОДЕЙСТВИЕ»</a:t>
            </a:r>
            <a:br>
              <a:rPr lang="ru-RU" sz="3000" spc="190" dirty="0">
                <a:solidFill>
                  <a:srgbClr val="FD6541"/>
                </a:solidFill>
                <a:latin typeface="Tahoma"/>
                <a:cs typeface="Tahoma"/>
              </a:rPr>
            </a:br>
            <a:br>
              <a:rPr lang="ru-RU" sz="3000" spc="190" dirty="0">
                <a:solidFill>
                  <a:srgbClr val="FD6541"/>
                </a:solidFill>
                <a:latin typeface="Tahoma"/>
                <a:cs typeface="Tahoma"/>
              </a:rPr>
            </a:br>
            <a:r>
              <a:rPr lang="ru-RU" sz="3000" spc="190" dirty="0">
                <a:solidFill>
                  <a:srgbClr val="FD6541"/>
                </a:solidFill>
                <a:latin typeface="Tahoma"/>
                <a:cs typeface="Tahoma"/>
              </a:rPr>
              <a:t>Сроки реализации: 01.03.2022 – 27.05.2022 г.</a:t>
            </a:r>
            <a:endParaRPr sz="3000" dirty="0">
              <a:latin typeface="Tahoma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5474" y="3211471"/>
            <a:ext cx="8565982" cy="562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12502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14" dirty="0"/>
              <a:t>ИТОГИ</a:t>
            </a:r>
            <a:endParaRPr spc="-155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10</a:t>
            </a:fld>
            <a:endParaRPr spc="160" dirty="0"/>
          </a:p>
        </p:txBody>
      </p:sp>
      <p:sp>
        <p:nvSpPr>
          <p:cNvPr id="7" name="object 3"/>
          <p:cNvSpPr txBox="1"/>
          <p:nvPr/>
        </p:nvSpPr>
        <p:spPr>
          <a:xfrm>
            <a:off x="252663" y="1066800"/>
            <a:ext cx="8281737" cy="6858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000" b="1" spc="-155" dirty="0">
              <a:solidFill>
                <a:srgbClr val="E75D30"/>
              </a:solidFill>
              <a:latin typeface="Verdana"/>
              <a:cs typeface="Verdan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Получилась уникальная площадка, которая позволяет максимально качественное и неформально обеспечить Взаимодействие между теми, кто ищет работу, и теми, кто готов её предоставить</a:t>
            </a:r>
            <a:r>
              <a:rPr lang="en-US" spc="6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pc="6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Лёгкий, современный и открытый формат</a:t>
            </a:r>
            <a:r>
              <a:rPr lang="en-US" spc="6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pc="6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присутствовало 46  работодателей</a:t>
            </a:r>
            <a:r>
              <a:rPr lang="en-US" spc="6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pc="6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порядка 500 участников-соискателей</a:t>
            </a:r>
            <a:r>
              <a:rPr lang="en-US" spc="6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Заполнили анкеты работодателям для дальнейшего трудоустройства  (резерв) порядка 396 человек</a:t>
            </a:r>
            <a:r>
              <a:rPr lang="en-US" spc="6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US" spc="6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 58 человек трудоустроено на постоянное место работы</a:t>
            </a:r>
            <a:r>
              <a:rPr lang="en-US" spc="6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US" spc="6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43 человека нашли временную работу с гибким графиком</a:t>
            </a:r>
            <a:r>
              <a:rPr lang="en-US" spc="6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endParaRPr lang="en-US" spc="6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17 человек определяют цели для создания собственного дела вместе с ЦЗН и бизнес-инкубатором</a:t>
            </a:r>
            <a:r>
              <a:rPr lang="en-US" spc="6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US" spc="6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свыше 70 граждан по итогам профориентации получили консультации психолога</a:t>
            </a:r>
            <a:endParaRPr spc="6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126854" y="4552950"/>
            <a:ext cx="25488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0" dirty="0">
                <a:solidFill>
                  <a:srgbClr val="E75D30"/>
                </a:solidFill>
                <a:latin typeface="Verdana"/>
                <a:cs typeface="Verdana"/>
              </a:rPr>
              <a:t>Смотри прямую трансляцию на </a:t>
            </a:r>
            <a:r>
              <a:rPr lang="en-US" sz="2000" b="1" spc="-300" dirty="0">
                <a:solidFill>
                  <a:srgbClr val="E75D30"/>
                </a:solidFill>
                <a:latin typeface="Verdana"/>
                <a:cs typeface="Verdana"/>
              </a:rPr>
              <a:t>youtube.com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4462" y="1828800"/>
            <a:ext cx="27336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4200" y="8534400"/>
            <a:ext cx="74488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-155" dirty="0">
                <a:solidFill>
                  <a:srgbClr val="E75D30"/>
                </a:solidFill>
                <a:latin typeface="Verdana"/>
                <a:cs typeface="Verdana"/>
              </a:rPr>
              <a:t>Планируется проводить форум ЕЖЕГОДНО</a:t>
            </a:r>
            <a:endParaRPr lang="ru-RU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5894" y="5486400"/>
            <a:ext cx="2762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3"/>
          <p:cNvSpPr txBox="1"/>
          <p:nvPr/>
        </p:nvSpPr>
        <p:spPr>
          <a:xfrm>
            <a:off x="9144000" y="1295400"/>
            <a:ext cx="25488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0" dirty="0">
                <a:solidFill>
                  <a:srgbClr val="E75D30"/>
                </a:solidFill>
                <a:latin typeface="Verdana"/>
                <a:cs typeface="Verdana"/>
              </a:rPr>
              <a:t>Смотри ролик на </a:t>
            </a:r>
            <a:r>
              <a:rPr lang="en-US" sz="2000" b="1" spc="-300" dirty="0">
                <a:solidFill>
                  <a:srgbClr val="E75D30"/>
                </a:solidFill>
                <a:latin typeface="Verdana"/>
                <a:cs typeface="Verdana"/>
              </a:rPr>
              <a:t>youtube.com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3118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610" y="166115"/>
            <a:ext cx="112502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14" dirty="0"/>
              <a:t>Проблемы Клиентов</a:t>
            </a:r>
            <a:endParaRPr spc="-155"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2</a:t>
            </a:fld>
            <a:endParaRPr spc="160" dirty="0"/>
          </a:p>
        </p:txBody>
      </p:sp>
      <p:sp>
        <p:nvSpPr>
          <p:cNvPr id="56" name="object 15"/>
          <p:cNvSpPr txBox="1"/>
          <p:nvPr/>
        </p:nvSpPr>
        <p:spPr>
          <a:xfrm>
            <a:off x="5927558" y="990600"/>
            <a:ext cx="6553200" cy="382021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20"/>
              </a:spcBef>
            </a:pPr>
            <a:r>
              <a:rPr lang="ru-RU" sz="2500" b="1" spc="-40" dirty="0">
                <a:solidFill>
                  <a:srgbClr val="E75D30"/>
                </a:solidFill>
                <a:latin typeface="Verdana"/>
                <a:cs typeface="Verdana"/>
              </a:rPr>
              <a:t>Вопросы работодателя</a:t>
            </a:r>
          </a:p>
          <a:p>
            <a:pPr marL="256540" marR="208915" indent="-171450">
              <a:lnSpc>
                <a:spcPct val="101400"/>
              </a:lnSpc>
              <a:spcBef>
                <a:spcPts val="345"/>
              </a:spcBef>
              <a:buFont typeface="Arial MT"/>
              <a:buChar char="•"/>
              <a:tabLst>
                <a:tab pos="257175" algn="l"/>
              </a:tabLst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сложность в работе с молодежью</a:t>
            </a:r>
            <a:r>
              <a:rPr lang="en-US" spc="60" dirty="0">
                <a:solidFill>
                  <a:srgbClr val="0070C0"/>
                </a:solidFill>
                <a:latin typeface="Verdana"/>
                <a:cs typeface="Verdana"/>
              </a:rPr>
              <a:t> (</a:t>
            </a: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нет понимания ценностей и формата работы с молодыми специалистами)</a:t>
            </a:r>
            <a:r>
              <a:rPr lang="en-US" spc="4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  <a:endParaRPr lang="ru-RU" spc="4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08915" indent="-171450">
              <a:lnSpc>
                <a:spcPct val="101400"/>
              </a:lnSpc>
              <a:spcBef>
                <a:spcPts val="345"/>
              </a:spcBef>
              <a:buFont typeface="Arial MT"/>
              <a:buChar char="•"/>
              <a:tabLst>
                <a:tab pos="257175" algn="l"/>
              </a:tabLst>
            </a:pPr>
            <a:endParaRPr lang="en-US" sz="1000" spc="4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08915" indent="-171450">
              <a:lnSpc>
                <a:spcPct val="101400"/>
              </a:lnSpc>
              <a:spcBef>
                <a:spcPts val="345"/>
              </a:spcBef>
              <a:buFont typeface="Arial MT"/>
              <a:buChar char="•"/>
              <a:tabLst>
                <a:tab pos="257175" algn="l"/>
              </a:tabLst>
            </a:pPr>
            <a:r>
              <a:rPr lang="ru-RU" spc="20" dirty="0">
                <a:solidFill>
                  <a:srgbClr val="0070C0"/>
                </a:solidFill>
                <a:latin typeface="Verdana"/>
                <a:cs typeface="Verdana"/>
              </a:rPr>
              <a:t>Слабое построение процессов управления персоналом, ограниченная кадровая политика</a:t>
            </a:r>
            <a:r>
              <a:rPr lang="en-US" spc="-3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  <a:endParaRPr lang="ru-RU" spc="-3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08915" indent="-171450">
              <a:lnSpc>
                <a:spcPct val="101400"/>
              </a:lnSpc>
              <a:spcBef>
                <a:spcPts val="345"/>
              </a:spcBef>
              <a:buFont typeface="Arial MT"/>
              <a:buChar char="•"/>
              <a:tabLst>
                <a:tab pos="257175" algn="l"/>
              </a:tabLst>
            </a:pPr>
            <a:endParaRPr lang="en-US" sz="1000" spc="-3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34315" indent="-171450">
              <a:lnSpc>
                <a:spcPct val="101400"/>
              </a:lnSpc>
              <a:spcBef>
                <a:spcPts val="600"/>
              </a:spcBef>
              <a:buFont typeface="Arial MT"/>
              <a:buChar char="•"/>
              <a:tabLst>
                <a:tab pos="257175" algn="l"/>
              </a:tabLst>
            </a:pP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отсутствие кадрового резерва на предприятии</a:t>
            </a:r>
            <a:r>
              <a:rPr lang="en-US" spc="45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  <a:endParaRPr lang="ru-RU" spc="45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34315" indent="-171450">
              <a:lnSpc>
                <a:spcPct val="101400"/>
              </a:lnSpc>
              <a:spcBef>
                <a:spcPts val="600"/>
              </a:spcBef>
              <a:buFont typeface="Arial MT"/>
              <a:buChar char="•"/>
              <a:tabLst>
                <a:tab pos="257175" algn="l"/>
              </a:tabLst>
            </a:pPr>
            <a:endParaRPr lang="en-US" sz="1000" spc="45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34315" indent="-171450">
              <a:lnSpc>
                <a:spcPct val="101400"/>
              </a:lnSpc>
              <a:spcBef>
                <a:spcPts val="600"/>
              </a:spcBef>
              <a:buFont typeface="Arial MT"/>
              <a:buChar char="•"/>
              <a:tabLst>
                <a:tab pos="257175" algn="l"/>
              </a:tabLst>
            </a:pP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отсутствие портфолио предприятий, неумение презентовать вакансию, отсутствие опыта </a:t>
            </a:r>
            <a:r>
              <a:rPr lang="ru-RU" spc="45" dirty="0" err="1">
                <a:solidFill>
                  <a:srgbClr val="0070C0"/>
                </a:solidFill>
                <a:latin typeface="Verdana"/>
                <a:cs typeface="Verdana"/>
              </a:rPr>
              <a:t>рекрутинга</a:t>
            </a: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.</a:t>
            </a:r>
            <a:endParaRPr dirty="0">
              <a:latin typeface="Verdana"/>
              <a:cs typeface="Verdana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78" y="1194744"/>
            <a:ext cx="5018318" cy="337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bject 15"/>
          <p:cNvSpPr txBox="1"/>
          <p:nvPr/>
        </p:nvSpPr>
        <p:spPr>
          <a:xfrm>
            <a:off x="533399" y="5042419"/>
            <a:ext cx="6019799" cy="405258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20"/>
              </a:spcBef>
            </a:pPr>
            <a:r>
              <a:rPr lang="ru-RU" sz="2500" b="1" spc="-40" dirty="0">
                <a:solidFill>
                  <a:srgbClr val="E75D30"/>
                </a:solidFill>
                <a:latin typeface="Verdana"/>
                <a:cs typeface="Verdana"/>
              </a:rPr>
              <a:t>Запросы молодого специалиста</a:t>
            </a:r>
            <a:endParaRPr lang="en-US" sz="2500" b="1" spc="-114" dirty="0">
              <a:solidFill>
                <a:srgbClr val="E75D30"/>
              </a:solidFill>
              <a:latin typeface="Verdana"/>
              <a:cs typeface="Verdana"/>
            </a:endParaRPr>
          </a:p>
          <a:p>
            <a:pPr marL="256540" marR="208915" indent="-171450">
              <a:lnSpc>
                <a:spcPct val="101400"/>
              </a:lnSpc>
              <a:spcBef>
                <a:spcPts val="345"/>
              </a:spcBef>
              <a:buFont typeface="Arial MT"/>
              <a:buChar char="•"/>
              <a:tabLst>
                <a:tab pos="257175" algn="l"/>
              </a:tabLst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занятость необходима (первый доход)</a:t>
            </a:r>
            <a:r>
              <a:rPr lang="en-US" spc="4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</a:p>
          <a:p>
            <a:pPr marL="256540" marR="208915" indent="-171450">
              <a:lnSpc>
                <a:spcPct val="101400"/>
              </a:lnSpc>
              <a:spcBef>
                <a:spcPts val="345"/>
              </a:spcBef>
              <a:buFont typeface="Arial MT"/>
              <a:buChar char="•"/>
              <a:tabLst>
                <a:tab pos="257175" algn="l"/>
              </a:tabLst>
            </a:pPr>
            <a:endParaRPr lang="ru-RU" sz="1000" spc="4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08915" indent="-171450">
              <a:lnSpc>
                <a:spcPct val="101400"/>
              </a:lnSpc>
              <a:spcBef>
                <a:spcPts val="345"/>
              </a:spcBef>
              <a:buFont typeface="Arial MT"/>
              <a:buChar char="•"/>
              <a:tabLst>
                <a:tab pos="257175" algn="l"/>
              </a:tabLst>
            </a:pPr>
            <a:r>
              <a:rPr lang="ru-RU" spc="40" dirty="0">
                <a:solidFill>
                  <a:srgbClr val="0070C0"/>
                </a:solidFill>
                <a:latin typeface="Verdana"/>
                <a:cs typeface="Verdana"/>
              </a:rPr>
              <a:t>нужен наставник (не знают как искать работу, как расти в профессии, как себя мотивировать)</a:t>
            </a:r>
            <a:r>
              <a:rPr lang="en-US" spc="4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  <a:endParaRPr lang="ru-RU" spc="4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08915" indent="-171450">
              <a:lnSpc>
                <a:spcPct val="101400"/>
              </a:lnSpc>
              <a:spcBef>
                <a:spcPts val="345"/>
              </a:spcBef>
              <a:buFont typeface="Arial MT"/>
              <a:buChar char="•"/>
              <a:tabLst>
                <a:tab pos="257175" algn="l"/>
              </a:tabLst>
            </a:pPr>
            <a:endParaRPr lang="ru-RU" sz="1000" spc="4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08915" indent="-171450">
              <a:lnSpc>
                <a:spcPct val="101400"/>
              </a:lnSpc>
              <a:spcBef>
                <a:spcPts val="345"/>
              </a:spcBef>
              <a:buFont typeface="Arial MT"/>
              <a:buChar char="•"/>
              <a:tabLst>
                <a:tab pos="257175" algn="l"/>
              </a:tabLst>
            </a:pPr>
            <a:r>
              <a:rPr lang="ru-RU" spc="20" dirty="0">
                <a:solidFill>
                  <a:srgbClr val="0070C0"/>
                </a:solidFill>
                <a:latin typeface="Verdana"/>
                <a:cs typeface="Verdana"/>
              </a:rPr>
              <a:t>гибкий график по совместительству с учебой</a:t>
            </a:r>
            <a:r>
              <a:rPr lang="en-US" spc="-30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  <a:endParaRPr lang="ru-RU" spc="-3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08915" indent="-171450">
              <a:lnSpc>
                <a:spcPct val="101400"/>
              </a:lnSpc>
              <a:spcBef>
                <a:spcPts val="345"/>
              </a:spcBef>
              <a:buFont typeface="Arial MT"/>
              <a:buChar char="•"/>
              <a:tabLst>
                <a:tab pos="257175" algn="l"/>
              </a:tabLst>
            </a:pPr>
            <a:endParaRPr lang="ru-RU" sz="1000" spc="-30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34315" indent="-171450">
              <a:lnSpc>
                <a:spcPct val="101400"/>
              </a:lnSpc>
              <a:spcBef>
                <a:spcPts val="600"/>
              </a:spcBef>
              <a:buFont typeface="Arial MT"/>
              <a:buChar char="•"/>
              <a:tabLst>
                <a:tab pos="257175" algn="l"/>
              </a:tabLst>
            </a:pP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работа должна быть «полезной» - потому что это нужно людям</a:t>
            </a:r>
            <a:r>
              <a:rPr lang="en-US" spc="45" dirty="0">
                <a:solidFill>
                  <a:srgbClr val="0070C0"/>
                </a:solidFill>
                <a:latin typeface="Verdana"/>
                <a:cs typeface="Verdana"/>
              </a:rPr>
              <a:t>;</a:t>
            </a:r>
            <a:endParaRPr lang="ru-RU" spc="45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34315" indent="-171450">
              <a:lnSpc>
                <a:spcPct val="101400"/>
              </a:lnSpc>
              <a:spcBef>
                <a:spcPts val="600"/>
              </a:spcBef>
              <a:buFont typeface="Arial MT"/>
              <a:buChar char="•"/>
              <a:tabLst>
                <a:tab pos="257175" algn="l"/>
              </a:tabLst>
            </a:pPr>
            <a:endParaRPr lang="ru-RU" sz="1000" spc="45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256540" marR="234315" indent="-171450">
              <a:lnSpc>
                <a:spcPct val="101400"/>
              </a:lnSpc>
              <a:spcBef>
                <a:spcPts val="600"/>
              </a:spcBef>
              <a:buFont typeface="Arial MT"/>
              <a:buChar char="•"/>
              <a:tabLst>
                <a:tab pos="257175" algn="l"/>
              </a:tabLst>
            </a:pP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в коллективе должно быть «интересно».</a:t>
            </a:r>
            <a:endParaRPr dirty="0">
              <a:latin typeface="Verdana"/>
              <a:cs typeface="Verdan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99" y="5144658"/>
            <a:ext cx="5715001" cy="396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663610" y="166115"/>
            <a:ext cx="1127315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10" dirty="0"/>
              <a:t>«Хочу» молодежи</a:t>
            </a:r>
            <a:endParaRPr spc="-114" dirty="0"/>
          </a:p>
        </p:txBody>
      </p:sp>
      <p:pic>
        <p:nvPicPr>
          <p:cNvPr id="5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9982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" name="object 3"/>
          <p:cNvSpPr txBox="1"/>
          <p:nvPr/>
        </p:nvSpPr>
        <p:spPr>
          <a:xfrm>
            <a:off x="5083939" y="1083468"/>
            <a:ext cx="27268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300" dirty="0">
                <a:solidFill>
                  <a:srgbClr val="E75D30"/>
                </a:solidFill>
                <a:latin typeface="Verdana"/>
                <a:cs typeface="Verdana"/>
              </a:rPr>
              <a:t>Работать  удалённо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20" name="object 3"/>
          <p:cNvSpPr txBox="1"/>
          <p:nvPr/>
        </p:nvSpPr>
        <p:spPr>
          <a:xfrm>
            <a:off x="6085514" y="2796312"/>
            <a:ext cx="619317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b="1" spc="-300" dirty="0">
                <a:solidFill>
                  <a:srgbClr val="E75D30"/>
                </a:solidFill>
                <a:latin typeface="Verdana"/>
                <a:cs typeface="Verdana"/>
              </a:rPr>
              <a:t>РАЗВИТИЕ В ПРОФЕССИИ</a:t>
            </a:r>
            <a:endParaRPr sz="3000" b="1" dirty="0">
              <a:latin typeface="Verdana"/>
              <a:cs typeface="Verdana"/>
            </a:endParaRPr>
          </a:p>
        </p:txBody>
      </p:sp>
      <p:sp>
        <p:nvSpPr>
          <p:cNvPr id="521" name="object 3"/>
          <p:cNvSpPr txBox="1"/>
          <p:nvPr/>
        </p:nvSpPr>
        <p:spPr>
          <a:xfrm>
            <a:off x="6172200" y="2193996"/>
            <a:ext cx="6019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300" dirty="0">
                <a:solidFill>
                  <a:srgbClr val="E75D30"/>
                </a:solidFill>
                <a:latin typeface="Verdana"/>
                <a:cs typeface="Verdana"/>
              </a:rPr>
              <a:t>Работа в сфере туризма, культуры, искусства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22" name="object 3"/>
          <p:cNvSpPr txBox="1"/>
          <p:nvPr/>
        </p:nvSpPr>
        <p:spPr>
          <a:xfrm>
            <a:off x="1498796" y="2163219"/>
            <a:ext cx="375900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300" dirty="0">
                <a:solidFill>
                  <a:srgbClr val="E75D30"/>
                </a:solidFill>
                <a:latin typeface="Verdana"/>
                <a:cs typeface="Verdana"/>
              </a:rPr>
              <a:t>Работать в </a:t>
            </a:r>
            <a:r>
              <a:rPr lang="ru-RU" sz="2200" b="1" spc="-300" dirty="0" err="1">
                <a:solidFill>
                  <a:srgbClr val="E75D30"/>
                </a:solidFill>
                <a:latin typeface="Verdana"/>
                <a:cs typeface="Verdana"/>
              </a:rPr>
              <a:t>гос</a:t>
            </a:r>
            <a:r>
              <a:rPr lang="ru-RU" sz="2200" b="1" spc="-300" dirty="0">
                <a:solidFill>
                  <a:srgbClr val="E75D30"/>
                </a:solidFill>
                <a:latin typeface="Verdana"/>
                <a:cs typeface="Verdana"/>
              </a:rPr>
              <a:t> учреждении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523" name="object 3"/>
          <p:cNvSpPr txBox="1"/>
          <p:nvPr/>
        </p:nvSpPr>
        <p:spPr>
          <a:xfrm>
            <a:off x="2348089" y="1655137"/>
            <a:ext cx="505742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300" dirty="0">
                <a:solidFill>
                  <a:srgbClr val="E75D30"/>
                </a:solidFill>
                <a:latin typeface="Verdana"/>
                <a:cs typeface="Verdana"/>
              </a:rPr>
              <a:t>РАБОТАТЬ  БЛИЗКО  К   ДОМУ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24" name="object 3"/>
          <p:cNvSpPr txBox="1"/>
          <p:nvPr/>
        </p:nvSpPr>
        <p:spPr>
          <a:xfrm>
            <a:off x="4876800" y="3915175"/>
            <a:ext cx="64770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300" dirty="0">
                <a:solidFill>
                  <a:srgbClr val="E75D30"/>
                </a:solidFill>
                <a:latin typeface="Verdana"/>
                <a:cs typeface="Verdana"/>
              </a:rPr>
              <a:t>УДОБНЫЙ ГРАФИК РАБОТЫ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525" name="object 3"/>
          <p:cNvSpPr txBox="1"/>
          <p:nvPr/>
        </p:nvSpPr>
        <p:spPr>
          <a:xfrm>
            <a:off x="1829389" y="2888644"/>
            <a:ext cx="35729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300" dirty="0">
                <a:solidFill>
                  <a:srgbClr val="E75D30"/>
                </a:solidFill>
                <a:latin typeface="Verdana"/>
                <a:cs typeface="Verdana"/>
              </a:rPr>
              <a:t>ВЫСОКУЮ   ЗАРАБОТНУЮ   ПЛАТУ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526" name="object 3"/>
          <p:cNvSpPr txBox="1"/>
          <p:nvPr/>
        </p:nvSpPr>
        <p:spPr>
          <a:xfrm>
            <a:off x="1761067" y="4020338"/>
            <a:ext cx="370957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300" dirty="0">
                <a:solidFill>
                  <a:srgbClr val="E75D30"/>
                </a:solidFill>
                <a:latin typeface="Verdana"/>
                <a:cs typeface="Verdana"/>
              </a:rPr>
              <a:t>Работать  в  ИТ сфере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27" name="object 3"/>
          <p:cNvSpPr txBox="1"/>
          <p:nvPr/>
        </p:nvSpPr>
        <p:spPr>
          <a:xfrm>
            <a:off x="1447800" y="1143957"/>
            <a:ext cx="243902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300" dirty="0">
                <a:solidFill>
                  <a:srgbClr val="E75D30"/>
                </a:solidFill>
                <a:latin typeface="Verdana"/>
                <a:cs typeface="Verdana"/>
              </a:rPr>
              <a:t>Быть </a:t>
            </a:r>
            <a:r>
              <a:rPr lang="ru-RU" sz="2000" b="1" spc="-300" dirty="0" err="1">
                <a:solidFill>
                  <a:srgbClr val="E75D30"/>
                </a:solidFill>
                <a:latin typeface="Verdana"/>
                <a:cs typeface="Verdana"/>
              </a:rPr>
              <a:t>самозанятым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28" name="object 3"/>
          <p:cNvSpPr txBox="1"/>
          <p:nvPr/>
        </p:nvSpPr>
        <p:spPr>
          <a:xfrm>
            <a:off x="443252" y="3424689"/>
            <a:ext cx="5562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300" dirty="0">
                <a:solidFill>
                  <a:srgbClr val="E75D30"/>
                </a:solidFill>
                <a:latin typeface="Verdana"/>
                <a:cs typeface="Verdana"/>
              </a:rPr>
              <a:t>Работать  на  крупном  стабильном  предприятии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29" name="object 3"/>
          <p:cNvSpPr txBox="1"/>
          <p:nvPr/>
        </p:nvSpPr>
        <p:spPr>
          <a:xfrm>
            <a:off x="7010400" y="3424688"/>
            <a:ext cx="329477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300" dirty="0">
                <a:solidFill>
                  <a:srgbClr val="E75D30"/>
                </a:solidFill>
                <a:latin typeface="Verdana"/>
                <a:cs typeface="Verdana"/>
              </a:rPr>
              <a:t>Делать  что-то  полезное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30" name="object 3"/>
          <p:cNvSpPr txBox="1"/>
          <p:nvPr/>
        </p:nvSpPr>
        <p:spPr>
          <a:xfrm>
            <a:off x="7810795" y="1404069"/>
            <a:ext cx="43433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spc="-300" dirty="0">
                <a:solidFill>
                  <a:srgbClr val="E75D30"/>
                </a:solidFill>
                <a:latin typeface="Verdana"/>
                <a:cs typeface="Verdana"/>
              </a:rPr>
              <a:t>НАЙТИ  СЕБЯ</a:t>
            </a:r>
            <a:endParaRPr sz="4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610" y="0"/>
            <a:ext cx="1125029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500" spc="-114" dirty="0"/>
              <a:t>Как возникла идея – цели и задачи проекта</a:t>
            </a:r>
            <a:endParaRPr sz="3500" spc="-155" dirty="0"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xfrm>
            <a:off x="12339821" y="8915400"/>
            <a:ext cx="257809" cy="2425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4</a:t>
            </a:fld>
            <a:endParaRPr spc="16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97" y="4308369"/>
            <a:ext cx="5814261" cy="31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ject 3"/>
          <p:cNvSpPr txBox="1"/>
          <p:nvPr/>
        </p:nvSpPr>
        <p:spPr>
          <a:xfrm>
            <a:off x="418096" y="3733800"/>
            <a:ext cx="1205063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2500" b="1" spc="-300" dirty="0">
                <a:solidFill>
                  <a:srgbClr val="E75D30"/>
                </a:solidFill>
                <a:latin typeface="Verdana"/>
                <a:cs typeface="Verdana"/>
              </a:rPr>
              <a:t>«Мозговой штурм» кросс-функциональной команды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90355-78D3-9871-656F-7B2BB656FE83}"/>
              </a:ext>
            </a:extLst>
          </p:cNvPr>
          <p:cNvSpPr txBox="1"/>
          <p:nvPr/>
        </p:nvSpPr>
        <p:spPr>
          <a:xfrm>
            <a:off x="394034" y="987489"/>
            <a:ext cx="33006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500" b="1" spc="-155" dirty="0">
                <a:solidFill>
                  <a:srgbClr val="E75D30"/>
                </a:solidFill>
                <a:latin typeface="Verdana"/>
                <a:cs typeface="Verdana"/>
              </a:rPr>
              <a:t>Анализ прошлого опыта</a:t>
            </a:r>
            <a:r>
              <a:rPr lang="ru-RU" b="1" spc="-155" dirty="0">
                <a:solidFill>
                  <a:srgbClr val="E75D30"/>
                </a:solidFill>
                <a:latin typeface="Verdana"/>
                <a:cs typeface="Verdana"/>
              </a:rPr>
              <a:t> </a:t>
            </a: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– </a:t>
            </a:r>
          </a:p>
          <a:p>
            <a:endParaRPr lang="ru-RU" spc="25" dirty="0">
              <a:solidFill>
                <a:srgbClr val="0070C0"/>
              </a:solidFill>
              <a:latin typeface="Verdana"/>
              <a:cs typeface="Verdana"/>
            </a:endParaRPr>
          </a:p>
          <a:p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формат «стол-стул-работодатель» для молодого поколения не будет работать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4191000"/>
            <a:ext cx="64008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25" dirty="0">
                <a:solidFill>
                  <a:srgbClr val="0070C0"/>
                </a:solidFill>
                <a:latin typeface="Verdana"/>
                <a:cs typeface="Verdana"/>
              </a:rPr>
              <a:t>Команда: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Центр занятости населения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Союз дизайнеров России (идейные вдохновители)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Телеканал Первый Тульский (работодатель)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Агентство по организации мероприятий «</a:t>
            </a:r>
            <a:r>
              <a:rPr lang="ru-RU" spc="25" dirty="0" err="1">
                <a:solidFill>
                  <a:srgbClr val="0070C0"/>
                </a:solidFill>
                <a:latin typeface="Verdana"/>
                <a:cs typeface="Verdana"/>
              </a:rPr>
              <a:t>Эвенторс</a:t>
            </a: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» (работодатель)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Творческий индустриальный кластер «Октава»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«Бизнес инкубатор» и «Мой бизнес»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Молодежная политика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ВУЗы и министерство образования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Министерство туризма</a:t>
            </a: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817395"/>
            <a:ext cx="4724400" cy="286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926" y="817395"/>
            <a:ext cx="3836689" cy="286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410076" y="7607320"/>
            <a:ext cx="1205063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2500" b="1" spc="-300" dirty="0">
                <a:solidFill>
                  <a:srgbClr val="E75D30"/>
                </a:solidFill>
                <a:latin typeface="Verdana"/>
                <a:cs typeface="Verdana"/>
              </a:rPr>
              <a:t>ЦЕЛИ и ЗАДАЧИ: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150" y="8077200"/>
            <a:ext cx="12287250" cy="1047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540" marR="208915" indent="-171450">
              <a:lnSpc>
                <a:spcPct val="101400"/>
              </a:lnSpc>
              <a:spcBef>
                <a:spcPts val="345"/>
              </a:spcBef>
              <a:buFont typeface="Arial MT"/>
              <a:buChar char="•"/>
              <a:tabLst>
                <a:tab pos="257175" algn="l"/>
              </a:tabLst>
            </a:pP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Снижение д</a:t>
            </a:r>
            <a:r>
              <a:rPr lang="ru-RU" spc="65" dirty="0">
                <a:solidFill>
                  <a:srgbClr val="0070C0"/>
                </a:solidFill>
                <a:latin typeface="Verdana"/>
                <a:cs typeface="Verdana"/>
              </a:rPr>
              <a:t>и</a:t>
            </a:r>
            <a:r>
              <a:rPr lang="ru-RU" spc="50" dirty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lang="ru-RU" spc="60" dirty="0">
                <a:solidFill>
                  <a:srgbClr val="0070C0"/>
                </a:solidFill>
                <a:latin typeface="Verdana"/>
                <a:cs typeface="Verdana"/>
              </a:rPr>
              <a:t>б</a:t>
            </a:r>
            <a:r>
              <a:rPr lang="ru-RU" spc="-20" dirty="0">
                <a:solidFill>
                  <a:srgbClr val="0070C0"/>
                </a:solidFill>
                <a:latin typeface="Verdana"/>
                <a:cs typeface="Verdana"/>
              </a:rPr>
              <a:t>а</a:t>
            </a: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л</a:t>
            </a:r>
            <a:r>
              <a:rPr lang="ru-RU" spc="-20" dirty="0">
                <a:solidFill>
                  <a:srgbClr val="0070C0"/>
                </a:solidFill>
                <a:latin typeface="Verdana"/>
                <a:cs typeface="Verdana"/>
              </a:rPr>
              <a:t>а</a:t>
            </a:r>
            <a:r>
              <a:rPr lang="ru-RU" spc="55" dirty="0">
                <a:solidFill>
                  <a:srgbClr val="0070C0"/>
                </a:solidFill>
                <a:latin typeface="Verdana"/>
                <a:cs typeface="Verdana"/>
              </a:rPr>
              <a:t>н</a:t>
            </a:r>
            <a:r>
              <a:rPr lang="ru-RU" spc="50" dirty="0">
                <a:solidFill>
                  <a:srgbClr val="0070C0"/>
                </a:solidFill>
                <a:latin typeface="Verdana"/>
                <a:cs typeface="Verdana"/>
              </a:rPr>
              <a:t>са</a:t>
            </a:r>
            <a:r>
              <a:rPr lang="ru-RU" spc="-12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ru-RU" spc="50" dirty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lang="ru-RU" spc="55" dirty="0">
                <a:solidFill>
                  <a:srgbClr val="0070C0"/>
                </a:solidFill>
                <a:latin typeface="Verdana"/>
                <a:cs typeface="Verdana"/>
              </a:rPr>
              <a:t>п</a:t>
            </a:r>
            <a:r>
              <a:rPr lang="ru-RU" spc="85" dirty="0">
                <a:solidFill>
                  <a:srgbClr val="0070C0"/>
                </a:solidFill>
                <a:latin typeface="Verdana"/>
                <a:cs typeface="Verdana"/>
              </a:rPr>
              <a:t>р</a:t>
            </a: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lang="ru-RU" spc="50" dirty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lang="ru-RU" spc="-20" dirty="0">
                <a:solidFill>
                  <a:srgbClr val="0070C0"/>
                </a:solidFill>
                <a:latin typeface="Verdana"/>
                <a:cs typeface="Verdana"/>
              </a:rPr>
              <a:t>а</a:t>
            </a:r>
            <a:r>
              <a:rPr lang="ru-RU" spc="-12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ru-RU" spc="75" dirty="0">
                <a:solidFill>
                  <a:srgbClr val="0070C0"/>
                </a:solidFill>
                <a:latin typeface="Verdana"/>
                <a:cs typeface="Verdana"/>
              </a:rPr>
              <a:t>и</a:t>
            </a:r>
            <a:r>
              <a:rPr lang="ru-RU" spc="-114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ru-RU" spc="55" dirty="0">
                <a:solidFill>
                  <a:srgbClr val="0070C0"/>
                </a:solidFill>
                <a:latin typeface="Verdana"/>
                <a:cs typeface="Verdana"/>
              </a:rPr>
              <a:t>п</a:t>
            </a:r>
            <a:r>
              <a:rPr lang="ru-RU" spc="85" dirty="0">
                <a:solidFill>
                  <a:srgbClr val="0070C0"/>
                </a:solidFill>
                <a:latin typeface="Verdana"/>
                <a:cs typeface="Verdana"/>
              </a:rPr>
              <a:t>р</a:t>
            </a:r>
            <a:r>
              <a:rPr lang="ru-RU" spc="35" dirty="0">
                <a:solidFill>
                  <a:srgbClr val="0070C0"/>
                </a:solidFill>
                <a:latin typeface="Verdana"/>
                <a:cs typeface="Verdana"/>
              </a:rPr>
              <a:t>ед</a:t>
            </a: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ло</a:t>
            </a:r>
            <a:r>
              <a:rPr lang="ru-RU" spc="65" dirty="0">
                <a:solidFill>
                  <a:srgbClr val="0070C0"/>
                </a:solidFill>
                <a:latin typeface="Verdana"/>
                <a:cs typeface="Verdana"/>
              </a:rPr>
              <a:t>ж</a:t>
            </a: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ен</a:t>
            </a:r>
            <a:r>
              <a:rPr lang="ru-RU" spc="75" dirty="0">
                <a:solidFill>
                  <a:srgbClr val="0070C0"/>
                </a:solidFill>
                <a:latin typeface="Verdana"/>
                <a:cs typeface="Verdana"/>
              </a:rPr>
              <a:t>и</a:t>
            </a:r>
            <a:r>
              <a:rPr lang="ru-RU" spc="10" dirty="0">
                <a:solidFill>
                  <a:srgbClr val="0070C0"/>
                </a:solidFill>
                <a:latin typeface="Verdana"/>
                <a:cs typeface="Verdana"/>
              </a:rPr>
              <a:t>я </a:t>
            </a:r>
            <a:r>
              <a:rPr lang="ru-RU" spc="40" dirty="0">
                <a:solidFill>
                  <a:srgbClr val="0070C0"/>
                </a:solidFill>
                <a:latin typeface="Verdana"/>
                <a:cs typeface="Verdana"/>
              </a:rPr>
              <a:t>рабочей</a:t>
            </a:r>
            <a:r>
              <a:rPr lang="ru-RU" spc="-12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ru-RU" spc="40" dirty="0">
                <a:solidFill>
                  <a:srgbClr val="0070C0"/>
                </a:solidFill>
                <a:latin typeface="Verdana"/>
                <a:cs typeface="Verdana"/>
              </a:rPr>
              <a:t>силы – занятость молодежи;</a:t>
            </a:r>
          </a:p>
          <a:p>
            <a:pPr marL="256540" marR="208915" indent="-171450">
              <a:lnSpc>
                <a:spcPct val="101400"/>
              </a:lnSpc>
              <a:spcBef>
                <a:spcPts val="345"/>
              </a:spcBef>
              <a:buFont typeface="Arial MT"/>
              <a:buChar char="•"/>
              <a:tabLst>
                <a:tab pos="257175" algn="l"/>
              </a:tabLst>
            </a:pPr>
            <a:r>
              <a:rPr lang="ru-RU" spc="20" dirty="0">
                <a:solidFill>
                  <a:srgbClr val="0070C0"/>
                </a:solidFill>
                <a:latin typeface="Verdana"/>
                <a:cs typeface="Verdana"/>
              </a:rPr>
              <a:t>Снижение </a:t>
            </a: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lang="ru-RU" spc="-10" dirty="0">
                <a:solidFill>
                  <a:srgbClr val="0070C0"/>
                </a:solidFill>
                <a:latin typeface="Verdana"/>
                <a:cs typeface="Verdana"/>
              </a:rPr>
              <a:t>тт</a:t>
            </a: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lang="ru-RU" spc="5" dirty="0">
                <a:solidFill>
                  <a:srgbClr val="0070C0"/>
                </a:solidFill>
                <a:latin typeface="Verdana"/>
                <a:cs typeface="Verdana"/>
              </a:rPr>
              <a:t>ка</a:t>
            </a:r>
            <a:r>
              <a:rPr lang="ru-RU" spc="-12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ru-RU" spc="15" dirty="0">
                <a:solidFill>
                  <a:srgbClr val="0070C0"/>
                </a:solidFill>
                <a:latin typeface="Verdana"/>
                <a:cs typeface="Verdana"/>
              </a:rPr>
              <a:t>ка</a:t>
            </a:r>
            <a:r>
              <a:rPr lang="ru-RU" spc="10" dirty="0">
                <a:solidFill>
                  <a:srgbClr val="0070C0"/>
                </a:solidFill>
                <a:latin typeface="Verdana"/>
                <a:cs typeface="Verdana"/>
              </a:rPr>
              <a:t>д</a:t>
            </a:r>
            <a:r>
              <a:rPr lang="ru-RU" spc="85" dirty="0">
                <a:solidFill>
                  <a:srgbClr val="0070C0"/>
                </a:solidFill>
                <a:latin typeface="Verdana"/>
                <a:cs typeface="Verdana"/>
              </a:rPr>
              <a:t>р</a:t>
            </a: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lang="ru-RU" spc="20" dirty="0">
                <a:solidFill>
                  <a:srgbClr val="0070C0"/>
                </a:solidFill>
                <a:latin typeface="Verdana"/>
                <a:cs typeface="Verdana"/>
              </a:rPr>
              <a:t>в  в</a:t>
            </a:r>
            <a:r>
              <a:rPr lang="ru-RU" spc="-114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ru-RU" spc="165" dirty="0">
                <a:solidFill>
                  <a:srgbClr val="0070C0"/>
                </a:solidFill>
                <a:latin typeface="Verdana"/>
                <a:cs typeface="Verdana"/>
              </a:rPr>
              <a:t>М</a:t>
            </a: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о</a:t>
            </a:r>
            <a:r>
              <a:rPr lang="ru-RU" spc="50" dirty="0">
                <a:solidFill>
                  <a:srgbClr val="0070C0"/>
                </a:solidFill>
                <a:latin typeface="Verdana"/>
                <a:cs typeface="Verdana"/>
              </a:rPr>
              <a:t>с</a:t>
            </a:r>
            <a:r>
              <a:rPr lang="ru-RU" spc="5" dirty="0">
                <a:solidFill>
                  <a:srgbClr val="0070C0"/>
                </a:solidFill>
                <a:latin typeface="Verdana"/>
                <a:cs typeface="Verdana"/>
              </a:rPr>
              <a:t>к</a:t>
            </a:r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в</a:t>
            </a:r>
            <a:r>
              <a:rPr lang="ru-RU" spc="-30" dirty="0">
                <a:solidFill>
                  <a:srgbClr val="0070C0"/>
                </a:solidFill>
                <a:latin typeface="Verdana"/>
                <a:cs typeface="Verdana"/>
              </a:rPr>
              <a:t>у;</a:t>
            </a:r>
          </a:p>
          <a:p>
            <a:pPr marL="256540" marR="234315" indent="-171450">
              <a:lnSpc>
                <a:spcPct val="101400"/>
              </a:lnSpc>
              <a:spcBef>
                <a:spcPts val="600"/>
              </a:spcBef>
              <a:buFont typeface="Arial MT"/>
              <a:buChar char="•"/>
              <a:tabLst>
                <a:tab pos="257175" algn="l"/>
              </a:tabLst>
            </a:pPr>
            <a:r>
              <a:rPr lang="ru-RU" spc="45" dirty="0">
                <a:solidFill>
                  <a:srgbClr val="0070C0"/>
                </a:solidFill>
                <a:latin typeface="Verdana"/>
                <a:cs typeface="Verdana"/>
              </a:rPr>
              <a:t>Повышение имиджа центра занятости среди жителей Тульской области.</a:t>
            </a:r>
            <a:endParaRPr lang="ru-RU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8480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610" y="166115"/>
            <a:ext cx="112502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14" dirty="0"/>
              <a:t>От идеи к воплощению</a:t>
            </a:r>
            <a:endParaRPr spc="-155" dirty="0"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xfrm>
            <a:off x="12301856" y="8492845"/>
            <a:ext cx="257809" cy="2425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5</a:t>
            </a:fld>
            <a:endParaRPr spc="16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90355-78D3-9871-656F-7B2BB656FE83}"/>
              </a:ext>
            </a:extLst>
          </p:cNvPr>
          <p:cNvSpPr txBox="1"/>
          <p:nvPr/>
        </p:nvSpPr>
        <p:spPr>
          <a:xfrm>
            <a:off x="417096" y="1954826"/>
            <a:ext cx="41027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500" b="1" spc="-155" dirty="0">
                <a:solidFill>
                  <a:srgbClr val="E75D30"/>
                </a:solidFill>
                <a:latin typeface="Verdana"/>
                <a:cs typeface="Verdana"/>
              </a:rPr>
              <a:t>Получаем обратную связь от Клиента </a:t>
            </a:r>
            <a:r>
              <a:rPr lang="ru-RU" sz="2500" spc="25" dirty="0">
                <a:solidFill>
                  <a:srgbClr val="0070C0"/>
                </a:solidFill>
                <a:latin typeface="Verdana"/>
                <a:cs typeface="Verdana"/>
              </a:rPr>
              <a:t>– </a:t>
            </a:r>
          </a:p>
          <a:p>
            <a:endParaRPr lang="ru-RU" sz="2500" spc="25" dirty="0">
              <a:solidFill>
                <a:srgbClr val="0070C0"/>
              </a:solidFill>
              <a:latin typeface="Verdana"/>
              <a:cs typeface="Verdana"/>
            </a:endParaRPr>
          </a:p>
          <a:p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Провели опрос студентов, получили их «хочу»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768" y="1604309"/>
            <a:ext cx="4482900" cy="262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5367" y="1831878"/>
            <a:ext cx="2491601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ject 3"/>
          <p:cNvSpPr txBox="1"/>
          <p:nvPr/>
        </p:nvSpPr>
        <p:spPr>
          <a:xfrm>
            <a:off x="9608078" y="1143000"/>
            <a:ext cx="25488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0" dirty="0">
                <a:solidFill>
                  <a:srgbClr val="E75D30"/>
                </a:solidFill>
                <a:latin typeface="Verdana"/>
                <a:cs typeface="Verdana"/>
              </a:rPr>
              <a:t>Смотри ролик на </a:t>
            </a:r>
            <a:r>
              <a:rPr lang="en-US" sz="2000" b="1" spc="-300" dirty="0">
                <a:solidFill>
                  <a:srgbClr val="E75D30"/>
                </a:solidFill>
                <a:latin typeface="Verdana"/>
                <a:cs typeface="Verdana"/>
              </a:rPr>
              <a:t>youtube.com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E90355-78D3-9871-656F-7B2BB656FE83}"/>
              </a:ext>
            </a:extLst>
          </p:cNvPr>
          <p:cNvSpPr txBox="1"/>
          <p:nvPr/>
        </p:nvSpPr>
        <p:spPr>
          <a:xfrm>
            <a:off x="381000" y="4755556"/>
            <a:ext cx="393639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500" b="1" spc="-155" dirty="0">
                <a:solidFill>
                  <a:srgbClr val="E75D30"/>
                </a:solidFill>
                <a:latin typeface="Verdana"/>
                <a:cs typeface="Verdana"/>
              </a:rPr>
              <a:t>Информируем</a:t>
            </a:r>
          </a:p>
          <a:p>
            <a:r>
              <a:rPr lang="ru-RU" sz="2500" b="1" spc="-155" dirty="0">
                <a:solidFill>
                  <a:srgbClr val="E75D30"/>
                </a:solidFill>
                <a:latin typeface="Verdana"/>
                <a:cs typeface="Verdana"/>
              </a:rPr>
              <a:t>о предстоящем событии </a:t>
            </a:r>
            <a:r>
              <a:rPr lang="ru-RU" sz="2500" spc="25" dirty="0">
                <a:solidFill>
                  <a:srgbClr val="0070C0"/>
                </a:solidFill>
                <a:latin typeface="Verdana"/>
                <a:cs typeface="Verdana"/>
              </a:rPr>
              <a:t>– </a:t>
            </a:r>
          </a:p>
          <a:p>
            <a:endParaRPr lang="ru-RU" spc="25" dirty="0">
              <a:solidFill>
                <a:srgbClr val="0070C0"/>
              </a:solidFill>
              <a:latin typeface="Verdana"/>
              <a:cs typeface="Verdana"/>
            </a:endParaRPr>
          </a:p>
          <a:p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В рамках медиа-</a:t>
            </a:r>
          </a:p>
          <a:p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плана правительства Тульской области «Работа есть»,</a:t>
            </a:r>
          </a:p>
          <a:p>
            <a:endParaRPr lang="ru-RU" spc="25" dirty="0">
              <a:solidFill>
                <a:srgbClr val="0070C0"/>
              </a:solidFill>
              <a:latin typeface="Verdana"/>
              <a:cs typeface="Verdana"/>
            </a:endParaRPr>
          </a:p>
          <a:p>
            <a:r>
              <a:rPr lang="ru-RU" spc="25" dirty="0">
                <a:solidFill>
                  <a:srgbClr val="0070C0"/>
                </a:solidFill>
                <a:latin typeface="Verdana"/>
                <a:cs typeface="Verdana"/>
              </a:rPr>
              <a:t>Отдельный медиа-план в рамках сотрудничества с телеканалом «Первый Тульский»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9710135" y="5105400"/>
            <a:ext cx="25488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0" dirty="0">
                <a:solidFill>
                  <a:srgbClr val="E75D30"/>
                </a:solidFill>
                <a:latin typeface="Verdana"/>
                <a:cs typeface="Verdana"/>
              </a:rPr>
              <a:t>Смотри ролик на </a:t>
            </a:r>
            <a:r>
              <a:rPr lang="en-US" sz="2000" b="1" spc="-300" dirty="0">
                <a:solidFill>
                  <a:srgbClr val="E75D30"/>
                </a:solidFill>
                <a:latin typeface="Verdana"/>
                <a:cs typeface="Verdana"/>
              </a:rPr>
              <a:t>youtube.com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566" y="4675785"/>
            <a:ext cx="3232449" cy="184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864" y="6656985"/>
            <a:ext cx="4829174" cy="232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755556"/>
            <a:ext cx="2817309" cy="158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135" y="5892466"/>
            <a:ext cx="26955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0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610" y="166115"/>
            <a:ext cx="112502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14" dirty="0"/>
              <a:t>Площадки форума</a:t>
            </a:r>
            <a:endParaRPr spc="-155" dirty="0"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6</a:t>
            </a:fld>
            <a:endParaRPr spc="16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54" y="1066800"/>
            <a:ext cx="11677650" cy="78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16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610" y="166115"/>
            <a:ext cx="1125029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14" dirty="0"/>
              <a:t>Спикеры форума </a:t>
            </a:r>
            <a:r>
              <a:rPr lang="ru-RU" sz="3000" spc="-114" dirty="0"/>
              <a:t>(Москва, Воронеж, Тула)</a:t>
            </a:r>
            <a:endParaRPr sz="3000" spc="-155" dirty="0"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7</a:t>
            </a:fld>
            <a:endParaRPr spc="16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10796337" cy="806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18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652" y="0"/>
            <a:ext cx="112502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14" dirty="0"/>
              <a:t>Что получилось</a:t>
            </a:r>
            <a:endParaRPr spc="-155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12301856" y="8468236"/>
            <a:ext cx="257809" cy="2425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8</a:t>
            </a:fld>
            <a:endParaRPr spc="16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" y="838558"/>
            <a:ext cx="5858392" cy="348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922881"/>
            <a:ext cx="4406686" cy="404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026" y="6142690"/>
            <a:ext cx="4656496" cy="28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5940" y="6081412"/>
            <a:ext cx="2495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5239"/>
            <a:ext cx="3886200" cy="25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" y="6115129"/>
            <a:ext cx="4395788" cy="285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5076"/>
            <a:ext cx="3028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742" y="838200"/>
            <a:ext cx="3414858" cy="262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903" y="870284"/>
            <a:ext cx="507242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9115" y="1122902"/>
            <a:ext cx="2536212" cy="5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903" y="2578674"/>
            <a:ext cx="2740686" cy="203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270207"/>
            <a:ext cx="4313327" cy="6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589" y="3202579"/>
            <a:ext cx="4198011" cy="287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521" y="3384181"/>
            <a:ext cx="3420281" cy="271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4104086" cy="4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1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610" y="166115"/>
            <a:ext cx="112502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14" dirty="0"/>
              <a:t>Продолжаем получать обратную связь</a:t>
            </a:r>
            <a:endParaRPr spc="-155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60" dirty="0"/>
              <a:t>9</a:t>
            </a:fld>
            <a:endParaRPr spc="160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7121"/>
            <a:ext cx="6400799" cy="438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066" y="6553200"/>
            <a:ext cx="4767263" cy="24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BE90355-78D3-9871-656F-7B2BB656FE83}"/>
              </a:ext>
            </a:extLst>
          </p:cNvPr>
          <p:cNvSpPr txBox="1"/>
          <p:nvPr/>
        </p:nvSpPr>
        <p:spPr>
          <a:xfrm>
            <a:off x="6528382" y="959584"/>
            <a:ext cx="6172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spc="-155" dirty="0">
                <a:solidFill>
                  <a:srgbClr val="E75D30"/>
                </a:solidFill>
                <a:latin typeface="Verdana"/>
                <a:cs typeface="Verdana"/>
              </a:rPr>
              <a:t>Свыше 300 </a:t>
            </a:r>
            <a:r>
              <a:rPr lang="ru-RU" sz="2500" b="1" spc="-155" dirty="0" err="1">
                <a:solidFill>
                  <a:srgbClr val="E75D30"/>
                </a:solidFill>
                <a:latin typeface="Verdana"/>
                <a:cs typeface="Verdana"/>
              </a:rPr>
              <a:t>стикеров</a:t>
            </a:r>
            <a:r>
              <a:rPr lang="ru-RU" sz="2500" b="1" spc="-155" dirty="0">
                <a:solidFill>
                  <a:srgbClr val="E75D30"/>
                </a:solidFill>
                <a:latin typeface="Verdana"/>
                <a:cs typeface="Verdana"/>
              </a:rPr>
              <a:t> было наклеено на фотозону участниками </a:t>
            </a:r>
            <a:endParaRPr lang="ru-RU" sz="2500" spc="25" dirty="0">
              <a:solidFill>
                <a:srgbClr val="0070C0"/>
              </a:solidFill>
              <a:latin typeface="Verdana"/>
              <a:cs typeface="Verdana"/>
            </a:endParaRPr>
          </a:p>
          <a:p>
            <a:endParaRPr lang="ru-RU" sz="2500" spc="25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207" y="2322213"/>
            <a:ext cx="5048164" cy="27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880" y="5410200"/>
            <a:ext cx="5871205" cy="39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87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4129</TotalTime>
  <Words>494</Words>
  <Application>Microsoft Office PowerPoint</Application>
  <PresentationFormat>A3 (297x420 мм)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MT</vt:lpstr>
      <vt:lpstr>Calibri</vt:lpstr>
      <vt:lpstr>Tahoma</vt:lpstr>
      <vt:lpstr>Verdana</vt:lpstr>
      <vt:lpstr>Wingdings</vt:lpstr>
      <vt:lpstr>Office Theme</vt:lpstr>
      <vt:lpstr>ГУ ТО «ЦЗН Тульской области»  Лучший ПРОЕКТ – форум «ВЗАИМОДЕЙСТВИЕ»  Сроки реализации: 01.03.2022 – 27.05.2022 г.</vt:lpstr>
      <vt:lpstr>Проблемы Клиентов</vt:lpstr>
      <vt:lpstr>«Хочу» молодежи</vt:lpstr>
      <vt:lpstr>Как возникла идея – цели и задачи проекта</vt:lpstr>
      <vt:lpstr>От идеи к воплощению</vt:lpstr>
      <vt:lpstr>Площадки форума</vt:lpstr>
      <vt:lpstr>Спикеры форума (Москва, Воронеж, Тула)</vt:lpstr>
      <vt:lpstr>Что получилось</vt:lpstr>
      <vt:lpstr>Продолжаем получать обратную связь</vt:lpstr>
      <vt:lpstr>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комплексной  модернизации сети  ЦЗН Тульской области</dc:title>
  <dc:creator>НачОтдАиС</dc:creator>
  <cp:lastModifiedBy>Станислав Алексеевич Поповцев</cp:lastModifiedBy>
  <cp:revision>93</cp:revision>
  <cp:lastPrinted>2022-06-28T14:39:34Z</cp:lastPrinted>
  <dcterms:created xsi:type="dcterms:W3CDTF">2022-06-08T15:13:40Z</dcterms:created>
  <dcterms:modified xsi:type="dcterms:W3CDTF">2022-12-22T11:26:49Z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2021-12-15T00:00:00Z</vt:filetime>
  </property>
  <property fmtid="{D5CDD505-2E9C-101B-9397-08002B2CF9AE}" pid="3" name="LastSaved">
    <vt:filetime>2022-06-08T00:00:00Z</vt:filetime>
  </property>
</Properties>
</file>