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2" r:id="rId3"/>
    <p:sldId id="263" r:id="rId4"/>
    <p:sldId id="259" r:id="rId5"/>
    <p:sldId id="269" r:id="rId6"/>
    <p:sldId id="264" r:id="rId7"/>
    <p:sldId id="271" r:id="rId8"/>
    <p:sldId id="270" r:id="rId9"/>
    <p:sldId id="272" r:id="rId10"/>
    <p:sldId id="265" r:id="rId11"/>
  </p:sldIdLst>
  <p:sldSz cx="9144000" cy="6858000" type="screen4x3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CA0FF-8BED-4507-AD97-22F7833F40E4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ECAD4-B9B0-42AD-A2D7-DD3FCD3E0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32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29E7E-951B-46DF-8123-C1BDA91BEA54}" type="datetimeFigureOut">
              <a:rPr lang="ru-RU" smtClean="0"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AF8FC-33F2-43CB-9801-678B8357D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55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018C-F218-4BCB-B973-75E8F87DED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2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1E1AD-BC72-4005-A2DE-C9FB7E7230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7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9BF51-1853-4D97-BE7C-E17B7C031E1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3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2749F-9660-4433-BE94-E7C4BB90F3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3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926AA-A6B7-4E85-96DA-C5975A152E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9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AEB-31E1-4304-A6CC-B27108A36F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16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7538-743F-4AC8-A8AE-62E6EFF03E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5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4F7D4-E0FC-46DB-BAA5-C0E93EAE13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0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0EE-D71F-4EC7-A311-FF155A5912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8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A088-A01A-48BA-B5F6-15C05DDBF2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6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9AB8-7E3F-4D0D-B82F-8C9ABFDE20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1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00B0F0"/>
            </a:gs>
            <a:gs pos="93000">
              <a:schemeClr val="accent3">
                <a:lumMod val="20000"/>
                <a:lumOff val="8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9221E-D587-4526-88AE-F91DF23120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30.08.2022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69"/>
            <a:ext cx="91574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41260"/>
            <a:ext cx="2051720" cy="1232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80648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 конкурс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профессионального мастерства 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сфере содействия занятости населения </a:t>
            </a:r>
            <a:endParaRPr lang="ru-RU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Номинация: Лучший проект</a:t>
            </a:r>
          </a:p>
          <a:p>
            <a:pPr lvl="0"/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Российской Федерации: Новосибирская область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Кадры нужной квалификации –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адресно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оперативно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endParaRPr lang="en-US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октябрь 2020 года – настоящее время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5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02230" y="764704"/>
            <a:ext cx="7019057" cy="432048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Фотоотчет проекта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l4\Downloads\IMG20210922155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4704"/>
            <a:ext cx="1600166" cy="213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l4\Downloads\IMG202109221622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12" y="1676760"/>
            <a:ext cx="1357883" cy="181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673164"/>
            <a:ext cx="3028509" cy="181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2"/>
          <p:cNvSpPr txBox="1">
            <a:spLocks/>
          </p:cNvSpPr>
          <p:nvPr/>
        </p:nvSpPr>
        <p:spPr>
          <a:xfrm>
            <a:off x="5580112" y="3645310"/>
            <a:ext cx="3316541" cy="67007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Результатом Ярмарки  вакансий стали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23 закрытые вакансии (август 2022 г, работодатель – Новосибирский приборостроительный завод) 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341536" y="3460377"/>
            <a:ext cx="1821973" cy="50405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Работает проектная группа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6121">
            <a:off x="1356613" y="2619186"/>
            <a:ext cx="1694236" cy="126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423" y="4315389"/>
            <a:ext cx="2406230" cy="180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Текст 2"/>
          <p:cNvSpPr txBox="1">
            <a:spLocks/>
          </p:cNvSpPr>
          <p:nvPr/>
        </p:nvSpPr>
        <p:spPr>
          <a:xfrm>
            <a:off x="908320" y="6254341"/>
            <a:ext cx="2695334" cy="45209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Собеседование на территории ОЗН. Работодатель -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Вайлдберриз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56" y="4373922"/>
            <a:ext cx="2328211" cy="17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380961" y="6218162"/>
            <a:ext cx="2743084" cy="45209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Собеседование на территории ОЗН. Работодатель - Авиаремонтный завод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92409"/>
            <a:ext cx="2475427" cy="17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Текст 2"/>
          <p:cNvSpPr txBox="1">
            <a:spLocks/>
          </p:cNvSpPr>
          <p:nvPr/>
        </p:nvSpPr>
        <p:spPr>
          <a:xfrm>
            <a:off x="3603653" y="6254340"/>
            <a:ext cx="2695334" cy="60365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Собеседование на территории ОЗН. Работодатель – Новосибирский электротехнический завод </a:t>
            </a:r>
          </a:p>
        </p:txBody>
      </p:sp>
    </p:spTree>
    <p:extLst>
      <p:ext uri="{BB962C8B-B14F-4D97-AF65-F5344CB8AC3E}">
        <p14:creationId xmlns:p14="http://schemas.microsoft.com/office/powerpoint/2010/main" val="158642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124744"/>
            <a:ext cx="7019056" cy="4608512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Обоснование необходимости проекта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«Кадры нужной квалификации – адресно и оперативно!»</a:t>
            </a:r>
          </a:p>
          <a:p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Малая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работодателей, взаимодействующих с ЦЗН с целью подбора подходящих работников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числа хозяйствующих субъектов, здесь и ниже данные на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июль 2019 г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endParaRPr lang="ru-RU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привлекательный для соискателей перечень вакансий,  заявленных работодателями в ЦЗН (58% не требуют квалификации или достаточно курсовой подготовки; часто заработные платы ниже средней по региону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в то время как 63% безработных граждан имеют профессиональное образование </a:t>
            </a:r>
          </a:p>
          <a:p>
            <a:endPara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Длительный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существования вакансий (63,56% вакансий – более 26 дней)</a:t>
            </a:r>
          </a:p>
          <a:p>
            <a:endParaRPr lang="ru-RU" sz="17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283" y="0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1196752"/>
            <a:ext cx="7128792" cy="5256584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b="1" dirty="0" smtClean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Цель проекта: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Разработка и внедрение технологии работы, позволяющей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оперативно  и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адресно привлекать для работодателя кадры нужной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квалификации</a:t>
            </a:r>
            <a:endParaRPr lang="ru-RU" sz="18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8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Задачи проекта: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1. Исследование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 структуры и срока закрытия вакансий, размещенных в ПК Катарсис;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ожиданий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работодателей и граждан как клиентов ЦЗН.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2. Разработка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 внедрение проекта, позволяющего работодателю 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закрытия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вакансий </a:t>
            </a: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 участием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специалистов  ЦЗН сократить свои трудозатраты на подбор.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3. Формирование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имиджа ЦЗН как надежного партнера, сотрудники которого обладают должным уровнем квалификации.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4. Оказание комплексной услуги в </a:t>
            </a:r>
            <a:r>
              <a:rPr lang="ru-RU" sz="1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рамках реализации проекта в штатном режиме, текущий мониторинг удовлетворенности работодателей и качества оказания услуг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1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5" y="1556792"/>
            <a:ext cx="7200800" cy="3744415"/>
          </a:xfrm>
          <a:noFill/>
        </p:spPr>
        <p:txBody>
          <a:bodyPr anchor="t"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 достижения поставленной цели</a:t>
            </a: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Опираясь на исследования: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текущей ситуации взаимодействия ЦЗН и работодателей; 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пользовательского опыта (потребностей, болей, ожиданий) компаний-работодателей;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опыта работы современных рекрутинговых агентств, выполняющих для работодателей аналогичную работу,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и внедрить в деятельность центра занятости населения города Новосибирска технологию оказания услуг по оперативному и адресному обеспечению  работодателя кадрами необходимой ему  квалификации  </a:t>
            </a:r>
          </a:p>
          <a:p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4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989257"/>
            <a:ext cx="7488832" cy="5328591"/>
          </a:xfrm>
          <a:noFill/>
        </p:spPr>
        <p:txBody>
          <a:bodyPr anchor="t"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Механизмы достижения поставленных целей и задач: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исследование ожиданий работодателя,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изучение технологий работы кадровых (рекрутинговых) агентств,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Lean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технология работы проектной группы,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методическое сопровождение внедрения будущего процесса оказания услуги,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контроль промежуточных и итоговых показателей 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рамках проекта были разработаны: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для работодателей - сервисы «Организация собеседования работодателя с соискателем» и «Составление профиля должности»;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для специалистов – чек-листы, скрипты и сценарии разговоров, шаблоны писем. </a:t>
            </a:r>
          </a:p>
          <a:p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08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04664"/>
            <a:ext cx="7019057" cy="5688631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изменений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271980"/>
              </p:ext>
            </p:extLst>
          </p:nvPr>
        </p:nvGraphicFramePr>
        <p:xfrm>
          <a:off x="1259632" y="989257"/>
          <a:ext cx="7632848" cy="5396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Было ранее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Стало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Специалист </a:t>
                      </a:r>
                      <a:r>
                        <a:rPr lang="ru-RU" sz="1600" dirty="0">
                          <a:effectLst/>
                        </a:rPr>
                        <a:t>по работе с работодателями </a:t>
                      </a:r>
                      <a:r>
                        <a:rPr lang="ru-RU" sz="1600" dirty="0" smtClean="0">
                          <a:effectLst/>
                        </a:rPr>
                        <a:t>не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нес ответственности </a:t>
                      </a:r>
                      <a:r>
                        <a:rPr lang="ru-RU" sz="1600" dirty="0">
                          <a:effectLst/>
                        </a:rPr>
                        <a:t>за закрытие </a:t>
                      </a:r>
                      <a:r>
                        <a:rPr lang="ru-RU" sz="1600" dirty="0" smtClean="0">
                          <a:effectLst/>
                        </a:rPr>
                        <a:t>вакансии.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У специалиста по работе с работодателями есть задача </a:t>
                      </a:r>
                      <a:r>
                        <a:rPr lang="ru-RU" sz="1600" u="sng" dirty="0">
                          <a:effectLst/>
                        </a:rPr>
                        <a:t>закрыть</a:t>
                      </a:r>
                      <a:r>
                        <a:rPr lang="ru-RU" sz="1600" dirty="0">
                          <a:effectLst/>
                        </a:rPr>
                        <a:t> в квартал минимум  2 </a:t>
                      </a:r>
                      <a:r>
                        <a:rPr lang="ru-RU" sz="1600" dirty="0" smtClean="0">
                          <a:effectLst/>
                        </a:rPr>
                        <a:t>вакансии </a:t>
                      </a:r>
                      <a:r>
                        <a:rPr lang="ru-RU" sz="1600" dirty="0">
                          <a:effectLst/>
                        </a:rPr>
                        <a:t>в срок до 14 календарных  дней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8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Не был четко определен клиент</a:t>
                      </a:r>
                      <a:r>
                        <a:rPr lang="ru-RU" sz="1600" dirty="0" smtClean="0">
                          <a:effectLst/>
                        </a:rPr>
                        <a:t>: заявку </a:t>
                      </a:r>
                      <a:r>
                        <a:rPr lang="ru-RU" sz="1600" dirty="0">
                          <a:effectLst/>
                        </a:rPr>
                        <a:t>подал работодатель, </a:t>
                      </a:r>
                      <a:r>
                        <a:rPr lang="ru-RU" sz="1600" dirty="0" smtClean="0">
                          <a:effectLst/>
                        </a:rPr>
                        <a:t>а специалисты </a:t>
                      </a:r>
                      <a:r>
                        <a:rPr lang="ru-RU" sz="1600" dirty="0">
                          <a:effectLst/>
                        </a:rPr>
                        <a:t>на приеме выдавали направления </a:t>
                      </a:r>
                      <a:r>
                        <a:rPr lang="ru-RU" sz="1600" dirty="0" smtClean="0">
                          <a:effectLst/>
                        </a:rPr>
                        <a:t>гражданам.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результате работодатель тратил время на общение с гражданами с низкой трудовой мотивацией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Статус </a:t>
                      </a:r>
                      <a:r>
                        <a:rPr lang="ru-RU" sz="1600" dirty="0">
                          <a:effectLst/>
                        </a:rPr>
                        <a:t>ключевого клиента закреплен за работодателем</a:t>
                      </a:r>
                      <a:r>
                        <a:rPr lang="ru-RU" sz="1600" dirty="0" smtClean="0">
                          <a:effectLst/>
                        </a:rPr>
                        <a:t>. Вакансии  </a:t>
                      </a:r>
                      <a:r>
                        <a:rPr lang="ru-RU" sz="1600" dirty="0">
                          <a:effectLst/>
                        </a:rPr>
                        <a:t>присваивается </a:t>
                      </a:r>
                      <a:r>
                        <a:rPr lang="ru-RU" sz="1600" dirty="0" smtClean="0">
                          <a:effectLst/>
                        </a:rPr>
                        <a:t>статус «В проекте», она  </a:t>
                      </a:r>
                      <a:r>
                        <a:rPr lang="ru-RU" sz="1600" dirty="0">
                          <a:effectLst/>
                        </a:rPr>
                        <a:t>«закрывается» для выдачи </a:t>
                      </a:r>
                      <a:r>
                        <a:rPr lang="ru-RU" sz="1600" dirty="0" smtClean="0">
                          <a:effectLst/>
                        </a:rPr>
                        <a:t>направлений гражданам</a:t>
                      </a:r>
                      <a:r>
                        <a:rPr lang="ru-RU" sz="1600" dirty="0">
                          <a:effectLst/>
                        </a:rPr>
                        <a:t>.  </a:t>
                      </a:r>
                      <a:r>
                        <a:rPr lang="ru-RU" sz="1600" dirty="0" smtClean="0">
                          <a:effectLst/>
                        </a:rPr>
                        <a:t> Работодатель </a:t>
                      </a:r>
                      <a:r>
                        <a:rPr lang="ru-RU" sz="1600" dirty="0">
                          <a:effectLst/>
                        </a:rPr>
                        <a:t>встречается с финальной группой на собеседовании (если вакансия одна) или на Ярмарке вакансий (если вакансий несколько, а подбор массовый</a:t>
                      </a:r>
                      <a:r>
                        <a:rPr lang="ru-RU" sz="1600" dirty="0" smtClean="0">
                          <a:effectLst/>
                        </a:rPr>
                        <a:t>), а  каждый </a:t>
                      </a:r>
                      <a:r>
                        <a:rPr lang="ru-RU" sz="1600" dirty="0">
                          <a:effectLst/>
                        </a:rPr>
                        <a:t>соискатель </a:t>
                      </a:r>
                      <a:r>
                        <a:rPr lang="ru-RU" sz="1600" dirty="0" smtClean="0">
                          <a:effectLst/>
                        </a:rPr>
                        <a:t>подробно  </a:t>
                      </a:r>
                      <a:r>
                        <a:rPr lang="ru-RU" sz="1600" dirty="0">
                          <a:effectLst/>
                        </a:rPr>
                        <a:t>проинформирован об условиях </a:t>
                      </a:r>
                      <a:r>
                        <a:rPr lang="ru-RU" sz="1600" dirty="0" smtClean="0">
                          <a:effectLst/>
                        </a:rPr>
                        <a:t>работы </a:t>
                      </a:r>
                      <a:r>
                        <a:rPr lang="ru-RU" sz="1600" dirty="0">
                          <a:effectLst/>
                        </a:rPr>
                        <a:t>и </a:t>
                      </a:r>
                      <a:r>
                        <a:rPr lang="ru-RU" sz="1600" dirty="0" smtClean="0">
                          <a:effectLst/>
                        </a:rPr>
                        <a:t> замотивирован </a:t>
                      </a:r>
                      <a:r>
                        <a:rPr lang="ru-RU" sz="1600" dirty="0">
                          <a:effectLst/>
                        </a:rPr>
                        <a:t>на работу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2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Сторонние источники привлечения кандидатов </a:t>
                      </a:r>
                      <a:r>
                        <a:rPr lang="ru-RU" sz="1600" dirty="0" smtClean="0">
                          <a:effectLst/>
                        </a:rPr>
                        <a:t>не были задействованы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Специалиста </a:t>
                      </a:r>
                      <a:r>
                        <a:rPr lang="ru-RU" sz="1600" dirty="0">
                          <a:effectLst/>
                        </a:rPr>
                        <a:t>по работе с работодателями </a:t>
                      </a:r>
                      <a:r>
                        <a:rPr lang="ru-RU" sz="1600" dirty="0" smtClean="0">
                          <a:effectLst/>
                        </a:rPr>
                        <a:t>может  разместить </a:t>
                      </a:r>
                      <a:r>
                        <a:rPr lang="ru-RU" sz="1600" dirty="0">
                          <a:effectLst/>
                        </a:rPr>
                        <a:t>объявление о вакансии на </a:t>
                      </a:r>
                      <a:r>
                        <a:rPr lang="en-US" sz="1600" dirty="0">
                          <a:effectLst/>
                        </a:rPr>
                        <a:t>HH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r>
                        <a:rPr lang="en-US" sz="1600" dirty="0" err="1">
                          <a:effectLst/>
                        </a:rPr>
                        <a:t>ru</a:t>
                      </a:r>
                      <a:r>
                        <a:rPr lang="ru-RU" sz="1600" dirty="0">
                          <a:effectLst/>
                        </a:rPr>
                        <a:t> и в социальных сетях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45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04664"/>
            <a:ext cx="7019057" cy="5688631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БЫЛО – СТАЛО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44119"/>
              </p:ext>
            </p:extLst>
          </p:nvPr>
        </p:nvGraphicFramePr>
        <p:xfrm>
          <a:off x="1259632" y="989257"/>
          <a:ext cx="7704856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2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Было ранее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Стало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Граждан не готовили к собеседованию с конкретным работодателем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Работодателю </a:t>
                      </a:r>
                      <a:r>
                        <a:rPr lang="ru-RU" sz="1600" dirty="0">
                          <a:effectLst/>
                        </a:rPr>
                        <a:t>предлагается либо </a:t>
                      </a:r>
                      <a:r>
                        <a:rPr lang="ru-RU" sz="1600" dirty="0" smtClean="0">
                          <a:effectLst/>
                        </a:rPr>
                        <a:t>откорректированное резюме </a:t>
                      </a:r>
                      <a:r>
                        <a:rPr lang="ru-RU" sz="1600" dirty="0">
                          <a:effectLst/>
                        </a:rPr>
                        <a:t>граждан </a:t>
                      </a:r>
                      <a:r>
                        <a:rPr lang="ru-RU" sz="1600" dirty="0" smtClean="0">
                          <a:effectLst/>
                        </a:rPr>
                        <a:t>либо </a:t>
                      </a:r>
                      <a:r>
                        <a:rPr lang="ru-RU" sz="1600" dirty="0">
                          <a:effectLst/>
                        </a:rPr>
                        <a:t>сводная </a:t>
                      </a:r>
                      <a:r>
                        <a:rPr lang="ru-RU" sz="1600" dirty="0" smtClean="0">
                          <a:effectLst/>
                        </a:rPr>
                        <a:t>информация (в таблице) </a:t>
                      </a:r>
                      <a:r>
                        <a:rPr lang="ru-RU" sz="1600" dirty="0">
                          <a:effectLst/>
                        </a:rPr>
                        <a:t>по кандидатам </a:t>
                      </a:r>
                      <a:r>
                        <a:rPr lang="ru-RU" sz="1600" dirty="0" smtClean="0">
                          <a:effectLst/>
                        </a:rPr>
                        <a:t>В </a:t>
                      </a:r>
                      <a:r>
                        <a:rPr lang="ru-RU" sz="1600" dirty="0">
                          <a:effectLst/>
                        </a:rPr>
                        <a:t>случае необходимости, для граждан проводится тренинг с целью подготовки к собеседованию 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Профконсультанты не привлекались для решения задач  в интересах работодателя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На </a:t>
                      </a:r>
                      <a:r>
                        <a:rPr lang="ru-RU" sz="1600" dirty="0">
                          <a:effectLst/>
                        </a:rPr>
                        <a:t>собеседовании может присутствовать профконсультант лично (как эксперт) или могут быть подготовлены психологические профили </a:t>
                      </a:r>
                      <a:r>
                        <a:rPr lang="ru-RU" sz="1600" dirty="0" smtClean="0">
                          <a:effectLst/>
                        </a:rPr>
                        <a:t>соискателей, а так же рекомендации </a:t>
                      </a:r>
                      <a:r>
                        <a:rPr lang="ru-RU" sz="1600" dirty="0">
                          <a:effectLst/>
                        </a:rPr>
                        <a:t>по организации адаптации вновь принятого работника </a:t>
                      </a:r>
                      <a:r>
                        <a:rPr lang="ru-RU" sz="1600" dirty="0" smtClean="0">
                          <a:effectLst/>
                        </a:rPr>
                        <a:t>(в </a:t>
                      </a:r>
                      <a:r>
                        <a:rPr lang="ru-RU" sz="1600" dirty="0">
                          <a:effectLst/>
                        </a:rPr>
                        <a:t>случае трудоустройства инвалидов)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>
                          <a:effectLst/>
                        </a:rPr>
                        <a:t>Работодатель самостоятельно встречался с гражданами, которым было выдано направление от ЦЗН. Собеседование не регулировалось специалистом ЦЗН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 собеседовании присутствует специалист по работе с </a:t>
                      </a:r>
                      <a:r>
                        <a:rPr lang="ru-RU" sz="1600" dirty="0" smtClean="0">
                          <a:effectLst/>
                        </a:rPr>
                        <a:t>работодателями, </a:t>
                      </a:r>
                      <a:r>
                        <a:rPr lang="ru-RU" sz="1600" dirty="0">
                          <a:effectLst/>
                        </a:rPr>
                        <a:t>задача которого – модерирование встречи, в некоторых случаях - презентация кандидатов, урегулирование спорных моментов или недоразумений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89" marR="213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5" y="1124744"/>
            <a:ext cx="7019057" cy="5328591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работодателей, которым оказаны услуги в рамках проекта «Кадры нужной квалификации – адресно и оперативно!»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  68 организаций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работодателей, воспользовавшихся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сервисом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«Составление профиля должности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- 150 организаций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удовлетворенности работодателей, участников проекта «Кадры нужной квалификации адресно и оперативно»	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98,2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6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chemeClr val="bg1"/>
            </a:gs>
            <a:gs pos="100000">
              <a:schemeClr val="bg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2" y="0"/>
            <a:ext cx="10081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5" y="1124744"/>
            <a:ext cx="7019057" cy="5328591"/>
          </a:xfrm>
          <a:noFill/>
        </p:spPr>
        <p:txBody>
          <a:bodyPr anchor="t"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Достигнутые результаты</a:t>
            </a:r>
          </a:p>
          <a:p>
            <a:pPr algn="ctr"/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566"/>
            <a:ext cx="1619672" cy="9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046780"/>
              </p:ext>
            </p:extLst>
          </p:nvPr>
        </p:nvGraphicFramePr>
        <p:xfrm>
          <a:off x="1408430" y="1772816"/>
          <a:ext cx="7124009" cy="404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26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03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п/п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Единица измерения показателя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Значение показателя до начала внедрения </a:t>
                      </a:r>
                      <a:r>
                        <a:rPr lang="ru-RU" sz="1400" dirty="0" smtClean="0">
                          <a:effectLst/>
                        </a:rPr>
                        <a:t>проекта</a:t>
                      </a:r>
                      <a:endParaRPr lang="en-US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01.07.2019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Значение показателя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 01.07.2022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98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Доля хозяйствующих субъектов на территории Новосибирска, взаимодействующих с ЦЗН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</a:t>
                      </a:r>
                      <a:r>
                        <a:rPr lang="en-US" sz="1400" dirty="0" smtClean="0">
                          <a:effectLst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5,</a:t>
                      </a:r>
                      <a:r>
                        <a:rPr lang="en-US" sz="1400" dirty="0" smtClean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Доля вакансий, закрытых при участии ЦЗН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29,4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35,7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6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Средний период безработицы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4,15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3,68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6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838</TotalTime>
  <Words>840</Words>
  <Application>Microsoft Office PowerPoint</Application>
  <PresentationFormat>Экран (4:3)</PresentationFormat>
  <Paragraphs>119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Кузьменко</dc:creator>
  <cp:lastModifiedBy>DNA7 X86</cp:lastModifiedBy>
  <cp:revision>48</cp:revision>
  <cp:lastPrinted>2022-02-03T09:02:25Z</cp:lastPrinted>
  <dcterms:created xsi:type="dcterms:W3CDTF">2022-01-28T04:41:39Z</dcterms:created>
  <dcterms:modified xsi:type="dcterms:W3CDTF">2022-08-30T17:39:26Z</dcterms:modified>
</cp:coreProperties>
</file>