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</p:sldIdLst>
  <p:sldSz cx="12166600" cy="6858000"/>
  <p:notesSz cx="121666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CF62070A-923F-8EDE-7EA4-926842397EB1}">
  <a:tblStyle styleId="{CF62070A-923F-8EDE-7EA4-926842397EB1}" styleName="Светлый стиль 3 - акцент 2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accent2"/>
              </a:solidFill>
            </a:ln>
          </a:left>
          <a:right>
            <a:ln w="12700">
              <a:solidFill>
                <a:schemeClr val="accent2"/>
              </a:solidFill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solidFill>
                <a:schemeClr val="accent2"/>
              </a:solidFill>
            </a:ln>
          </a:insideH>
          <a:insideV>
            <a:ln w="12700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  <a:fill>
          <a:solidFill>
            <a:schemeClr val="accent2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25400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912971" y="2125980"/>
            <a:ext cx="1034700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subTitle" idx="4" hasCustomPrompt="0"/>
          </p:nvPr>
        </p:nvSpPr>
        <p:spPr bwMode="auto">
          <a:xfrm>
            <a:off x="1825942" y="3840480"/>
            <a:ext cx="852106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3C3DEA-576F-46D6-9149-634D43891232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9D0106-49A5-4417-9247-FDC7970D4A00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" userDrawn="1">
  <p:cSld name="Two Content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bg object 16" hidden="0"/>
          <p:cNvSpPr/>
          <p:nvPr isPhoto="0" userDrawn="0"/>
        </p:nvSpPr>
        <p:spPr bwMode="auto">
          <a:xfrm>
            <a:off x="1547875" y="765175"/>
            <a:ext cx="9740900" cy="0"/>
          </a:xfrm>
          <a:custGeom>
            <a:avLst/>
            <a:gdLst/>
            <a:ahLst/>
            <a:cxnLst/>
            <a:rect l="l" t="t" r="r" b="b"/>
            <a:pathLst>
              <a:path w="9740900" fill="norm" stroke="1" extrusionOk="0">
                <a:moveTo>
                  <a:pt x="0" y="0"/>
                </a:moveTo>
                <a:lnTo>
                  <a:pt x="9740900" y="0"/>
                </a:lnTo>
              </a:path>
            </a:pathLst>
          </a:custGeom>
          <a:ln w="28575">
            <a:solidFill>
              <a:srgbClr val="00339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" name="bg object 17" hidden="0"/>
          <p:cNvSpPr/>
          <p:nvPr isPhoto="0" userDrawn="0"/>
        </p:nvSpPr>
        <p:spPr bwMode="auto">
          <a:xfrm>
            <a:off x="1547875" y="622300"/>
            <a:ext cx="9740900" cy="0"/>
          </a:xfrm>
          <a:custGeom>
            <a:avLst/>
            <a:gdLst/>
            <a:ahLst/>
            <a:cxnLst/>
            <a:rect l="l" t="t" r="r" b="b"/>
            <a:pathLst>
              <a:path w="9740900" fill="norm" stroke="1" extrusionOk="0">
                <a:moveTo>
                  <a:pt x="0" y="0"/>
                </a:moveTo>
                <a:lnTo>
                  <a:pt x="9740900" y="0"/>
                </a:lnTo>
              </a:path>
            </a:pathLst>
          </a:custGeom>
          <a:ln w="28575">
            <a:solidFill>
              <a:srgbClr val="CF451F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pic>
        <p:nvPicPr>
          <p:cNvPr id="18" name="bg object 18" hidden="0"/>
          <p:cNvPicPr/>
          <p:nvPr isPhoto="0" userDrawn="0"/>
        </p:nvPicPr>
        <p:blipFill>
          <a:blip r:embed="rId2"/>
          <a:stretch/>
        </p:blipFill>
        <p:spPr bwMode="auto">
          <a:xfrm>
            <a:off x="11182731" y="77457"/>
            <a:ext cx="748537" cy="877074"/>
          </a:xfrm>
          <a:prstGeom prst="rect">
            <a:avLst/>
          </a:prstGeom>
        </p:spPr>
      </p:pic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08647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sz="half" idx="3" hasCustomPrompt="0"/>
          </p:nvPr>
        </p:nvSpPr>
        <p:spPr bwMode="auto">
          <a:xfrm>
            <a:off x="6269069" y="1577340"/>
            <a:ext cx="5295233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9B7823-5D4E-4A0C-BEEC-AB28233B74A5}" type="datetime1">
              <a:rPr lang="en-US"/>
              <a:t/>
            </a:fld>
            <a:endParaRPr lang="en-US"/>
          </a:p>
        </p:txBody>
      </p:sp>
      <p:sp>
        <p:nvSpPr>
          <p:cNvPr id="7" name="Holder 7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lIns="0" tIns="0" rIns="0" bIns="0"/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AA4C00-3B23-4A09-85B1-8CF40AC57983}" type="datetime1">
              <a:rPr lang="en-US"/>
              <a:t/>
            </a:fld>
            <a:endParaRPr lang="en-US"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dt" sz="half" idx="6" hasCustomPrompt="0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EB31F3-CDFC-4C30-B567-F9E1BDF80E72}" type="datetime1">
              <a:rPr lang="en-US"/>
              <a:t/>
            </a:fld>
            <a:endParaRPr lang="en-US"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780030" y="1626610"/>
            <a:ext cx="6612889" cy="1397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339F"/>
                </a:solidFill>
                <a:latin typeface="Courier New"/>
                <a:cs typeface="Courier New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1911" y="1910460"/>
            <a:ext cx="5826125" cy="4170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 hidden="0"/>
          <p:cNvSpPr>
            <a:spLocks noGrp="1"/>
          </p:cNvSpPr>
          <p:nvPr isPhoto="0" userDrawn="0">
            <p:ph type="ftr" sz="quarter" idx="5" hasCustomPrompt="0"/>
          </p:nvPr>
        </p:nvSpPr>
        <p:spPr bwMode="auto">
          <a:xfrm>
            <a:off x="4138803" y="6377940"/>
            <a:ext cx="3895343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 hidden="0"/>
          <p:cNvSpPr>
            <a:spLocks noGrp="1"/>
          </p:cNvSpPr>
          <p:nvPr isPhoto="0" userDrawn="0">
            <p:ph type="dt" sz="half" idx="6" hasCustomPrompt="0"/>
          </p:nvPr>
        </p:nvSpPr>
        <p:spPr bwMode="auto">
          <a:xfrm>
            <a:off x="608647" y="6377940"/>
            <a:ext cx="279977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6EA5E0-09F1-4837-A3E8-1CF4DE874402}" type="datetime1">
              <a:rPr lang="en-US"/>
              <a:t/>
            </a:fld>
            <a:endParaRPr lang="en-US"/>
          </a:p>
        </p:txBody>
      </p:sp>
      <p:sp>
        <p:nvSpPr>
          <p:cNvPr id="6" name="Holder 6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11355069" y="6465214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1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jpg"/><Relationship Id="rId6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10" hidden="0"/>
          <p:cNvSpPr txBox="1">
            <a:spLocks noChangeArrowheads="1"/>
          </p:cNvSpPr>
          <p:nvPr isPhoto="0" userDrawn="0"/>
        </p:nvSpPr>
        <p:spPr bwMode="auto">
          <a:xfrm>
            <a:off x="1585038" y="189529"/>
            <a:ext cx="9714649" cy="492443"/>
          </a:xfrm>
          <a:prstGeom prst="rect">
            <a:avLst/>
          </a:prstGeom>
          <a:noFill/>
          <a:ln>
            <a:noFill/>
          </a:ln>
        </p:spPr>
        <p:txBody>
          <a:bodyPr wrap="square" anchor="b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Система мотивации</a:t>
            </a:r>
            <a:endParaRPr lang="ru-RU" sz="2600" b="1">
              <a:solidFill>
                <a:srgbClr val="0099CC"/>
              </a:solidFill>
              <a:latin typeface="Times New Roman"/>
              <a:ea typeface="+mj-ea"/>
              <a:cs typeface="Times New Roman"/>
            </a:endParaRPr>
          </a:p>
        </p:txBody>
      </p:sp>
      <p:cxnSp>
        <p:nvCxnSpPr>
          <p:cNvPr id="7" name="Прямая соединительная линия 6" hidden="0"/>
          <p:cNvCxnSpPr>
            <a:cxnSpLocks/>
          </p:cNvCxnSpPr>
          <p:nvPr isPhoto="0" userDrawn="0"/>
        </p:nvCxnSpPr>
        <p:spPr bwMode="auto">
          <a:xfrm>
            <a:off x="1450188" y="762000"/>
            <a:ext cx="9597396" cy="0"/>
          </a:xfrm>
          <a:prstGeom prst="line">
            <a:avLst/>
          </a:prstGeom>
          <a:ln w="28575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 hidden="0"/>
          <p:cNvCxnSpPr>
            <a:cxnSpLocks/>
          </p:cNvCxnSpPr>
          <p:nvPr isPhoto="0" userDrawn="0"/>
        </p:nvCxnSpPr>
        <p:spPr bwMode="auto">
          <a:xfrm>
            <a:off x="1450189" y="838200"/>
            <a:ext cx="9597396" cy="0"/>
          </a:xfrm>
          <a:prstGeom prst="line">
            <a:avLst/>
          </a:prstGeom>
          <a:ln w="28575">
            <a:solidFill>
              <a:srgbClr val="CF45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11355069" y="6465214"/>
            <a:ext cx="153670" cy="157544"/>
          </a:xfrm>
        </p:spPr>
        <p:txBody>
          <a:bodyPr/>
          <a:lstStyle/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 lang="ru-RU" sz="1400">
                <a:solidFill>
                  <a:srgbClr val="000099"/>
                </a:solidFill>
                <a:latin typeface="Times New Roman"/>
                <a:cs typeface="Times New Roman"/>
              </a:rPr>
              <a:t/>
            </a:fld>
            <a:endParaRPr lang="ru-RU" sz="14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pic>
        <p:nvPicPr>
          <p:cNvPr id="9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15899" y="189529"/>
            <a:ext cx="1132933" cy="463794"/>
          </a:xfrm>
          <a:prstGeom prst="rect">
            <a:avLst/>
          </a:prstGeom>
          <a:noFill/>
        </p:spPr>
      </p:pic>
      <p:sp>
        <p:nvSpPr>
          <p:cNvPr id="38" name="Овал 37" hidden="0"/>
          <p:cNvSpPr/>
          <p:nvPr isPhoto="0" userDrawn="0"/>
        </p:nvSpPr>
        <p:spPr bwMode="auto">
          <a:xfrm>
            <a:off x="158450" y="990600"/>
            <a:ext cx="11506200" cy="5562600"/>
          </a:xfrm>
          <a:prstGeom prst="ellipse">
            <a:avLst/>
          </a:prstGeom>
          <a:solidFill>
            <a:srgbClr val="0AC213"/>
          </a:solidFill>
          <a:ln>
            <a:solidFill>
              <a:srgbClr val="0AC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1188700" y="190193"/>
            <a:ext cx="689923" cy="49178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 hidden="0"/>
          <p:cNvSpPr/>
          <p:nvPr isPhoto="0" userDrawn="0"/>
        </p:nvSpPr>
        <p:spPr bwMode="auto">
          <a:xfrm>
            <a:off x="7095866" y="2032884"/>
            <a:ext cx="212184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15" name="TextBox 14" hidden="0"/>
          <p:cNvSpPr txBox="1"/>
          <p:nvPr isPhoto="0" userDrawn="0"/>
        </p:nvSpPr>
        <p:spPr bwMode="auto">
          <a:xfrm>
            <a:off x="7336767" y="2179100"/>
            <a:ext cx="1716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>
                <a:solidFill>
                  <a:srgbClr val="000099"/>
                </a:solidFill>
                <a:latin typeface="Times New Roman"/>
                <a:cs typeface="Times New Roman"/>
              </a:rPr>
              <a:t>Традиции в коллективе</a:t>
            </a:r>
            <a:endParaRPr lang="ru-RU" sz="20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23" name="Прямоугольник 22" hidden="0"/>
          <p:cNvSpPr/>
          <p:nvPr isPhoto="0" userDrawn="0"/>
        </p:nvSpPr>
        <p:spPr bwMode="auto">
          <a:xfrm>
            <a:off x="7108235" y="3483117"/>
            <a:ext cx="210671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25" name="Прямоугольник 24" hidden="0"/>
          <p:cNvSpPr/>
          <p:nvPr isPhoto="0" userDrawn="0"/>
        </p:nvSpPr>
        <p:spPr bwMode="auto">
          <a:xfrm>
            <a:off x="7163452" y="3655251"/>
            <a:ext cx="20872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srgbClr val="000099"/>
                </a:solidFill>
                <a:latin typeface="Times New Roman"/>
                <a:cs typeface="Times New Roman"/>
              </a:rPr>
              <a:t>Умения, навыки «Как действовать»</a:t>
            </a:r>
            <a:endParaRPr lang="ru-RU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29" name="Прямоугольник 28" hidden="0"/>
          <p:cNvSpPr/>
          <p:nvPr isPhoto="0" userDrawn="0"/>
        </p:nvSpPr>
        <p:spPr bwMode="auto">
          <a:xfrm>
            <a:off x="7110996" y="4765957"/>
            <a:ext cx="210671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28" name="Прямоугольник 27" hidden="0"/>
          <p:cNvSpPr/>
          <p:nvPr isPhoto="0" userDrawn="0"/>
        </p:nvSpPr>
        <p:spPr bwMode="auto">
          <a:xfrm>
            <a:off x="7241379" y="4948564"/>
            <a:ext cx="19068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srgbClr val="000099"/>
                </a:solidFill>
                <a:latin typeface="Times New Roman"/>
                <a:cs typeface="Times New Roman"/>
              </a:rPr>
              <a:t>Поддержка, развитие, рост</a:t>
            </a:r>
            <a:endParaRPr lang="ru-RU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34" name="Прямоугольник 33" hidden="0"/>
          <p:cNvSpPr/>
          <p:nvPr isPhoto="0" userDrawn="0"/>
        </p:nvSpPr>
        <p:spPr bwMode="auto">
          <a:xfrm>
            <a:off x="2147725" y="4776400"/>
            <a:ext cx="210671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35" name="Прямоугольник 34" hidden="0"/>
          <p:cNvSpPr/>
          <p:nvPr isPhoto="0" userDrawn="0"/>
        </p:nvSpPr>
        <p:spPr bwMode="auto">
          <a:xfrm>
            <a:off x="2247635" y="4948564"/>
            <a:ext cx="19068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srgbClr val="000099"/>
                </a:solidFill>
                <a:latin typeface="Times New Roman"/>
                <a:cs typeface="Times New Roman"/>
              </a:rPr>
              <a:t>Наставничество, адаптация </a:t>
            </a:r>
            <a:endParaRPr lang="ru-RU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37" name="Прямоугольник 36" hidden="0"/>
          <p:cNvSpPr/>
          <p:nvPr isPhoto="0" userDrawn="0"/>
        </p:nvSpPr>
        <p:spPr bwMode="auto">
          <a:xfrm>
            <a:off x="2147723" y="3495517"/>
            <a:ext cx="210671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32" name="Прямоугольник 31" hidden="0"/>
          <p:cNvSpPr/>
          <p:nvPr isPhoto="0" userDrawn="0"/>
        </p:nvSpPr>
        <p:spPr bwMode="auto">
          <a:xfrm>
            <a:off x="2300674" y="3667651"/>
            <a:ext cx="1800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solidFill>
                  <a:srgbClr val="000099"/>
                </a:solidFill>
                <a:latin typeface="Times New Roman"/>
                <a:cs typeface="Times New Roman"/>
              </a:rPr>
              <a:t>Понимание: «Зачем»</a:t>
            </a:r>
            <a:endParaRPr lang="ru-RU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40" name="Прямоугольник 39" hidden="0"/>
          <p:cNvSpPr/>
          <p:nvPr isPhoto="0" userDrawn="0"/>
        </p:nvSpPr>
        <p:spPr bwMode="auto">
          <a:xfrm>
            <a:off x="2147723" y="2067340"/>
            <a:ext cx="2121845" cy="9906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EB4815"/>
              </a:solidFill>
            </a:endParaRPr>
          </a:p>
        </p:txBody>
      </p:sp>
      <p:sp>
        <p:nvSpPr>
          <p:cNvPr id="41" name="TextBox 40" hidden="0"/>
          <p:cNvSpPr txBox="1"/>
          <p:nvPr isPhoto="0" userDrawn="0"/>
        </p:nvSpPr>
        <p:spPr bwMode="auto">
          <a:xfrm>
            <a:off x="2281318" y="2218414"/>
            <a:ext cx="19531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>
                <a:solidFill>
                  <a:srgbClr val="000099"/>
                </a:solidFill>
                <a:latin typeface="Times New Roman"/>
                <a:cs typeface="Times New Roman"/>
              </a:rPr>
              <a:t>Личный пример руководителя </a:t>
            </a:r>
            <a:endParaRPr lang="ru-RU" sz="20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sp>
        <p:nvSpPr>
          <p:cNvPr id="31" name="Прямоугольник 30" hidden="0"/>
          <p:cNvSpPr/>
          <p:nvPr isPhoto="0" userDrawn="0"/>
        </p:nvSpPr>
        <p:spPr bwMode="auto">
          <a:xfrm>
            <a:off x="3721100" y="1256975"/>
            <a:ext cx="4194036" cy="495300"/>
          </a:xfrm>
          <a:prstGeom prst="rect">
            <a:avLst/>
          </a:prstGeom>
          <a:solidFill>
            <a:schemeClr val="bg1"/>
          </a:solidFill>
          <a:ln>
            <a:solidFill>
              <a:srgbClr val="EB48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>
                <a:solidFill>
                  <a:srgbClr val="000099"/>
                </a:solidFill>
                <a:latin typeface="Times New Roman"/>
                <a:cs typeface="Times New Roman"/>
              </a:rPr>
              <a:t>Среда в </a:t>
            </a:r>
            <a:r>
              <a:rPr lang="ru-RU" sz="2800">
                <a:solidFill>
                  <a:srgbClr val="000099"/>
                </a:solidFill>
                <a:latin typeface="Times New Roman"/>
                <a:cs typeface="Times New Roman"/>
              </a:rPr>
              <a:t>коллективе</a:t>
            </a:r>
            <a:endParaRPr lang="ru-RU" sz="28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pic>
        <p:nvPicPr>
          <p:cNvPr id="2050" name="Picture 2" descr="http://cdn.onlinewebfonts.com/svg/img_37721.png" hidden="0"/>
          <p:cNvPicPr>
            <a:picLocks noChangeAspect="1" noChangeArrowheads="1"/>
          </p:cNvPicPr>
          <p:nvPr isPhoto="0" userDrawn="0"/>
        </p:nvPicPr>
        <p:blipFill>
          <a:blip r:embed="rId4"/>
          <a:stretch/>
        </p:blipFill>
        <p:spPr bwMode="auto">
          <a:xfrm>
            <a:off x="4711700" y="3269865"/>
            <a:ext cx="2066605" cy="14171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10" hidden="0"/>
          <p:cNvSpPr txBox="1">
            <a:spLocks noChangeArrowheads="1"/>
          </p:cNvSpPr>
          <p:nvPr isPhoto="0" userDrawn="0"/>
        </p:nvSpPr>
        <p:spPr bwMode="auto">
          <a:xfrm>
            <a:off x="1585037" y="195695"/>
            <a:ext cx="9716088" cy="487715"/>
          </a:xfrm>
          <a:prstGeom prst="rect">
            <a:avLst/>
          </a:prstGeom>
          <a:noFill/>
          <a:ln>
            <a:noFill/>
          </a:ln>
        </p:spPr>
        <p:txBody>
          <a:bodyPr wrap="square" anchor="b">
            <a:spAutoFit/>
          </a:bodyPr>
          <a:lstStyle>
            <a:lvl1pPr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Calibri"/>
              </a:defRPr>
            </a:lvl1pPr>
            <a:lvl2pPr marL="742950" indent="-28575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Calibri"/>
              </a:defRPr>
            </a:lvl2pPr>
            <a:lvl3pPr marL="1143000" indent="-2286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3pPr>
            <a:lvl4pPr marL="1600200" indent="-2286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Calibri"/>
              </a:defRPr>
            </a:lvl4pPr>
            <a:lvl5pPr marL="2057400" indent="-2286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typeface="Calibri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Поддержка  </a:t>
            </a:r>
            <a:r>
              <a:rPr lang="ru-RU" sz="2600" b="1">
                <a:solidFill>
                  <a:srgbClr val="0099CC"/>
                </a:solidFill>
                <a:latin typeface="Times New Roman"/>
                <a:ea typeface="+mj-ea"/>
                <a:cs typeface="Times New Roman"/>
              </a:rPr>
              <a:t>клиентоцентричного сотрудника</a:t>
            </a:r>
            <a:endParaRPr lang="ru-RU" sz="2600" b="1">
              <a:solidFill>
                <a:srgbClr val="0099CC"/>
              </a:solidFill>
              <a:latin typeface="Times New Roman"/>
              <a:ea typeface="+mj-ea"/>
              <a:cs typeface="Times New Roman"/>
            </a:endParaRPr>
          </a:p>
        </p:txBody>
      </p:sp>
      <p:cxnSp>
        <p:nvCxnSpPr>
          <p:cNvPr id="7" name="Прямая соединительная линия 6" hidden="0"/>
          <p:cNvCxnSpPr>
            <a:cxnSpLocks/>
          </p:cNvCxnSpPr>
          <p:nvPr isPhoto="0" userDrawn="0"/>
        </p:nvCxnSpPr>
        <p:spPr bwMode="auto">
          <a:xfrm>
            <a:off x="1450188" y="762000"/>
            <a:ext cx="9597396" cy="0"/>
          </a:xfrm>
          <a:prstGeom prst="line">
            <a:avLst/>
          </a:prstGeom>
          <a:ln w="28575">
            <a:solidFill>
              <a:srgbClr val="0033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 hidden="0"/>
          <p:cNvCxnSpPr>
            <a:cxnSpLocks/>
          </p:cNvCxnSpPr>
          <p:nvPr isPhoto="0" userDrawn="0"/>
        </p:nvCxnSpPr>
        <p:spPr bwMode="auto">
          <a:xfrm>
            <a:off x="1450189" y="838200"/>
            <a:ext cx="9597396" cy="0"/>
          </a:xfrm>
          <a:prstGeom prst="line">
            <a:avLst/>
          </a:prstGeom>
          <a:ln w="28575">
            <a:solidFill>
              <a:srgbClr val="CF45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 hidden="0"/>
          <p:cNvSpPr>
            <a:spLocks noGrp="1"/>
          </p:cNvSpPr>
          <p:nvPr isPhoto="0" userDrawn="0">
            <p:ph type="sldNum" sz="quarter" idx="7" hasCustomPrompt="0"/>
          </p:nvPr>
        </p:nvSpPr>
        <p:spPr bwMode="auto">
          <a:xfrm>
            <a:off x="11355069" y="6465214"/>
            <a:ext cx="153670" cy="157544"/>
          </a:xfrm>
        </p:spPr>
        <p:txBody>
          <a:bodyPr/>
          <a:lstStyle/>
          <a:p>
            <a:pPr marL="38100">
              <a:lnSpc>
                <a:spcPts val="1240"/>
              </a:lnSpc>
              <a:defRPr/>
            </a:pPr>
            <a:fld id="{81D60167-4931-47E6-BA6A-407CBD079E47}" type="slidenum">
              <a:rPr lang="ru-RU" sz="1400">
                <a:solidFill>
                  <a:srgbClr val="000099"/>
                </a:solidFill>
                <a:latin typeface="Times New Roman"/>
                <a:cs typeface="Times New Roman"/>
              </a:rPr>
              <a:t/>
            </a:fld>
            <a:endParaRPr lang="ru-RU" sz="1400">
              <a:solidFill>
                <a:srgbClr val="000099"/>
              </a:solidFill>
              <a:latin typeface="Times New Roman"/>
              <a:cs typeface="Times New Roman"/>
            </a:endParaRPr>
          </a:p>
        </p:txBody>
      </p:sp>
      <p:pic>
        <p:nvPicPr>
          <p:cNvPr id="9" name="Picture 2" descr="\\Buh\методисты\!СИП\ФОТО, ВИДЕО И БАНЕРЫ\Бренд\Логотип Работа России\png\onwhite_hor@3x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15899" y="189529"/>
            <a:ext cx="1132933" cy="463794"/>
          </a:xfrm>
          <a:prstGeom prst="rect">
            <a:avLst/>
          </a:prstGeom>
          <a:noFill/>
        </p:spPr>
      </p:pic>
      <p:pic>
        <p:nvPicPr>
          <p:cNvPr id="10" name="Picture 5" descr="B:\Работа дизайн ЦЗН\Треугольники.pn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1188700" y="190193"/>
            <a:ext cx="689923" cy="4917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Таблица 14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1009649" y="1095374"/>
          <a:ext cx="10223499" cy="5067299"/>
        </p:xfrm>
        <a:graphic>
          <a:graphicData uri="http://schemas.openxmlformats.org/drawingml/2006/table">
            <a:tbl>
              <a:tblPr firstRow="0" firstCol="0" lastRow="0" lastCol="0" bandRow="0" bandCol="0">
                <a:tableStyleId>{CF62070A-923F-8EDE-7EA4-926842397EB1}</a:tableStyleId>
              </a:tblPr>
              <a:tblGrid>
                <a:gridCol w="2655515"/>
                <a:gridCol w="3048000"/>
                <a:gridCol w="4507285"/>
              </a:tblGrid>
              <a:tr h="381000">
                <a:tc gridSpan="3">
                  <a:txBody>
                    <a:bodyPr/>
                    <a:p>
                      <a:pPr algn="ctr">
                        <a:defRPr/>
                      </a:pPr>
                      <a:r>
                        <a:rPr lang="ru-RU" sz="1800" b="1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Пример: конфликтная ситуация с клиентом </a:t>
                      </a:r>
                      <a:endParaRPr lang="ru-RU" sz="18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228600">
                <a:tc gridSpan="3">
                  <a:txBody>
                    <a:bodyPr/>
                    <a:p>
                      <a:pPr algn="ctr">
                        <a:defRPr/>
                      </a:pPr>
                      <a:r>
                        <a:rPr lang="ru-RU" sz="1800" b="1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Действия </a:t>
                      </a:r>
                      <a:endParaRPr lang="ru-RU" sz="18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03757">
                <a:tc>
                  <a:txBody>
                    <a:bodyPr/>
                    <a:p>
                      <a:pPr indent="457200" algn="l">
                        <a:defRPr/>
                      </a:pPr>
                      <a:r>
                        <a:rPr lang="ru-RU" sz="1800" b="1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Клиент</a:t>
                      </a:r>
                      <a:endParaRPr lang="ru-RU" sz="18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indent="457200" algn="l">
                        <a:defRPr/>
                      </a:pPr>
                      <a:r>
                        <a:rPr lang="ru-RU" sz="1800" b="1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Сотрудник</a:t>
                      </a:r>
                      <a:endParaRPr lang="ru-RU" sz="18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  <a:tc>
                  <a:txBody>
                    <a:bodyPr/>
                    <a:p>
                      <a:pPr indent="457200" algn="l">
                        <a:defRPr/>
                      </a:pPr>
                      <a:r>
                        <a:rPr lang="ru-RU" sz="1800" b="1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Руководитель </a:t>
                      </a:r>
                      <a:br>
                        <a:rPr lang="ru-RU" sz="1800" b="1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</a:br>
                      <a:r>
                        <a:rPr lang="ru-RU" sz="1800" b="1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        (наставник)</a:t>
                      </a:r>
                      <a:endParaRPr lang="ru-RU" sz="1800" b="1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 anchor="ctr">
                    <a:noFill/>
                  </a:tcPr>
                </a:tc>
              </a:tr>
              <a:tr h="3809794">
                <a:tc>
                  <a:txBody>
                    <a:bodyPr/>
                    <a:p>
                      <a:pPr marL="182563" marR="0" indent="174625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Агрессивное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поведение;</a:t>
                      </a:r>
                      <a:endParaRPr/>
                    </a:p>
                    <a:p>
                      <a:pPr marL="182563" marR="0" indent="174625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Повышенный тон голоса, переходящий в крик;</a:t>
                      </a:r>
                      <a:endParaRPr/>
                    </a:p>
                    <a:p>
                      <a:pPr marL="182563" marR="0" indent="174625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defRPr/>
                      </a:pPr>
                      <a:r>
                        <a:rPr lang="ru-RU" sz="1800" b="0" i="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Недовольство</a:t>
                      </a:r>
                      <a:endParaRPr lang="ru-RU" sz="1800" b="0" i="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>
                    <a:noFill/>
                  </a:tcPr>
                </a:tc>
                <a:tc>
                  <a:txBody>
                    <a:bodyPr/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Эмоционально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endParaRPr/>
                    </a:p>
                    <a:p>
                      <a:pPr marL="182563" indent="0" algn="l">
                        <a:buFont typeface="Arial"/>
                        <a:buNone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подавленное состояние;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Обида за необоснованное обвинение со стороны клиента;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Стресс</a:t>
                      </a:r>
                      <a:endParaRPr lang="ru-RU" sz="140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>
                    <a:noFill/>
                  </a:tcPr>
                </a:tc>
                <a:tc>
                  <a:txBody>
                    <a:bodyPr/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Включение в ситуацию </a:t>
                      </a:r>
                      <a:r>
                        <a:rPr lang="ru-RU" sz="1800" b="0" i="0" u="none" strike="noStrike" cap="none" spc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(переключение фокуса внимания клиента на себя)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Помощь при выходе из конфликта </a:t>
                      </a:r>
                      <a:r>
                        <a:rPr lang="ru-RU" sz="1800" b="0" i="0" u="none" strike="noStrike" cap="none" spc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(разговор с клиентом)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«Погашение» агрессии клиента;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Помощь сотруднику </a:t>
                      </a:r>
                      <a:r>
                        <a:rPr lang="ru-RU" sz="1800" b="0" i="0" u="none" strike="noStrike" cap="none" spc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(разговор с клиентом)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357188" indent="-174625" algn="l">
                        <a:buFont typeface="Arial"/>
                        <a:buChar char="•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Вынесение ситуации на обсуждение . Варианты:</a:t>
                      </a:r>
                      <a:endParaRPr/>
                    </a:p>
                    <a:p>
                      <a:pPr marL="468313" indent="-285750" algn="l">
                        <a:buFontTx/>
                        <a:buChar char="-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описание ситуации на ватманском листе или 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флипчарте</a:t>
                      </a: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,</a:t>
                      </a:r>
                      <a:endParaRPr/>
                    </a:p>
                    <a:p>
                      <a:pPr marL="468313" indent="-285750" algn="l">
                        <a:buFontTx/>
                        <a:buChar char="-"/>
                        <a:defRPr/>
                      </a:pPr>
                      <a:r>
                        <a:rPr lang="ru-RU" sz="1800" u="none" strike="noStrike">
                          <a:solidFill>
                            <a:srgbClr val="000099"/>
                          </a:solidFill>
                          <a:latin typeface="Times New Roman"/>
                          <a:cs typeface="Times New Roman"/>
                        </a:rPr>
                        <a:t>разбор причины и поиск вариантов решения</a:t>
                      </a:r>
                      <a:endParaRPr/>
                    </a:p>
                    <a:p>
                      <a:pPr marL="182563" indent="0" algn="l">
                        <a:buFontTx/>
                        <a:buNone/>
                        <a:defRPr/>
                      </a:pPr>
                      <a:endParaRPr lang="ru-RU" sz="1400" u="none" strike="noStrike">
                        <a:solidFill>
                          <a:srgbClr val="000099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7723" marR="7723" marT="7723" marB="0"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https://img2.freepng.ru/20190127/ktp/kisspng-digital-marketing-royalty-free-clip-art-sales-goodbye-depression-sales-page-5c4e49103f81f7.6185055315486343842601.jpg" hidden="0"/>
          <p:cNvPicPr>
            <a:picLocks noChangeAspect="1" noChangeArrowheads="1"/>
          </p:cNvPicPr>
          <p:nvPr isPhoto="0" userDrawn="0"/>
        </p:nvPicPr>
        <p:blipFill>
          <a:blip r:embed="rId4"/>
          <a:stretch/>
        </p:blipFill>
        <p:spPr bwMode="auto">
          <a:xfrm>
            <a:off x="9807360" y="4885710"/>
            <a:ext cx="1430366" cy="1207865"/>
          </a:xfrm>
          <a:prstGeom prst="rect">
            <a:avLst/>
          </a:prstGeom>
          <a:noFill/>
        </p:spPr>
      </p:pic>
      <p:pic>
        <p:nvPicPr>
          <p:cNvPr id="1027" name="Picture 3" descr="C:\Users\admin\Desktop\454.jpg" hidden="0"/>
          <p:cNvPicPr>
            <a:picLocks noChangeAspect="1" noChangeArrowheads="1"/>
          </p:cNvPicPr>
          <p:nvPr isPhoto="0" userDrawn="0"/>
        </p:nvPicPr>
        <p:blipFill>
          <a:blip r:embed="rId5"/>
          <a:srcRect l="0" t="0" r="17022" b="0"/>
          <a:stretch/>
        </p:blipFill>
        <p:spPr bwMode="auto">
          <a:xfrm>
            <a:off x="5473700" y="4537052"/>
            <a:ext cx="1295400" cy="1561161"/>
          </a:xfrm>
          <a:prstGeom prst="rect">
            <a:avLst/>
          </a:prstGeom>
          <a:noFill/>
        </p:spPr>
      </p:pic>
      <p:pic>
        <p:nvPicPr>
          <p:cNvPr id="1031" name="Picture 7" descr="https://flomaster.club/uploads/posts/2021-02/1612172266_18-p-grustnii-chelovek-risunok-21.jpg" hidden="0"/>
          <p:cNvPicPr>
            <a:picLocks noChangeAspect="1" noChangeArrowheads="1"/>
          </p:cNvPicPr>
          <p:nvPr isPhoto="0" userDrawn="0"/>
        </p:nvPicPr>
        <p:blipFill>
          <a:blip r:embed="rId6"/>
          <a:stretch/>
        </p:blipFill>
        <p:spPr bwMode="auto">
          <a:xfrm>
            <a:off x="2374088" y="4537053"/>
            <a:ext cx="1672656" cy="167265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39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R7-Office/7.0.1.62</Application>
  <DocSecurity>0</DocSecurity>
  <PresentationFormat>Произвольный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 занятости населения до 2018 года</dc:title>
  <dc:subject/>
  <dc:creator>Суворов Сергей Викторович</dc:creator>
  <cp:keywords/>
  <dc:description/>
  <dc:identifier/>
  <dc:language/>
  <cp:lastModifiedBy>ЧЕГОДАЕВА НАТАЛЬЯ</cp:lastModifiedBy>
  <cp:revision>186</cp:revision>
  <dcterms:created xsi:type="dcterms:W3CDTF">2021-11-25T09:41:08Z</dcterms:created>
  <dcterms:modified xsi:type="dcterms:W3CDTF">2022-10-13T12:02:54Z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2021-11-25T00:00:00Z</vt:filetime>
  </property>
</Properties>
</file>