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920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D5D1BC-08F0-48E2-AB45-8400976D642E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F0985A-A7C1-4A00-B7C6-DAA380E2A4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8510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A5C2893-51D9-4D18-B5B2-A5C4AD83894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70039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5ADCFA-A57F-4726-8CDD-2D1F754067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333D4BC-D3AB-4A9D-87B6-55F21151EC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55FFD33-932A-4E17-8F98-67E72D029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948C7-5F4D-4779-872D-0AB5A8F6E27F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F2B777C-CF87-4842-B880-E4276B742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50E215F-358E-4DA0-969A-8C42FE331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37998-A7EC-4238-9B13-7124FBDCE9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9055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282830-AE26-4DD9-853A-9A0BE4EB71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F59067D-4D67-458B-9BE6-3268BE1400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D0BFC50-97B5-4A30-8101-76A058042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948C7-5F4D-4779-872D-0AB5A8F6E27F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4B061B4-F20D-491A-BB6F-73C248829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1FA0742-463A-4832-9093-782D452AF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37998-A7EC-4238-9B13-7124FBDCE9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2649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A904938-90A5-4BD1-9F51-73D60C55BB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7E00293-DB6A-429B-9AFA-E3406EB7D6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4E4EAE7-DC01-47E9-8375-FDA96BD9D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948C7-5F4D-4779-872D-0AB5A8F6E27F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9E2CE6B-8CC2-4FF3-898A-2161310A5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C208AA8-9288-4CDC-ADEE-31FD38F1A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37998-A7EC-4238-9B13-7124FBDCE9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3747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408E11-0519-4EA1-9D1C-F918E4FFB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9096BFC-AEEF-4805-93EA-34B7E94A59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B7AB8B3-7DBA-475F-9E99-EBAC031E8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948C7-5F4D-4779-872D-0AB5A8F6E27F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BE18534-F09D-4701-B4F6-77214D4E5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6E0C74C-4BD1-4AB8-946B-69CC671EC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37998-A7EC-4238-9B13-7124FBDCE9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5603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3F5864-9046-4984-AE53-E69C2A2A2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1C31475-99BD-4D8A-BA95-BF3196FF9E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2C9FB83-A2B8-40BA-B05E-533BE98AC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948C7-5F4D-4779-872D-0AB5A8F6E27F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50DB766-158B-4289-9B03-46E443528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60C8830-EFD4-4695-B42B-E340C038C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37998-A7EC-4238-9B13-7124FBDCE9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7272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633DE4-E0AE-4A2B-8930-BAECFCFDE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E4BF095-77D0-46AD-A307-D8CDCFF3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DE3932F-52E9-4B76-8A15-013F09B271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CA25EC4-B990-406A-A9E0-DB904437D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948C7-5F4D-4779-872D-0AB5A8F6E27F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0CFA23A-1786-45DA-AC26-5D746E456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F1A3F61-7CBF-4375-A0FC-4470A38C4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37998-A7EC-4238-9B13-7124FBDCE9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3375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EC033C-9277-4184-B0A8-2DBAECD90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4AD2203-BE11-4BBC-A7F9-E8D76B2814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D073CAB-41B9-4917-AE17-BF10193AA4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5CAC0F3-F72D-42C2-9E17-868141E955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AB94A79-8618-4921-AC28-F52788D9AB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3FE0C8B-A8EB-4520-8291-DC3561E41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948C7-5F4D-4779-872D-0AB5A8F6E27F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5758D47-53EE-4D9F-A920-0E2F404AB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46FDBB1-3367-40EC-B53A-376F244ED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37998-A7EC-4238-9B13-7124FBDCE9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1973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702657-016B-4881-BF39-2B40C0E04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9FCE181-6507-4A0E-8550-870273783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948C7-5F4D-4779-872D-0AB5A8F6E27F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C25F21A-7687-49C8-927A-D39CEE72C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B33D668-1DDD-4A13-B350-68FC4CA6A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37998-A7EC-4238-9B13-7124FBDCE9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5209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DA6B460-AC57-4CC1-8C69-33BD52D91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948C7-5F4D-4779-872D-0AB5A8F6E27F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B610279-6985-43EC-A913-983CE4010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24067BF-05F0-44F7-A688-75ED8F3E0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37998-A7EC-4238-9B13-7124FBDCE9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3457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1254B9-2A08-4F88-BCF1-C665A5603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515CC69-643E-4538-9A64-297DD612A2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1E1A410-6F83-46F7-8F3F-B1D21D25B3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AF3F0AA-3C97-462C-BBCE-6D1E45EB7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948C7-5F4D-4779-872D-0AB5A8F6E27F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86F559F-42A0-446C-80C0-C46E903A5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8AE8F95-DF01-4BD2-A08D-7D3314280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37998-A7EC-4238-9B13-7124FBDCE9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2466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071DEF-51A6-463C-A8E7-610C714E8C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CEC14238-65E6-4BC7-88F6-A974F4CBC5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7DF9434-BE44-4CC5-867A-33AF8B5988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2E3CA50-E09C-43E4-B12E-934C31508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948C7-5F4D-4779-872D-0AB5A8F6E27F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0AA2289-DF73-4B19-A0D1-E06C71948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9EED884-F42E-45F2-B32E-8FCBC08A8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37998-A7EC-4238-9B13-7124FBDCE9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7247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A6C67F-4073-4466-9898-B059E27A1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2798BF1-4B6D-4768-9B55-27B72CA991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F37C915-6CF6-4C80-9756-2F78ED52BA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7948C7-5F4D-4779-872D-0AB5A8F6E27F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2D0F949-C989-4665-8F8A-ACE2DD7833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A2285D2-E607-4206-94F2-C73C612BE7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B37998-A7EC-4238-9B13-7124FBDCE9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6593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Группа 14">
            <a:extLst>
              <a:ext uri="{FF2B5EF4-FFF2-40B4-BE49-F238E27FC236}">
                <a16:creationId xmlns:a16="http://schemas.microsoft.com/office/drawing/2014/main" id="{9D27823A-C8DE-4A04-835B-F1D6F543E6A3}"/>
              </a:ext>
            </a:extLst>
          </p:cNvPr>
          <p:cNvGrpSpPr/>
          <p:nvPr/>
        </p:nvGrpSpPr>
        <p:grpSpPr>
          <a:xfrm>
            <a:off x="297896" y="292474"/>
            <a:ext cx="6111869" cy="496442"/>
            <a:chOff x="297896" y="291758"/>
            <a:chExt cx="7042446" cy="548906"/>
          </a:xfrm>
        </p:grpSpPr>
        <p:pic>
          <p:nvPicPr>
            <p:cNvPr id="16" name="Рисунок 1" descr="Рисунок 1">
              <a:extLst>
                <a:ext uri="{FF2B5EF4-FFF2-40B4-BE49-F238E27FC236}">
                  <a16:creationId xmlns:a16="http://schemas.microsoft.com/office/drawing/2014/main" id="{EA0812E9-DB37-48B0-A6F1-9E9F0BD75BB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97896" y="314343"/>
              <a:ext cx="1617842" cy="503737"/>
            </a:xfrm>
            <a:prstGeom prst="rect">
              <a:avLst/>
            </a:prstGeom>
            <a:ln w="12700">
              <a:miter lim="400000"/>
            </a:ln>
          </p:spPr>
        </p:pic>
        <p:pic>
          <p:nvPicPr>
            <p:cNvPr id="17" name="Рисунок 16">
              <a:extLst>
                <a:ext uri="{FF2B5EF4-FFF2-40B4-BE49-F238E27FC236}">
                  <a16:creationId xmlns:a16="http://schemas.microsoft.com/office/drawing/2014/main" id="{E078FD0E-53E5-43E3-9F37-89F32C94D6C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156249" y="331013"/>
              <a:ext cx="1483558" cy="470397"/>
            </a:xfrm>
            <a:prstGeom prst="rect">
              <a:avLst/>
            </a:prstGeom>
          </p:spPr>
        </p:pic>
        <p:pic>
          <p:nvPicPr>
            <p:cNvPr id="18" name="Рисунок 17">
              <a:extLst>
                <a:ext uri="{FF2B5EF4-FFF2-40B4-BE49-F238E27FC236}">
                  <a16:creationId xmlns:a16="http://schemas.microsoft.com/office/drawing/2014/main" id="{B02B3E9E-FB8A-4383-9A31-8D322C8D8CD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880318" y="312693"/>
              <a:ext cx="1874389" cy="507037"/>
            </a:xfrm>
            <a:prstGeom prst="rect">
              <a:avLst/>
            </a:prstGeom>
          </p:spPr>
        </p:pic>
        <p:pic>
          <p:nvPicPr>
            <p:cNvPr id="19" name="Рисунок 18">
              <a:extLst>
                <a:ext uri="{FF2B5EF4-FFF2-40B4-BE49-F238E27FC236}">
                  <a16:creationId xmlns:a16="http://schemas.microsoft.com/office/drawing/2014/main" id="{53F84201-D956-43E1-A9EE-289EDCCD1FA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/>
            <a:srcRect l="15713" r="22638"/>
            <a:stretch/>
          </p:blipFill>
          <p:spPr>
            <a:xfrm>
              <a:off x="5995218" y="291758"/>
              <a:ext cx="1345124" cy="548906"/>
            </a:xfrm>
            <a:prstGeom prst="rect">
              <a:avLst/>
            </a:prstGeom>
          </p:spPr>
        </p:pic>
      </p:grpSp>
      <p:sp>
        <p:nvSpPr>
          <p:cNvPr id="10" name="Прямоугольник 15">
            <a:extLst>
              <a:ext uri="{FF2B5EF4-FFF2-40B4-BE49-F238E27FC236}">
                <a16:creationId xmlns:a16="http://schemas.microsoft.com/office/drawing/2014/main" id="{178594A3-8D17-443C-8E2D-41718F294C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479" y="966944"/>
            <a:ext cx="6054934" cy="5924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buFont typeface="Arial" panose="020B0604020202020204" pitchFamily="34" charset="0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defRPr sz="2500" i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ru-RU" altLang="ru-RU" sz="3900" b="0" i="0" u="none" strike="noStrike" kern="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Система мотивации</a:t>
            </a:r>
          </a:p>
          <a:p>
            <a:pPr marL="0" marR="0" lvl="0" indent="0" algn="l" defTabSz="457200" rtl="0" eaLnBrk="0" fontAlgn="base" latinLnBrk="0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ru-RU" altLang="ru-RU" sz="2000" b="0" i="0" u="none" strike="noStrike" kern="0" cap="none" spc="-10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457200" rtl="0" eaLnBrk="0" fontAlgn="base" latinLnBrk="0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1" lang="ru-RU" altLang="ru-RU" sz="2000" b="0" kern="0" spc="-100" dirty="0">
                <a:solidFill>
                  <a:srgbClr val="4472C4">
                    <a:lumMod val="75000"/>
                  </a:srgbClr>
                </a:solidFill>
                <a:latin typeface="Century Gothic" panose="020B0502020202020204" pitchFamily="34" charset="0"/>
              </a:rPr>
              <a:t>Благодарственные письма </a:t>
            </a:r>
          </a:p>
          <a:p>
            <a:pPr marL="342900" marR="0" lvl="0" indent="-342900" algn="l" defTabSz="457200" rtl="0" eaLnBrk="0" fontAlgn="base" latinLnBrk="0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1" lang="ru-RU" altLang="ru-RU" sz="2000" b="0" i="0" u="none" strike="noStrike" kern="0" cap="none" spc="-10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Премирование (за уровень знаний, по примеру ГТО)</a:t>
            </a:r>
            <a:endParaRPr kumimoji="1" lang="ru-RU" altLang="ru-RU" sz="2000" b="0" kern="0" spc="-100" dirty="0">
              <a:solidFill>
                <a:srgbClr val="4472C4">
                  <a:lumMod val="75000"/>
                </a:srgbClr>
              </a:solidFill>
              <a:latin typeface="Century Gothic" panose="020B0502020202020204" pitchFamily="34" charset="0"/>
            </a:endParaRPr>
          </a:p>
          <a:p>
            <a:pPr marL="342900" marR="0" lvl="0" indent="-342900" algn="l" defTabSz="457200" rtl="0" eaLnBrk="0" fontAlgn="base" latinLnBrk="0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1" lang="ru-RU" altLang="ru-RU" sz="2000" b="0" i="0" u="none" strike="noStrike" kern="0" cap="none" spc="-10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Выполнение контрольных показателей</a:t>
            </a:r>
          </a:p>
          <a:p>
            <a:pPr marL="342900" marR="0" lvl="0" indent="-342900" algn="l" defTabSz="457200" rtl="0" eaLnBrk="0" fontAlgn="base" latinLnBrk="0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1" lang="ru-RU" altLang="ru-RU" sz="2000" b="0" kern="0" spc="-100" dirty="0">
                <a:solidFill>
                  <a:srgbClr val="4472C4">
                    <a:lumMod val="75000"/>
                  </a:srgbClr>
                </a:solidFill>
                <a:latin typeface="Century Gothic" panose="020B0502020202020204" pitchFamily="34" charset="0"/>
              </a:rPr>
              <a:t>День именинника</a:t>
            </a:r>
          </a:p>
          <a:p>
            <a:pPr marL="342900" marR="0" lvl="0" indent="-342900" algn="l" defTabSz="457200" rtl="0" eaLnBrk="0" fontAlgn="base" latinLnBrk="0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1" lang="ru-RU" altLang="ru-RU" sz="2000" b="0" i="0" u="none" strike="noStrike" kern="0" cap="none" spc="-10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Обмен опытом между коллегами из других ЦЗН</a:t>
            </a:r>
          </a:p>
          <a:p>
            <a:pPr marL="342900" marR="0" lvl="0" indent="-342900" algn="l" defTabSz="457200" rtl="0" eaLnBrk="0" fontAlgn="base" latinLnBrk="0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1" lang="ru-RU" altLang="ru-RU" sz="2000" b="0" kern="0" spc="-100" dirty="0">
                <a:solidFill>
                  <a:srgbClr val="4472C4">
                    <a:lumMod val="75000"/>
                  </a:srgbClr>
                </a:solidFill>
                <a:latin typeface="Century Gothic" panose="020B0502020202020204" pitchFamily="34" charset="0"/>
              </a:rPr>
              <a:t>Карьерный рост</a:t>
            </a:r>
          </a:p>
          <a:p>
            <a:pPr marL="342900" marR="0" lvl="0" indent="-342900" algn="l" defTabSz="457200" rtl="0" eaLnBrk="0" fontAlgn="base" latinLnBrk="0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1" lang="ru-RU" altLang="ru-RU" sz="2000" b="0" i="0" u="none" strike="noStrike" kern="0" cap="none" spc="-10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Публичная обратная связь от клиентов</a:t>
            </a:r>
          </a:p>
          <a:p>
            <a:pPr marL="342900" marR="0" lvl="0" indent="-342900" algn="l" defTabSz="457200" rtl="0" eaLnBrk="0" fontAlgn="base" latinLnBrk="0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1" lang="ru-RU" altLang="ru-RU" sz="2000" b="0" kern="0" spc="-100" dirty="0">
                <a:solidFill>
                  <a:srgbClr val="4472C4">
                    <a:lumMod val="75000"/>
                  </a:srgbClr>
                </a:solidFill>
                <a:latin typeface="Century Gothic" panose="020B0502020202020204" pitchFamily="34" charset="0"/>
              </a:rPr>
              <a:t>Создание региональной команды по внедрению </a:t>
            </a:r>
            <a:r>
              <a:rPr kumimoji="1" lang="ru-RU" altLang="ru-RU" sz="2000" b="0" kern="0" spc="-100" dirty="0" err="1">
                <a:solidFill>
                  <a:srgbClr val="4472C4">
                    <a:lumMod val="75000"/>
                  </a:srgbClr>
                </a:solidFill>
                <a:latin typeface="Century Gothic" panose="020B0502020202020204" pitchFamily="34" charset="0"/>
              </a:rPr>
              <a:t>клиентоцентричности</a:t>
            </a:r>
            <a:r>
              <a:rPr kumimoji="1" lang="ru-RU" altLang="ru-RU" sz="2000" b="0" kern="0" spc="-100" dirty="0">
                <a:solidFill>
                  <a:srgbClr val="4472C4">
                    <a:lumMod val="75000"/>
                  </a:srgbClr>
                </a:solidFill>
                <a:latin typeface="Century Gothic" panose="020B0502020202020204" pitchFamily="34" charset="0"/>
              </a:rPr>
              <a:t> </a:t>
            </a:r>
          </a:p>
          <a:p>
            <a:pPr marL="342900" marR="0" lvl="0" indent="-342900" algn="l" defTabSz="457200" rtl="0" eaLnBrk="0" fontAlgn="base" latinLnBrk="0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1" lang="ru-RU" altLang="ru-RU" sz="2000" b="0" i="0" u="none" strike="noStrike" kern="0" cap="none" spc="-10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Система наставничества  </a:t>
            </a:r>
          </a:p>
          <a:p>
            <a:pPr marR="0" lvl="0" algn="l" defTabSz="457200" rtl="0" eaLnBrk="0" fontAlgn="base" latinLnBrk="0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1" lang="ru-RU" altLang="ru-RU" sz="2000" b="0" kern="0" spc="-100" noProof="0" dirty="0">
              <a:solidFill>
                <a:srgbClr val="4472C4">
                  <a:lumMod val="75000"/>
                </a:srgbClr>
              </a:solidFill>
              <a:latin typeface="Century Gothic" panose="020B0502020202020204" pitchFamily="34" charset="0"/>
            </a:endParaRPr>
          </a:p>
          <a:p>
            <a:pPr marL="342900" marR="0" lvl="0" indent="-342900" algn="l" defTabSz="457200" rtl="0" eaLnBrk="0" fontAlgn="base" latinLnBrk="0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endParaRPr kumimoji="1" lang="ru-RU" altLang="ru-RU" sz="2000" b="0" i="0" u="none" strike="noStrike" kern="0" cap="none" spc="-10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7DE8FC79-2F01-4768-B6DA-529E16D09249}"/>
              </a:ext>
            </a:extLst>
          </p:cNvPr>
          <p:cNvCxnSpPr/>
          <p:nvPr/>
        </p:nvCxnSpPr>
        <p:spPr>
          <a:xfrm>
            <a:off x="357050" y="1068581"/>
            <a:ext cx="0" cy="540000"/>
          </a:xfrm>
          <a:prstGeom prst="line">
            <a:avLst/>
          </a:prstGeom>
          <a:ln w="63500">
            <a:solidFill>
              <a:srgbClr val="00CC99">
                <a:alpha val="9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F770FDFA-CFBA-4576-BCCC-4834B0275CC1}"/>
              </a:ext>
            </a:extLst>
          </p:cNvPr>
          <p:cNvSpPr txBox="1"/>
          <p:nvPr/>
        </p:nvSpPr>
        <p:spPr>
          <a:xfrm>
            <a:off x="10142290" y="285100"/>
            <a:ext cx="23237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Команда 10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B52A2C6-14D6-4F19-A4ED-A5E9E41F44B2}"/>
              </a:ext>
            </a:extLst>
          </p:cNvPr>
          <p:cNvSpPr txBox="1"/>
          <p:nvPr/>
        </p:nvSpPr>
        <p:spPr>
          <a:xfrm>
            <a:off x="8842339" y="3695006"/>
            <a:ext cx="1367405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Мотивация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CFB1333-9236-486C-B69F-12D7A4841F29}"/>
              </a:ext>
            </a:extLst>
          </p:cNvPr>
          <p:cNvSpPr txBox="1"/>
          <p:nvPr/>
        </p:nvSpPr>
        <p:spPr>
          <a:xfrm>
            <a:off x="7939023" y="4693465"/>
            <a:ext cx="1194318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/>
              <a:t>Обучение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064EA48-CD94-4979-9031-CAB2E96A07A5}"/>
              </a:ext>
            </a:extLst>
          </p:cNvPr>
          <p:cNvSpPr txBox="1"/>
          <p:nvPr/>
        </p:nvSpPr>
        <p:spPr>
          <a:xfrm>
            <a:off x="9699982" y="2696547"/>
            <a:ext cx="1838217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Наставничество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2B1CA3C-39DB-44B2-B3C0-0AA4387AAEAD}"/>
              </a:ext>
            </a:extLst>
          </p:cNvPr>
          <p:cNvSpPr txBox="1"/>
          <p:nvPr/>
        </p:nvSpPr>
        <p:spPr>
          <a:xfrm>
            <a:off x="6539431" y="3617204"/>
            <a:ext cx="1996751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/>
              <a:t>Объединяющие мероприятия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E26A8A3-078C-4117-8A7E-BF38E1A4FFBB}"/>
              </a:ext>
            </a:extLst>
          </p:cNvPr>
          <p:cNvSpPr txBox="1"/>
          <p:nvPr/>
        </p:nvSpPr>
        <p:spPr>
          <a:xfrm>
            <a:off x="10539055" y="3606095"/>
            <a:ext cx="1530220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/>
              <a:t>Платформа знаний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EC6B958-40EE-4587-A91C-EB1BCBA3E8AD}"/>
              </a:ext>
            </a:extLst>
          </p:cNvPr>
          <p:cNvSpPr txBox="1"/>
          <p:nvPr/>
        </p:nvSpPr>
        <p:spPr>
          <a:xfrm>
            <a:off x="9853980" y="4558387"/>
            <a:ext cx="1530220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/>
              <a:t>Объективная оценка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F193C9B-AED3-45E2-A180-71623C64C947}"/>
              </a:ext>
            </a:extLst>
          </p:cNvPr>
          <p:cNvSpPr txBox="1"/>
          <p:nvPr/>
        </p:nvSpPr>
        <p:spPr>
          <a:xfrm>
            <a:off x="7995821" y="2471458"/>
            <a:ext cx="1530220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/>
              <a:t>Баланс рабочего времени </a:t>
            </a:r>
          </a:p>
        </p:txBody>
      </p:sp>
      <p:cxnSp>
        <p:nvCxnSpPr>
          <p:cNvPr id="9" name="Прямая со стрелкой 8">
            <a:extLst>
              <a:ext uri="{FF2B5EF4-FFF2-40B4-BE49-F238E27FC236}">
                <a16:creationId xmlns:a16="http://schemas.microsoft.com/office/drawing/2014/main" id="{0C9FBAE4-D27E-4BD1-80D5-139C7F81626A}"/>
              </a:ext>
            </a:extLst>
          </p:cNvPr>
          <p:cNvCxnSpPr>
            <a:stCxn id="3" idx="0"/>
            <a:endCxn id="22" idx="2"/>
          </p:cNvCxnSpPr>
          <p:nvPr/>
        </p:nvCxnSpPr>
        <p:spPr>
          <a:xfrm flipH="1" flipV="1">
            <a:off x="8760931" y="3394788"/>
            <a:ext cx="765111" cy="3002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id="{0D79CEDB-3F80-4B29-ADCE-01AA4BD76D7A}"/>
              </a:ext>
            </a:extLst>
          </p:cNvPr>
          <p:cNvCxnSpPr>
            <a:stCxn id="3" idx="0"/>
            <a:endCxn id="5" idx="2"/>
          </p:cNvCxnSpPr>
          <p:nvPr/>
        </p:nvCxnSpPr>
        <p:spPr>
          <a:xfrm flipV="1">
            <a:off x="9526042" y="3065879"/>
            <a:ext cx="1093049" cy="6291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>
            <a:extLst>
              <a:ext uri="{FF2B5EF4-FFF2-40B4-BE49-F238E27FC236}">
                <a16:creationId xmlns:a16="http://schemas.microsoft.com/office/drawing/2014/main" id="{D92BB695-2F15-4152-A3E4-0D1CE26CC3A1}"/>
              </a:ext>
            </a:extLst>
          </p:cNvPr>
          <p:cNvCxnSpPr>
            <a:stCxn id="3" idx="3"/>
            <a:endCxn id="7" idx="1"/>
          </p:cNvCxnSpPr>
          <p:nvPr/>
        </p:nvCxnSpPr>
        <p:spPr>
          <a:xfrm>
            <a:off x="10209744" y="3879672"/>
            <a:ext cx="329311" cy="495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>
            <a:extLst>
              <a:ext uri="{FF2B5EF4-FFF2-40B4-BE49-F238E27FC236}">
                <a16:creationId xmlns:a16="http://schemas.microsoft.com/office/drawing/2014/main" id="{94B2B6B2-92AF-4D4B-85C3-E9340C559D2C}"/>
              </a:ext>
            </a:extLst>
          </p:cNvPr>
          <p:cNvCxnSpPr>
            <a:stCxn id="3" idx="2"/>
            <a:endCxn id="20" idx="0"/>
          </p:cNvCxnSpPr>
          <p:nvPr/>
        </p:nvCxnSpPr>
        <p:spPr>
          <a:xfrm>
            <a:off x="9526042" y="4064338"/>
            <a:ext cx="1093048" cy="4940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>
            <a:extLst>
              <a:ext uri="{FF2B5EF4-FFF2-40B4-BE49-F238E27FC236}">
                <a16:creationId xmlns:a16="http://schemas.microsoft.com/office/drawing/2014/main" id="{B05B6412-B67D-4834-8929-FB78AD4528C9}"/>
              </a:ext>
            </a:extLst>
          </p:cNvPr>
          <p:cNvCxnSpPr>
            <a:stCxn id="3" idx="2"/>
            <a:endCxn id="4" idx="0"/>
          </p:cNvCxnSpPr>
          <p:nvPr/>
        </p:nvCxnSpPr>
        <p:spPr>
          <a:xfrm flipH="1">
            <a:off x="8536182" y="4064338"/>
            <a:ext cx="989860" cy="6291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>
            <a:extLst>
              <a:ext uri="{FF2B5EF4-FFF2-40B4-BE49-F238E27FC236}">
                <a16:creationId xmlns:a16="http://schemas.microsoft.com/office/drawing/2014/main" id="{FC672E59-6F42-4B4E-A903-89B07BD8BD2B}"/>
              </a:ext>
            </a:extLst>
          </p:cNvPr>
          <p:cNvCxnSpPr>
            <a:stCxn id="3" idx="1"/>
            <a:endCxn id="6" idx="3"/>
          </p:cNvCxnSpPr>
          <p:nvPr/>
        </p:nvCxnSpPr>
        <p:spPr>
          <a:xfrm flipH="1">
            <a:off x="8536182" y="3879672"/>
            <a:ext cx="306157" cy="606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4262982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</Words>
  <Application>Microsoft Office PowerPoint</Application>
  <PresentationFormat>Широкоэкранный</PresentationFormat>
  <Paragraphs>20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Аверьянов Евгений Алексеевич</dc:creator>
  <cp:lastModifiedBy>Аверьянов Евгений Алексеевич</cp:lastModifiedBy>
  <cp:revision>1</cp:revision>
  <dcterms:created xsi:type="dcterms:W3CDTF">2022-10-17T08:32:08Z</dcterms:created>
  <dcterms:modified xsi:type="dcterms:W3CDTF">2022-10-17T08:32:35Z</dcterms:modified>
</cp:coreProperties>
</file>