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70"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Gabriela" panose="020B0604020202020204" charset="-52"/>
      <p:regular r:id="rId9"/>
    </p:embeddedFont>
    <p:embeddedFont>
      <p:font typeface="Montserrat" panose="00000500000000000000" pitchFamily="2" charset="-52"/>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zaqmE698QgZvHbZigOWCsZQU/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DA86A7-B21D-48E7-83A6-7788D8EA9F06}">
  <a:tblStyle styleId="{AEDA86A7-B21D-48E7-83A6-7788D8EA9F06}" styleName="Table_0">
    <a:wholeTbl>
      <a:tcTxStyle b="off" i="off">
        <a:font>
          <a:latin typeface="Montserrat"/>
          <a:ea typeface="Montserrat"/>
          <a:cs typeface="Montserra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6E8"/>
          </a:solidFill>
        </a:fill>
      </a:tcStyle>
    </a:wholeTbl>
    <a:band1H>
      <a:tcTxStyle/>
      <a:tcStyle>
        <a:tcBdr/>
        <a:fill>
          <a:solidFill>
            <a:srgbClr val="DBEECE"/>
          </a:solidFill>
        </a:fill>
      </a:tcStyle>
    </a:band1H>
    <a:band2H>
      <a:tcTxStyle/>
      <a:tcStyle>
        <a:tcBdr/>
      </a:tcStyle>
    </a:band2H>
    <a:band1V>
      <a:tcTxStyle/>
      <a:tcStyle>
        <a:tcBdr/>
        <a:fill>
          <a:solidFill>
            <a:srgbClr val="DBEECE"/>
          </a:solidFill>
        </a:fill>
      </a:tcStyle>
    </a:band1V>
    <a:band2V>
      <a:tcTxStyle/>
      <a:tcStyle>
        <a:tcBdr/>
      </a:tcStyle>
    </a:band2V>
    <a:lastCol>
      <a:tcTxStyle b="on" i="off">
        <a:font>
          <a:latin typeface="Montserrat"/>
          <a:ea typeface="Montserrat"/>
          <a:cs typeface="Montserrat"/>
        </a:font>
        <a:schemeClr val="lt1"/>
      </a:tcTxStyle>
      <a:tcStyle>
        <a:tcBdr/>
        <a:fill>
          <a:solidFill>
            <a:schemeClr val="accent4"/>
          </a:solidFill>
        </a:fill>
      </a:tcStyle>
    </a:lastCol>
    <a:firstCol>
      <a:tcTxStyle b="on" i="off">
        <a:font>
          <a:latin typeface="Montserrat"/>
          <a:ea typeface="Montserrat"/>
          <a:cs typeface="Montserrat"/>
        </a:font>
        <a:schemeClr val="lt1"/>
      </a:tcTxStyle>
      <a:tcStyle>
        <a:tcBdr/>
        <a:fill>
          <a:solidFill>
            <a:schemeClr val="accent4"/>
          </a:solidFill>
        </a:fill>
      </a:tcStyle>
    </a:firstCol>
    <a:lastRow>
      <a:tcTxStyle b="on" i="off">
        <a:font>
          <a:latin typeface="Montserrat"/>
          <a:ea typeface="Montserrat"/>
          <a:cs typeface="Montserra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Montserrat"/>
          <a:ea typeface="Montserrat"/>
          <a:cs typeface="Montserra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E399B153-63AA-4082-B1EC-25CB795BFD45}" styleName="Table_1">
    <a:wholeTbl>
      <a:tcTxStyle b="off" i="off">
        <a:font>
          <a:latin typeface="Montserrat"/>
          <a:ea typeface="Montserrat"/>
          <a:cs typeface="Montserrat"/>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41EC63D-28EF-44E1-9ECE-28ABAC61D769}" styleName="Table_2">
    <a:wholeTbl>
      <a:tcTxStyle b="off" i="off">
        <a:font>
          <a:latin typeface="Montserrat"/>
          <a:ea typeface="Montserrat"/>
          <a:cs typeface="Montserra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31"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17"/>
          <p:cNvSpPr/>
          <p:nvPr/>
        </p:nvSpPr>
        <p:spPr>
          <a:xfrm flipH="1">
            <a:off x="11988800" y="0"/>
            <a:ext cx="203200" cy="6858000"/>
          </a:xfrm>
          <a:prstGeom prst="rect">
            <a:avLst/>
          </a:prstGeom>
          <a:gradFill>
            <a:gsLst>
              <a:gs pos="0">
                <a:srgbClr val="DDF9B8"/>
              </a:gs>
              <a:gs pos="2000">
                <a:srgbClr val="DDF9B8"/>
              </a:gs>
              <a:gs pos="92000">
                <a:srgbClr val="14CE9F"/>
              </a:gs>
              <a:gs pos="100000">
                <a:srgbClr val="14CE9F"/>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0" i="0" u="none" strike="noStrike" cap="none">
                <a:solidFill>
                  <a:schemeClr val="lt1"/>
                </a:solidFill>
                <a:latin typeface="Montserrat"/>
                <a:ea typeface="Montserrat"/>
                <a:cs typeface="Montserrat"/>
                <a:sym typeface="Montserrat"/>
              </a:rPr>
              <a:t> </a:t>
            </a:r>
            <a:endParaRPr/>
          </a:p>
        </p:txBody>
      </p:sp>
      <p:sp>
        <p:nvSpPr>
          <p:cNvPr id="12" name="Google Shape;12;p17"/>
          <p:cNvSpPr txBox="1">
            <a:spLocks noGrp="1"/>
          </p:cNvSpPr>
          <p:nvPr>
            <p:ph type="title"/>
          </p:nvPr>
        </p:nvSpPr>
        <p:spPr>
          <a:xfrm>
            <a:off x="7250113" y="660400"/>
            <a:ext cx="4281487" cy="18034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5D5B6F"/>
              </a:buClr>
              <a:buSzPts val="4000"/>
              <a:buFont typeface="Gabriela"/>
              <a:buNone/>
              <a:defRPr sz="4000" b="0" i="0" u="none" strike="noStrike" cap="none">
                <a:solidFill>
                  <a:srgbClr val="5D5B6F"/>
                </a:solidFill>
                <a:latin typeface="Gabriela"/>
                <a:ea typeface="Gabriela"/>
                <a:cs typeface="Gabriela"/>
                <a:sym typeface="Gabrie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58813" y="660400"/>
            <a:ext cx="4281487" cy="1803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5D5B6F"/>
              </a:buClr>
              <a:buSzPts val="4000"/>
              <a:buFont typeface="Gabriela"/>
              <a:buNone/>
              <a:defRPr sz="4000" b="0" i="0" u="none" strike="noStrike" cap="none">
                <a:solidFill>
                  <a:srgbClr val="5D5B6F"/>
                </a:solidFill>
                <a:latin typeface="Gabriela"/>
                <a:ea typeface="Gabriela"/>
                <a:cs typeface="Gabriela"/>
                <a:sym typeface="Gabrie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9"/>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16">
          <p15:clr>
            <a:srgbClr val="F26B43"/>
          </p15:clr>
        </p15:guide>
        <p15:guide id="2" pos="415">
          <p15:clr>
            <a:srgbClr val="F26B43"/>
          </p15:clr>
        </p15:guide>
        <p15:guide id="3" orient="horz" pos="3906">
          <p15:clr>
            <a:srgbClr val="F26B43"/>
          </p15:clr>
        </p15:guide>
        <p15:guide id="4" pos="7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7" name="Google Shape;27;p1"/>
          <p:cNvPicPr preferRelativeResize="0"/>
          <p:nvPr/>
        </p:nvPicPr>
        <p:blipFill rotWithShape="1">
          <a:blip r:embed="rId3">
            <a:alphaModFix/>
          </a:blip>
          <a:srcRect/>
          <a:stretch/>
        </p:blipFill>
        <p:spPr>
          <a:xfrm>
            <a:off x="8030400" y="145178"/>
            <a:ext cx="2129328" cy="576000"/>
          </a:xfrm>
          <a:prstGeom prst="rect">
            <a:avLst/>
          </a:prstGeom>
          <a:noFill/>
          <a:ln>
            <a:noFill/>
          </a:ln>
        </p:spPr>
      </p:pic>
      <p:pic>
        <p:nvPicPr>
          <p:cNvPr id="28" name="Google Shape;28;p1"/>
          <p:cNvPicPr preferRelativeResize="0"/>
          <p:nvPr/>
        </p:nvPicPr>
        <p:blipFill rotWithShape="1">
          <a:blip r:embed="rId4">
            <a:alphaModFix/>
          </a:blip>
          <a:srcRect/>
          <a:stretch/>
        </p:blipFill>
        <p:spPr>
          <a:xfrm>
            <a:off x="10399170" y="163178"/>
            <a:ext cx="1372234" cy="540000"/>
          </a:xfrm>
          <a:prstGeom prst="rect">
            <a:avLst/>
          </a:prstGeom>
          <a:noFill/>
          <a:ln>
            <a:noFill/>
          </a:ln>
        </p:spPr>
      </p:pic>
      <p:pic>
        <p:nvPicPr>
          <p:cNvPr id="29" name="Google Shape;29;p1"/>
          <p:cNvPicPr preferRelativeResize="0"/>
          <p:nvPr/>
        </p:nvPicPr>
        <p:blipFill rotWithShape="1">
          <a:blip r:embed="rId5">
            <a:alphaModFix/>
          </a:blip>
          <a:srcRect/>
          <a:stretch/>
        </p:blipFill>
        <p:spPr>
          <a:xfrm>
            <a:off x="2572102" y="197980"/>
            <a:ext cx="1483558" cy="470397"/>
          </a:xfrm>
          <a:prstGeom prst="rect">
            <a:avLst/>
          </a:prstGeom>
          <a:noFill/>
          <a:ln>
            <a:noFill/>
          </a:ln>
        </p:spPr>
      </p:pic>
      <p:pic>
        <p:nvPicPr>
          <p:cNvPr id="30" name="Google Shape;30;p1" descr="Рисунок 1"/>
          <p:cNvPicPr preferRelativeResize="0"/>
          <p:nvPr/>
        </p:nvPicPr>
        <p:blipFill rotWithShape="1">
          <a:blip r:embed="rId6">
            <a:alphaModFix/>
          </a:blip>
          <a:srcRect/>
          <a:stretch/>
        </p:blipFill>
        <p:spPr>
          <a:xfrm>
            <a:off x="539830" y="181310"/>
            <a:ext cx="1617842" cy="503737"/>
          </a:xfrm>
          <a:prstGeom prst="rect">
            <a:avLst/>
          </a:prstGeom>
          <a:noFill/>
          <a:ln>
            <a:noFill/>
          </a:ln>
        </p:spPr>
      </p:pic>
      <p:sp>
        <p:nvSpPr>
          <p:cNvPr id="11" name="Прямоугольник: скругленные углы 10">
            <a:extLst>
              <a:ext uri="{FF2B5EF4-FFF2-40B4-BE49-F238E27FC236}">
                <a16:creationId xmlns:a16="http://schemas.microsoft.com/office/drawing/2014/main" id="{96293B21-2E27-413A-BCF0-9D0B7EB92293}"/>
              </a:ext>
            </a:extLst>
          </p:cNvPr>
          <p:cNvSpPr/>
          <p:nvPr/>
        </p:nvSpPr>
        <p:spPr>
          <a:xfrm>
            <a:off x="365788" y="1159780"/>
            <a:ext cx="11405616" cy="57599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Система показателей развития клиентоцентричных компетенций</a:t>
            </a:r>
          </a:p>
        </p:txBody>
      </p:sp>
      <p:sp>
        <p:nvSpPr>
          <p:cNvPr id="17" name="Прямоугольник: скругленные углы 16">
            <a:extLst>
              <a:ext uri="{FF2B5EF4-FFF2-40B4-BE49-F238E27FC236}">
                <a16:creationId xmlns:a16="http://schemas.microsoft.com/office/drawing/2014/main" id="{E2E05AA7-D619-449D-9636-529F24602323}"/>
              </a:ext>
            </a:extLst>
          </p:cNvPr>
          <p:cNvSpPr/>
          <p:nvPr/>
        </p:nvSpPr>
        <p:spPr>
          <a:xfrm>
            <a:off x="365786" y="2168446"/>
            <a:ext cx="2660878"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Дружелюбие и партнёрство</a:t>
            </a:r>
          </a:p>
        </p:txBody>
      </p:sp>
      <p:sp>
        <p:nvSpPr>
          <p:cNvPr id="18" name="Прямоугольник: скругленные углы 17">
            <a:extLst>
              <a:ext uri="{FF2B5EF4-FFF2-40B4-BE49-F238E27FC236}">
                <a16:creationId xmlns:a16="http://schemas.microsoft.com/office/drawing/2014/main" id="{0FEF823A-61E2-47FD-8DDA-5167018CE6A1}"/>
              </a:ext>
            </a:extLst>
          </p:cNvPr>
          <p:cNvSpPr/>
          <p:nvPr/>
        </p:nvSpPr>
        <p:spPr>
          <a:xfrm>
            <a:off x="3378123" y="5698223"/>
            <a:ext cx="2582746" cy="79075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err="1">
                <a:ln>
                  <a:noFill/>
                </a:ln>
                <a:solidFill>
                  <a:prstClr val="white"/>
                </a:solidFill>
                <a:effectLst/>
                <a:uLnTx/>
                <a:uFillTx/>
                <a:latin typeface="Calibri" panose="020F0502020204030204"/>
                <a:ea typeface="+mn-ea"/>
                <a:cs typeface="+mn-cs"/>
              </a:rPr>
              <a:t>Проактивность</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рямоугольник: скругленные углы 18">
            <a:extLst>
              <a:ext uri="{FF2B5EF4-FFF2-40B4-BE49-F238E27FC236}">
                <a16:creationId xmlns:a16="http://schemas.microsoft.com/office/drawing/2014/main" id="{B561FE37-8522-4F35-A481-8336BA58C484}"/>
              </a:ext>
            </a:extLst>
          </p:cNvPr>
          <p:cNvSpPr/>
          <p:nvPr/>
        </p:nvSpPr>
        <p:spPr>
          <a:xfrm>
            <a:off x="8970263" y="5698219"/>
            <a:ext cx="2801141" cy="79075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Профессионализм</a:t>
            </a:r>
          </a:p>
        </p:txBody>
      </p:sp>
      <p:sp>
        <p:nvSpPr>
          <p:cNvPr id="20" name="Прямоугольник: скругленные углы 19">
            <a:extLst>
              <a:ext uri="{FF2B5EF4-FFF2-40B4-BE49-F238E27FC236}">
                <a16:creationId xmlns:a16="http://schemas.microsoft.com/office/drawing/2014/main" id="{C32BDB36-F69B-4ECB-B3B5-07950F67D4CC}"/>
              </a:ext>
            </a:extLst>
          </p:cNvPr>
          <p:cNvSpPr/>
          <p:nvPr/>
        </p:nvSpPr>
        <p:spPr>
          <a:xfrm>
            <a:off x="6178766" y="5698218"/>
            <a:ext cx="2582745" cy="79075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Внедрение нового</a:t>
            </a:r>
          </a:p>
        </p:txBody>
      </p:sp>
      <p:sp>
        <p:nvSpPr>
          <p:cNvPr id="21" name="Прямоугольник: скругленные углы 20">
            <a:extLst>
              <a:ext uri="{FF2B5EF4-FFF2-40B4-BE49-F238E27FC236}">
                <a16:creationId xmlns:a16="http://schemas.microsoft.com/office/drawing/2014/main" id="{DF9A1035-5FFA-4247-854E-479BBF60771D}"/>
              </a:ext>
            </a:extLst>
          </p:cNvPr>
          <p:cNvSpPr/>
          <p:nvPr/>
        </p:nvSpPr>
        <p:spPr>
          <a:xfrm>
            <a:off x="8970263" y="2168446"/>
            <a:ext cx="2801141"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Комфортность и доступность</a:t>
            </a:r>
          </a:p>
        </p:txBody>
      </p:sp>
      <p:sp>
        <p:nvSpPr>
          <p:cNvPr id="25" name="Прямоугольник: скругленные углы 24">
            <a:extLst>
              <a:ext uri="{FF2B5EF4-FFF2-40B4-BE49-F238E27FC236}">
                <a16:creationId xmlns:a16="http://schemas.microsoft.com/office/drawing/2014/main" id="{AA323478-A2E5-4A19-84DE-2427523D36FA}"/>
              </a:ext>
            </a:extLst>
          </p:cNvPr>
          <p:cNvSpPr/>
          <p:nvPr/>
        </p:nvSpPr>
        <p:spPr>
          <a:xfrm>
            <a:off x="365786" y="3428999"/>
            <a:ext cx="2660878"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Надежность</a:t>
            </a:r>
          </a:p>
        </p:txBody>
      </p:sp>
      <p:sp>
        <p:nvSpPr>
          <p:cNvPr id="33" name="Прямоугольник: скругленные углы 32">
            <a:extLst>
              <a:ext uri="{FF2B5EF4-FFF2-40B4-BE49-F238E27FC236}">
                <a16:creationId xmlns:a16="http://schemas.microsoft.com/office/drawing/2014/main" id="{CFA833A7-B313-4CD6-B122-3CA23279CD9D}"/>
              </a:ext>
            </a:extLst>
          </p:cNvPr>
          <p:cNvSpPr/>
          <p:nvPr/>
        </p:nvSpPr>
        <p:spPr>
          <a:xfrm>
            <a:off x="365786" y="4544567"/>
            <a:ext cx="2660878"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Полезность обращения в ЦЗН</a:t>
            </a:r>
          </a:p>
        </p:txBody>
      </p:sp>
      <p:sp>
        <p:nvSpPr>
          <p:cNvPr id="34" name="Прямоугольник: скругленные углы 33">
            <a:extLst>
              <a:ext uri="{FF2B5EF4-FFF2-40B4-BE49-F238E27FC236}">
                <a16:creationId xmlns:a16="http://schemas.microsoft.com/office/drawing/2014/main" id="{B6732416-3F9F-4521-8FC3-1ADCADCDBB0E}"/>
              </a:ext>
            </a:extLst>
          </p:cNvPr>
          <p:cNvSpPr/>
          <p:nvPr/>
        </p:nvSpPr>
        <p:spPr>
          <a:xfrm>
            <a:off x="365786" y="5698218"/>
            <a:ext cx="2660878" cy="79075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Адресность</a:t>
            </a:r>
          </a:p>
        </p:txBody>
      </p:sp>
      <p:sp>
        <p:nvSpPr>
          <p:cNvPr id="35" name="Прямоугольник: скругленные углы 34">
            <a:extLst>
              <a:ext uri="{FF2B5EF4-FFF2-40B4-BE49-F238E27FC236}">
                <a16:creationId xmlns:a16="http://schemas.microsoft.com/office/drawing/2014/main" id="{7C15B858-5204-4FBC-B02C-F44DAD44338D}"/>
              </a:ext>
            </a:extLst>
          </p:cNvPr>
          <p:cNvSpPr/>
          <p:nvPr/>
        </p:nvSpPr>
        <p:spPr>
          <a:xfrm>
            <a:off x="8970263" y="4544567"/>
            <a:ext cx="2801141"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Минимизация усилий</a:t>
            </a:r>
          </a:p>
        </p:txBody>
      </p:sp>
      <p:sp>
        <p:nvSpPr>
          <p:cNvPr id="36" name="Прямоугольник: скругленные углы 35">
            <a:extLst>
              <a:ext uri="{FF2B5EF4-FFF2-40B4-BE49-F238E27FC236}">
                <a16:creationId xmlns:a16="http://schemas.microsoft.com/office/drawing/2014/main" id="{A766B06F-7C41-48EF-BC45-162F98ABCB0C}"/>
              </a:ext>
            </a:extLst>
          </p:cNvPr>
          <p:cNvSpPr/>
          <p:nvPr/>
        </p:nvSpPr>
        <p:spPr>
          <a:xfrm>
            <a:off x="8970263" y="3428999"/>
            <a:ext cx="2801141" cy="7863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ru-RU" sz="1800" kern="1200" dirty="0">
                <a:solidFill>
                  <a:prstClr val="white"/>
                </a:solidFill>
                <a:latin typeface="Calibri" panose="020F0502020204030204"/>
              </a:rPr>
              <a:t>Деловая этика</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Google Shape;54;p2" descr="Сюзанна-Образ СЗН-3.jpg">
            <a:extLst>
              <a:ext uri="{FF2B5EF4-FFF2-40B4-BE49-F238E27FC236}">
                <a16:creationId xmlns:a16="http://schemas.microsoft.com/office/drawing/2014/main" id="{985B6E02-0340-40FF-B837-406286F31C8E}"/>
              </a:ext>
            </a:extLst>
          </p:cNvPr>
          <p:cNvPicPr preferRelativeResize="0"/>
          <p:nvPr/>
        </p:nvPicPr>
        <p:blipFill rotWithShape="1">
          <a:blip r:embed="rId7">
            <a:clrChange>
              <a:clrFrom>
                <a:srgbClr val="FEFEFE"/>
              </a:clrFrom>
              <a:clrTo>
                <a:srgbClr val="FEFEFE">
                  <a:alpha val="0"/>
                </a:srgbClr>
              </a:clrTo>
            </a:clrChange>
            <a:alphaModFix/>
          </a:blip>
          <a:srcRect/>
          <a:stretch/>
        </p:blipFill>
        <p:spPr>
          <a:xfrm>
            <a:off x="5211114" y="1838396"/>
            <a:ext cx="1769772" cy="35931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5"/>
          <p:cNvPicPr preferRelativeResize="0"/>
          <p:nvPr/>
        </p:nvPicPr>
        <p:blipFill rotWithShape="1">
          <a:blip r:embed="rId3">
            <a:alphaModFix/>
          </a:blip>
          <a:srcRect/>
          <a:stretch/>
        </p:blipFill>
        <p:spPr>
          <a:xfrm>
            <a:off x="8030400" y="145178"/>
            <a:ext cx="2129328" cy="576000"/>
          </a:xfrm>
          <a:prstGeom prst="rect">
            <a:avLst/>
          </a:prstGeom>
          <a:noFill/>
          <a:ln>
            <a:noFill/>
          </a:ln>
        </p:spPr>
      </p:pic>
      <p:pic>
        <p:nvPicPr>
          <p:cNvPr id="230" name="Google Shape;230;p15"/>
          <p:cNvPicPr preferRelativeResize="0"/>
          <p:nvPr/>
        </p:nvPicPr>
        <p:blipFill rotWithShape="1">
          <a:blip r:embed="rId4">
            <a:alphaModFix/>
          </a:blip>
          <a:srcRect/>
          <a:stretch/>
        </p:blipFill>
        <p:spPr>
          <a:xfrm>
            <a:off x="10399170" y="163178"/>
            <a:ext cx="1372234" cy="540000"/>
          </a:xfrm>
          <a:prstGeom prst="rect">
            <a:avLst/>
          </a:prstGeom>
          <a:noFill/>
          <a:ln>
            <a:noFill/>
          </a:ln>
        </p:spPr>
      </p:pic>
      <p:pic>
        <p:nvPicPr>
          <p:cNvPr id="231" name="Google Shape;231;p15"/>
          <p:cNvPicPr preferRelativeResize="0"/>
          <p:nvPr/>
        </p:nvPicPr>
        <p:blipFill rotWithShape="1">
          <a:blip r:embed="rId5">
            <a:alphaModFix/>
          </a:blip>
          <a:srcRect/>
          <a:stretch/>
        </p:blipFill>
        <p:spPr>
          <a:xfrm>
            <a:off x="2572102" y="197980"/>
            <a:ext cx="1483558" cy="470397"/>
          </a:xfrm>
          <a:prstGeom prst="rect">
            <a:avLst/>
          </a:prstGeom>
          <a:noFill/>
          <a:ln>
            <a:noFill/>
          </a:ln>
        </p:spPr>
      </p:pic>
      <p:pic>
        <p:nvPicPr>
          <p:cNvPr id="232" name="Google Shape;232;p15" descr="Рисунок 1"/>
          <p:cNvPicPr preferRelativeResize="0"/>
          <p:nvPr/>
        </p:nvPicPr>
        <p:blipFill rotWithShape="1">
          <a:blip r:embed="rId6">
            <a:alphaModFix/>
          </a:blip>
          <a:srcRect/>
          <a:stretch/>
        </p:blipFill>
        <p:spPr>
          <a:xfrm>
            <a:off x="539830" y="181310"/>
            <a:ext cx="1617842" cy="503737"/>
          </a:xfrm>
          <a:prstGeom prst="rect">
            <a:avLst/>
          </a:prstGeom>
          <a:noFill/>
          <a:ln>
            <a:noFill/>
          </a:ln>
        </p:spPr>
      </p:pic>
      <p:sp>
        <p:nvSpPr>
          <p:cNvPr id="233" name="Google Shape;233;p15"/>
          <p:cNvSpPr txBox="1">
            <a:spLocks noGrp="1"/>
          </p:cNvSpPr>
          <p:nvPr>
            <p:ph type="title"/>
          </p:nvPr>
        </p:nvSpPr>
        <p:spPr>
          <a:xfrm>
            <a:off x="590255" y="894895"/>
            <a:ext cx="3369097" cy="546100"/>
          </a:xfrm>
          <a:prstGeom prst="rect">
            <a:avLst/>
          </a:prstGeom>
          <a:noFill/>
          <a:ln>
            <a:noFill/>
          </a:ln>
        </p:spPr>
        <p:txBody>
          <a:bodyPr spcFirstLastPara="1" wrap="square" lIns="0" tIns="0" rIns="0" bIns="0" anchor="t" anchorCtr="0">
            <a:noAutofit/>
          </a:bodyPr>
          <a:lstStyle/>
          <a:p>
            <a:pPr lvl="0" algn="l"/>
            <a:r>
              <a:rPr lang="ru-RU" sz="3200" dirty="0">
                <a:solidFill>
                  <a:srgbClr val="073763"/>
                </a:solidFill>
                <a:cs typeface="Arial"/>
                <a:sym typeface="Arial"/>
              </a:rPr>
              <a:t>Команда 4</a:t>
            </a:r>
            <a:br>
              <a:rPr lang="ru-RU" sz="3200" dirty="0">
                <a:solidFill>
                  <a:srgbClr val="073763"/>
                </a:solidFill>
                <a:cs typeface="Arial"/>
                <a:sym typeface="Arial"/>
              </a:rPr>
            </a:br>
            <a:br>
              <a:rPr lang="ru-RU" sz="1600" dirty="0">
                <a:solidFill>
                  <a:srgbClr val="073763"/>
                </a:solidFill>
                <a:cs typeface="Arial"/>
                <a:sym typeface="Arial"/>
              </a:rPr>
            </a:br>
            <a:r>
              <a:rPr lang="ru-RU" sz="1600" dirty="0">
                <a:solidFill>
                  <a:srgbClr val="073763"/>
                </a:solidFill>
                <a:cs typeface="Arial"/>
                <a:sym typeface="Arial"/>
              </a:rPr>
              <a:t>1. </a:t>
            </a:r>
            <a:r>
              <a:rPr lang="ru-RU" sz="1600" dirty="0" err="1">
                <a:solidFill>
                  <a:srgbClr val="073763"/>
                </a:solidFill>
                <a:cs typeface="Arial"/>
                <a:sym typeface="Arial"/>
              </a:rPr>
              <a:t>Чуякина</a:t>
            </a:r>
            <a:r>
              <a:rPr lang="ru-RU" sz="1600" dirty="0">
                <a:solidFill>
                  <a:srgbClr val="073763"/>
                </a:solidFill>
                <a:cs typeface="Arial"/>
                <a:sym typeface="Arial"/>
              </a:rPr>
              <a:t> Оксана, </a:t>
            </a:r>
            <a:br>
              <a:rPr lang="ru-RU" sz="1600" dirty="0">
                <a:solidFill>
                  <a:srgbClr val="073763"/>
                </a:solidFill>
                <a:cs typeface="Arial"/>
                <a:sym typeface="Arial"/>
              </a:rPr>
            </a:br>
            <a:r>
              <a:rPr lang="ru-RU" sz="1600" dirty="0">
                <a:solidFill>
                  <a:srgbClr val="073763"/>
                </a:solidFill>
                <a:cs typeface="Arial"/>
                <a:sym typeface="Arial"/>
              </a:rPr>
              <a:t>Брянская область </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2. Говорова Екатерина, </a:t>
            </a:r>
            <a:br>
              <a:rPr lang="ru-RU" sz="1600" dirty="0">
                <a:solidFill>
                  <a:srgbClr val="073763"/>
                </a:solidFill>
                <a:cs typeface="Arial"/>
                <a:sym typeface="Arial"/>
              </a:rPr>
            </a:br>
            <a:r>
              <a:rPr lang="ru-RU" sz="1600" dirty="0">
                <a:solidFill>
                  <a:srgbClr val="073763"/>
                </a:solidFill>
                <a:cs typeface="Arial"/>
                <a:sym typeface="Arial"/>
              </a:rPr>
              <a:t>г. Москва</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3. </a:t>
            </a:r>
            <a:r>
              <a:rPr lang="ru-RU" sz="1600" dirty="0" err="1">
                <a:solidFill>
                  <a:srgbClr val="073763"/>
                </a:solidFill>
                <a:cs typeface="Arial"/>
                <a:sym typeface="Arial"/>
              </a:rPr>
              <a:t>Щетинщикова</a:t>
            </a:r>
            <a:r>
              <a:rPr lang="ru-RU" sz="1600" dirty="0">
                <a:solidFill>
                  <a:srgbClr val="073763"/>
                </a:solidFill>
                <a:cs typeface="Arial"/>
                <a:sym typeface="Arial"/>
              </a:rPr>
              <a:t> Елена, Калужская область </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4. Османов Осман, </a:t>
            </a:r>
            <a:br>
              <a:rPr lang="ru-RU" sz="1600" dirty="0">
                <a:solidFill>
                  <a:srgbClr val="073763"/>
                </a:solidFill>
                <a:cs typeface="Arial"/>
                <a:sym typeface="Arial"/>
              </a:rPr>
            </a:br>
            <a:r>
              <a:rPr lang="ru-RU" sz="1600" dirty="0">
                <a:solidFill>
                  <a:srgbClr val="073763"/>
                </a:solidFill>
                <a:cs typeface="Arial"/>
                <a:sym typeface="Arial"/>
              </a:rPr>
              <a:t>Московская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5. </a:t>
            </a:r>
            <a:r>
              <a:rPr lang="ru-RU" sz="1600" dirty="0" err="1">
                <a:solidFill>
                  <a:srgbClr val="073763"/>
                </a:solidFill>
                <a:cs typeface="Arial"/>
                <a:sym typeface="Arial"/>
              </a:rPr>
              <a:t>Цагареишвили</a:t>
            </a:r>
            <a:r>
              <a:rPr lang="ru-RU" sz="1600" dirty="0">
                <a:solidFill>
                  <a:srgbClr val="073763"/>
                </a:solidFill>
                <a:cs typeface="Arial"/>
                <a:sym typeface="Arial"/>
              </a:rPr>
              <a:t> Сергей, Владимирская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6. Харитонова Лариса, </a:t>
            </a:r>
            <a:br>
              <a:rPr lang="ru-RU" sz="1600" dirty="0">
                <a:solidFill>
                  <a:srgbClr val="073763"/>
                </a:solidFill>
                <a:cs typeface="Arial"/>
                <a:sym typeface="Arial"/>
              </a:rPr>
            </a:br>
            <a:r>
              <a:rPr lang="ru-RU" sz="1600" dirty="0">
                <a:solidFill>
                  <a:srgbClr val="073763"/>
                </a:solidFill>
                <a:cs typeface="Arial"/>
                <a:sym typeface="Arial"/>
              </a:rPr>
              <a:t>Брянская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7. </a:t>
            </a:r>
            <a:r>
              <a:rPr lang="ru-RU" sz="1600" dirty="0" err="1">
                <a:solidFill>
                  <a:srgbClr val="073763"/>
                </a:solidFill>
                <a:cs typeface="Arial"/>
                <a:sym typeface="Arial"/>
              </a:rPr>
              <a:t>Нурзат</a:t>
            </a:r>
            <a:r>
              <a:rPr lang="ru-RU" sz="1600" dirty="0">
                <a:solidFill>
                  <a:srgbClr val="073763"/>
                </a:solidFill>
                <a:cs typeface="Arial"/>
                <a:sym typeface="Arial"/>
              </a:rPr>
              <a:t> Урана, </a:t>
            </a:r>
            <a:br>
              <a:rPr lang="ru-RU" sz="1600" dirty="0">
                <a:solidFill>
                  <a:srgbClr val="073763"/>
                </a:solidFill>
                <a:cs typeface="Arial"/>
                <a:sym typeface="Arial"/>
              </a:rPr>
            </a:br>
            <a:r>
              <a:rPr lang="ru-RU" sz="1600" dirty="0">
                <a:solidFill>
                  <a:srgbClr val="073763"/>
                </a:solidFill>
                <a:cs typeface="Arial"/>
                <a:sym typeface="Arial"/>
              </a:rPr>
              <a:t>Республика Тыва</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8. Клочкова Галина, </a:t>
            </a:r>
            <a:br>
              <a:rPr lang="ru-RU" sz="1600" dirty="0">
                <a:solidFill>
                  <a:srgbClr val="073763"/>
                </a:solidFill>
                <a:cs typeface="Arial"/>
                <a:sym typeface="Arial"/>
              </a:rPr>
            </a:br>
            <a:r>
              <a:rPr lang="ru-RU" sz="1600" dirty="0">
                <a:solidFill>
                  <a:srgbClr val="073763"/>
                </a:solidFill>
                <a:cs typeface="Arial"/>
                <a:sym typeface="Arial"/>
              </a:rPr>
              <a:t>Тверская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9. Зыкова Светлана, </a:t>
            </a:r>
            <a:br>
              <a:rPr lang="ru-RU" sz="1600" dirty="0">
                <a:solidFill>
                  <a:srgbClr val="073763"/>
                </a:solidFill>
                <a:cs typeface="Arial"/>
                <a:sym typeface="Arial"/>
              </a:rPr>
            </a:br>
            <a:r>
              <a:rPr lang="ru-RU" sz="1600" dirty="0">
                <a:solidFill>
                  <a:srgbClr val="073763"/>
                </a:solidFill>
                <a:cs typeface="Arial"/>
                <a:sym typeface="Arial"/>
              </a:rPr>
              <a:t>Тверская область</a:t>
            </a:r>
            <a:br>
              <a:rPr lang="ru-RU" sz="1800" dirty="0">
                <a:solidFill>
                  <a:srgbClr val="073763"/>
                </a:solidFill>
                <a:cs typeface="Arial"/>
                <a:sym typeface="Arial"/>
              </a:rPr>
            </a:br>
            <a:br>
              <a:rPr lang="ru-RU" sz="1800" dirty="0">
                <a:solidFill>
                  <a:srgbClr val="073763"/>
                </a:solidFill>
                <a:cs typeface="Arial"/>
                <a:sym typeface="Arial"/>
              </a:rPr>
            </a:br>
            <a:br>
              <a:rPr lang="ru-RU" sz="3200" dirty="0">
                <a:solidFill>
                  <a:srgbClr val="073763"/>
                </a:solidFill>
                <a:cs typeface="Arial"/>
                <a:sym typeface="Arial"/>
              </a:rPr>
            </a:br>
            <a:br>
              <a:rPr lang="ru-RU" sz="3200" dirty="0">
                <a:solidFill>
                  <a:srgbClr val="073763"/>
                </a:solidFill>
                <a:cs typeface="Arial"/>
                <a:sym typeface="Arial"/>
              </a:rPr>
            </a:br>
            <a:endParaRPr sz="3200" dirty="0">
              <a:solidFill>
                <a:srgbClr val="073763"/>
              </a:solidFill>
              <a:cs typeface="Arial"/>
              <a:sym typeface="Arial"/>
            </a:endParaRPr>
          </a:p>
        </p:txBody>
      </p:sp>
      <p:pic>
        <p:nvPicPr>
          <p:cNvPr id="234" name="Google Shape;234;p15"/>
          <p:cNvPicPr preferRelativeResize="0"/>
          <p:nvPr/>
        </p:nvPicPr>
        <p:blipFill rotWithShape="1">
          <a:blip r:embed="rId7">
            <a:alphaModFix/>
          </a:blip>
          <a:srcRect t="24778"/>
          <a:stretch/>
        </p:blipFill>
        <p:spPr>
          <a:xfrm>
            <a:off x="3675889" y="1440995"/>
            <a:ext cx="8186956" cy="47745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Другая 2">
      <a:dk1>
        <a:srgbClr val="070707"/>
      </a:dk1>
      <a:lt1>
        <a:srgbClr val="FFFFFF"/>
      </a:lt1>
      <a:dk2>
        <a:srgbClr val="A0A0A3"/>
      </a:dk2>
      <a:lt2>
        <a:srgbClr val="FFFFFF"/>
      </a:lt2>
      <a:accent1>
        <a:srgbClr val="FC395B"/>
      </a:accent1>
      <a:accent2>
        <a:srgbClr val="FB7545"/>
      </a:accent2>
      <a:accent3>
        <a:srgbClr val="E9C944"/>
      </a:accent3>
      <a:accent4>
        <a:srgbClr val="90D049"/>
      </a:accent4>
      <a:accent5>
        <a:srgbClr val="18B96E"/>
      </a:accent5>
      <a:accent6>
        <a:srgbClr val="19C0B4"/>
      </a:accent6>
      <a:hlink>
        <a:srgbClr val="F23990"/>
      </a:hlink>
      <a:folHlink>
        <a:srgbClr val="14A0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29</Words>
  <Application>Microsoft Office PowerPoint</Application>
  <PresentationFormat>Широкоэкранный</PresentationFormat>
  <Paragraphs>14</Paragraphs>
  <Slides>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Calibri</vt:lpstr>
      <vt:lpstr>Arial</vt:lpstr>
      <vt:lpstr>Gabriela</vt:lpstr>
      <vt:lpstr>Montserrat</vt:lpstr>
      <vt:lpstr>Office Theme</vt:lpstr>
      <vt:lpstr>Презентация PowerPoint</vt:lpstr>
      <vt:lpstr>Команда 4  1. Чуякина Оксана,  Брянская область     2. Говорова Екатерина,  г. Москва    3. Щетинщикова Елена, Калужская область    4. Османов Осман,  Московская область   5. Цагареишвили Сергей, Владимирская область   6. Харитонова Лариса,  Брянская область   7. Нурзат Урана,  Республика Тыва   8. Клочкова Галина,  Тверская область   9. Зыкова Светлана,  Тверская область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Вера. Наджда.  Любовь Цссв</cp:lastModifiedBy>
  <cp:revision>9</cp:revision>
  <dcterms:created xsi:type="dcterms:W3CDTF">2017-06-30T07:56:32Z</dcterms:created>
  <dcterms:modified xsi:type="dcterms:W3CDTF">2022-10-17T18:11:42Z</dcterms:modified>
</cp:coreProperties>
</file>