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sldIdLst>
    <p:sldId id="321" r:id="rId2"/>
    <p:sldId id="325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нгелина Фунда" initials="АФ" lastIdx="1" clrIdx="0">
    <p:extLst>
      <p:ext uri="{19B8F6BF-5375-455C-9EA6-DF929625EA0E}">
        <p15:presenceInfo xmlns:p15="http://schemas.microsoft.com/office/powerpoint/2012/main" userId="Ангелина Фунда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22FF89-D1CA-47A6-B0CE-116543A4620F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F7BC07-D98A-4F2E-B32C-5DD0F20AE6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34239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8B9D6-B0F1-46E6-A6BA-F702648D6F5D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995C8-1665-43B1-AA33-753159F41E51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393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8B9D6-B0F1-46E6-A6BA-F702648D6F5D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995C8-1665-43B1-AA33-753159F41E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0931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8B9D6-B0F1-46E6-A6BA-F702648D6F5D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995C8-1665-43B1-AA33-753159F41E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6431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8B9D6-B0F1-46E6-A6BA-F702648D6F5D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995C8-1665-43B1-AA33-753159F41E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2834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8B9D6-B0F1-46E6-A6BA-F702648D6F5D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995C8-1665-43B1-AA33-753159F41E51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5784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8B9D6-B0F1-46E6-A6BA-F702648D6F5D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995C8-1665-43B1-AA33-753159F41E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6084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8B9D6-B0F1-46E6-A6BA-F702648D6F5D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995C8-1665-43B1-AA33-753159F41E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832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8B9D6-B0F1-46E6-A6BA-F702648D6F5D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995C8-1665-43B1-AA33-753159F41E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4898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8B9D6-B0F1-46E6-A6BA-F702648D6F5D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995C8-1665-43B1-AA33-753159F41E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8843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DF8B9D6-B0F1-46E6-A6BA-F702648D6F5D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92995C8-1665-43B1-AA33-753159F41E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4594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8B9D6-B0F1-46E6-A6BA-F702648D6F5D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995C8-1665-43B1-AA33-753159F41E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4758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2DF8B9D6-B0F1-46E6-A6BA-F702648D6F5D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B92995C8-1665-43B1-AA33-753159F41E51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3560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717D0EEC-30F7-4A16-A352-FB7F28CC3F2A}"/>
              </a:ext>
            </a:extLst>
          </p:cNvPr>
          <p:cNvSpPr/>
          <p:nvPr/>
        </p:nvSpPr>
        <p:spPr>
          <a:xfrm>
            <a:off x="0" y="-134288"/>
            <a:ext cx="12192000" cy="633679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5F2EC6-371B-48F6-AD2A-B99403D0A8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9937" y="123871"/>
            <a:ext cx="11789664" cy="898064"/>
          </a:xfrm>
        </p:spPr>
        <p:txBody>
          <a:bodyPr anchor="t">
            <a:normAutofit fontScale="90000"/>
          </a:bodyPr>
          <a:lstStyle/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ru-RU" sz="3600" spc="0" dirty="0"/>
              <a:t>Команда </a:t>
            </a:r>
            <a:r>
              <a:rPr lang="ru-RU" sz="3600" spc="0"/>
              <a:t>№3</a:t>
            </a:r>
            <a:br>
              <a:rPr lang="ru-RU" sz="3600" spc="0" dirty="0"/>
            </a:br>
            <a:r>
              <a:rPr lang="ru-RU" sz="3600" b="1" spc="0" dirty="0"/>
              <a:t>«Система показателей развития клиентоцентричных компетенций» </a:t>
            </a:r>
          </a:p>
        </p:txBody>
      </p:sp>
      <p:sp>
        <p:nvSpPr>
          <p:cNvPr id="10" name="Объект 2">
            <a:extLst>
              <a:ext uri="{FF2B5EF4-FFF2-40B4-BE49-F238E27FC236}">
                <a16:creationId xmlns:a16="http://schemas.microsoft.com/office/drawing/2014/main" id="{88D8F2EC-0094-490D-9715-4C752DB181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160" y="2886456"/>
            <a:ext cx="2239494" cy="3367864"/>
          </a:xfrm>
        </p:spPr>
        <p:txBody>
          <a:bodyPr>
            <a:normAutofit/>
          </a:bodyPr>
          <a:lstStyle/>
          <a:p>
            <a:pPr marL="182563" indent="-18256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/>
              <a:t>Метод тайного покупателя</a:t>
            </a:r>
          </a:p>
          <a:p>
            <a:pPr marL="182563" indent="-18256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/>
              <a:t>Анкетирование клиентов (внутренний и внешний)</a:t>
            </a:r>
          </a:p>
          <a:p>
            <a:pPr marL="182563" indent="-18256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/>
              <a:t>Уровень текучести кадров</a:t>
            </a:r>
          </a:p>
          <a:p>
            <a:pPr marL="182563" indent="-18256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ru-RU" dirty="0"/>
          </a:p>
          <a:p>
            <a:endParaRPr lang="ru-RU" dirty="0"/>
          </a:p>
        </p:txBody>
      </p:sp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id="{70C0FF4B-3C67-4DCB-83A6-6EF0232D207E}"/>
              </a:ext>
            </a:extLst>
          </p:cNvPr>
          <p:cNvSpPr/>
          <p:nvPr/>
        </p:nvSpPr>
        <p:spPr>
          <a:xfrm>
            <a:off x="518160" y="1213326"/>
            <a:ext cx="11405616" cy="4562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Система показателей развития клиентоцентричных компетенций</a:t>
            </a:r>
          </a:p>
        </p:txBody>
      </p:sp>
      <p:cxnSp>
        <p:nvCxnSpPr>
          <p:cNvPr id="13" name="Соединитель: уступ 12">
            <a:extLst>
              <a:ext uri="{FF2B5EF4-FFF2-40B4-BE49-F238E27FC236}">
                <a16:creationId xmlns:a16="http://schemas.microsoft.com/office/drawing/2014/main" id="{88527648-E4D1-46C3-B279-8243B072479D}"/>
              </a:ext>
            </a:extLst>
          </p:cNvPr>
          <p:cNvCxnSpPr>
            <a:cxnSpLocks/>
            <a:stCxn id="9" idx="2"/>
            <a:endCxn id="11" idx="0"/>
          </p:cNvCxnSpPr>
          <p:nvPr/>
        </p:nvCxnSpPr>
        <p:spPr>
          <a:xfrm rot="5400000">
            <a:off x="3634510" y="-364466"/>
            <a:ext cx="552424" cy="4620493"/>
          </a:xfrm>
          <a:prstGeom prst="bentConnector3">
            <a:avLst/>
          </a:prstGeom>
          <a:ln w="190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9" name="Соединитель: уступ 18">
            <a:extLst>
              <a:ext uri="{FF2B5EF4-FFF2-40B4-BE49-F238E27FC236}">
                <a16:creationId xmlns:a16="http://schemas.microsoft.com/office/drawing/2014/main" id="{168F4F79-57F9-4792-AB04-D02E410CB16C}"/>
              </a:ext>
            </a:extLst>
          </p:cNvPr>
          <p:cNvCxnSpPr>
            <a:cxnSpLocks/>
            <a:stCxn id="9" idx="2"/>
            <a:endCxn id="14" idx="0"/>
          </p:cNvCxnSpPr>
          <p:nvPr/>
        </p:nvCxnSpPr>
        <p:spPr>
          <a:xfrm rot="5400000">
            <a:off x="4789633" y="790657"/>
            <a:ext cx="552424" cy="2310246"/>
          </a:xfrm>
          <a:prstGeom prst="bentConnector3">
            <a:avLst>
              <a:gd name="adj1" fmla="val 50000"/>
            </a:avLst>
          </a:prstGeom>
          <a:ln w="190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2" name="Объект 2">
            <a:extLst>
              <a:ext uri="{FF2B5EF4-FFF2-40B4-BE49-F238E27FC236}">
                <a16:creationId xmlns:a16="http://schemas.microsoft.com/office/drawing/2014/main" id="{DAF5E0DC-69B1-43BD-B321-D51313957D9B}"/>
              </a:ext>
            </a:extLst>
          </p:cNvPr>
          <p:cNvSpPr txBox="1">
            <a:spLocks/>
          </p:cNvSpPr>
          <p:nvPr/>
        </p:nvSpPr>
        <p:spPr>
          <a:xfrm>
            <a:off x="2936010" y="2886456"/>
            <a:ext cx="2057026" cy="3367864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2563" indent="-18256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/>
              <a:t>Отсутствие жалоб</a:t>
            </a:r>
          </a:p>
          <a:p>
            <a:pPr marL="182563" indent="-18256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/>
              <a:t>Решение вопросов и обращений клиентов</a:t>
            </a:r>
          </a:p>
          <a:p>
            <a:endParaRPr lang="ru-RU" dirty="0"/>
          </a:p>
        </p:txBody>
      </p:sp>
      <p:sp>
        <p:nvSpPr>
          <p:cNvPr id="11" name="Прямоугольник: скругленные углы 10">
            <a:extLst>
              <a:ext uri="{FF2B5EF4-FFF2-40B4-BE49-F238E27FC236}">
                <a16:creationId xmlns:a16="http://schemas.microsoft.com/office/drawing/2014/main" id="{B7C4722E-E911-4AFD-AC8B-F4D66B4AEE02}"/>
              </a:ext>
            </a:extLst>
          </p:cNvPr>
          <p:cNvSpPr/>
          <p:nvPr/>
        </p:nvSpPr>
        <p:spPr>
          <a:xfrm>
            <a:off x="518160" y="2221992"/>
            <a:ext cx="2164629" cy="57641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Дружелюбие и партнёрство</a:t>
            </a:r>
          </a:p>
        </p:txBody>
      </p:sp>
      <p:sp>
        <p:nvSpPr>
          <p:cNvPr id="14" name="Прямоугольник: скругленные углы 13">
            <a:extLst>
              <a:ext uri="{FF2B5EF4-FFF2-40B4-BE49-F238E27FC236}">
                <a16:creationId xmlns:a16="http://schemas.microsoft.com/office/drawing/2014/main" id="{C3CFC750-8537-4F88-B744-3492387D5643}"/>
              </a:ext>
            </a:extLst>
          </p:cNvPr>
          <p:cNvSpPr/>
          <p:nvPr/>
        </p:nvSpPr>
        <p:spPr>
          <a:xfrm>
            <a:off x="2828407" y="2221992"/>
            <a:ext cx="2164629" cy="576415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Полезность обращения в ЦЗН</a:t>
            </a:r>
          </a:p>
        </p:txBody>
      </p:sp>
      <p:sp>
        <p:nvSpPr>
          <p:cNvPr id="26" name="Прямоугольник: скругленные углы 25">
            <a:extLst>
              <a:ext uri="{FF2B5EF4-FFF2-40B4-BE49-F238E27FC236}">
                <a16:creationId xmlns:a16="http://schemas.microsoft.com/office/drawing/2014/main" id="{FD9D8B5E-80E4-4E45-BD2A-96F3C826D656}"/>
              </a:ext>
            </a:extLst>
          </p:cNvPr>
          <p:cNvSpPr/>
          <p:nvPr/>
        </p:nvSpPr>
        <p:spPr>
          <a:xfrm>
            <a:off x="5138653" y="2221992"/>
            <a:ext cx="2164629" cy="576415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Адресность</a:t>
            </a:r>
          </a:p>
        </p:txBody>
      </p:sp>
      <p:sp>
        <p:nvSpPr>
          <p:cNvPr id="28" name="Прямоугольник: скругленные углы 27">
            <a:extLst>
              <a:ext uri="{FF2B5EF4-FFF2-40B4-BE49-F238E27FC236}">
                <a16:creationId xmlns:a16="http://schemas.microsoft.com/office/drawing/2014/main" id="{79AA830E-0BCE-4774-9BF3-206F867D1296}"/>
              </a:ext>
            </a:extLst>
          </p:cNvPr>
          <p:cNvSpPr/>
          <p:nvPr/>
        </p:nvSpPr>
        <p:spPr>
          <a:xfrm>
            <a:off x="7448900" y="2221992"/>
            <a:ext cx="2164629" cy="576415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Минимизация усилий</a:t>
            </a:r>
          </a:p>
        </p:txBody>
      </p:sp>
      <p:sp>
        <p:nvSpPr>
          <p:cNvPr id="29" name="Прямоугольник: скругленные углы 28">
            <a:extLst>
              <a:ext uri="{FF2B5EF4-FFF2-40B4-BE49-F238E27FC236}">
                <a16:creationId xmlns:a16="http://schemas.microsoft.com/office/drawing/2014/main" id="{2FD41431-78CF-4AC3-A0AD-98B8F4159D4E}"/>
              </a:ext>
            </a:extLst>
          </p:cNvPr>
          <p:cNvSpPr/>
          <p:nvPr/>
        </p:nvSpPr>
        <p:spPr>
          <a:xfrm>
            <a:off x="9759147" y="2221991"/>
            <a:ext cx="2164629" cy="576415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Комфортность</a:t>
            </a:r>
          </a:p>
        </p:txBody>
      </p:sp>
      <p:cxnSp>
        <p:nvCxnSpPr>
          <p:cNvPr id="32" name="Соединитель: уступ 31">
            <a:extLst>
              <a:ext uri="{FF2B5EF4-FFF2-40B4-BE49-F238E27FC236}">
                <a16:creationId xmlns:a16="http://schemas.microsoft.com/office/drawing/2014/main" id="{35F92070-C2E1-4B51-B63A-55B1FB153284}"/>
              </a:ext>
            </a:extLst>
          </p:cNvPr>
          <p:cNvCxnSpPr>
            <a:cxnSpLocks/>
            <a:stCxn id="9" idx="2"/>
            <a:endCxn id="26" idx="0"/>
          </p:cNvCxnSpPr>
          <p:nvPr/>
        </p:nvCxnSpPr>
        <p:spPr>
          <a:xfrm rot="5400000">
            <a:off x="5944756" y="1945780"/>
            <a:ext cx="552424" cy="12700"/>
          </a:xfrm>
          <a:prstGeom prst="bentConnector3">
            <a:avLst>
              <a:gd name="adj1" fmla="val 50000"/>
            </a:avLst>
          </a:prstGeom>
          <a:ln w="190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4" name="Соединитель: уступ 33">
            <a:extLst>
              <a:ext uri="{FF2B5EF4-FFF2-40B4-BE49-F238E27FC236}">
                <a16:creationId xmlns:a16="http://schemas.microsoft.com/office/drawing/2014/main" id="{4A0E6989-D2D7-4B17-AD79-16734C7C54FA}"/>
              </a:ext>
            </a:extLst>
          </p:cNvPr>
          <p:cNvCxnSpPr>
            <a:cxnSpLocks/>
            <a:stCxn id="9" idx="2"/>
            <a:endCxn id="28" idx="0"/>
          </p:cNvCxnSpPr>
          <p:nvPr/>
        </p:nvCxnSpPr>
        <p:spPr>
          <a:xfrm rot="16200000" flipH="1">
            <a:off x="7099879" y="790656"/>
            <a:ext cx="552424" cy="2310247"/>
          </a:xfrm>
          <a:prstGeom prst="bentConnector3">
            <a:avLst>
              <a:gd name="adj1" fmla="val 50000"/>
            </a:avLst>
          </a:prstGeom>
          <a:ln w="190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1" name="Соединитель: уступ 40">
            <a:extLst>
              <a:ext uri="{FF2B5EF4-FFF2-40B4-BE49-F238E27FC236}">
                <a16:creationId xmlns:a16="http://schemas.microsoft.com/office/drawing/2014/main" id="{5B75603C-282E-4137-8078-AA8AB1D57080}"/>
              </a:ext>
            </a:extLst>
          </p:cNvPr>
          <p:cNvCxnSpPr>
            <a:cxnSpLocks/>
            <a:stCxn id="9" idx="2"/>
            <a:endCxn id="29" idx="0"/>
          </p:cNvCxnSpPr>
          <p:nvPr/>
        </p:nvCxnSpPr>
        <p:spPr>
          <a:xfrm rot="16200000" flipH="1">
            <a:off x="8255004" y="-364468"/>
            <a:ext cx="552423" cy="4620494"/>
          </a:xfrm>
          <a:prstGeom prst="bentConnector3">
            <a:avLst>
              <a:gd name="adj1" fmla="val 50000"/>
            </a:avLst>
          </a:prstGeom>
          <a:ln w="190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5" name="Объект 2">
            <a:extLst>
              <a:ext uri="{FF2B5EF4-FFF2-40B4-BE49-F238E27FC236}">
                <a16:creationId xmlns:a16="http://schemas.microsoft.com/office/drawing/2014/main" id="{7A2BCA7F-B2E2-4C22-9AE2-1CDD170AE483}"/>
              </a:ext>
            </a:extLst>
          </p:cNvPr>
          <p:cNvSpPr txBox="1">
            <a:spLocks/>
          </p:cNvSpPr>
          <p:nvPr/>
        </p:nvSpPr>
        <p:spPr>
          <a:xfrm>
            <a:off x="5246256" y="2886456"/>
            <a:ext cx="2057026" cy="3367864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2563" indent="-18256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/>
              <a:t>Наличие сотрудников по категориям и направлениям работы</a:t>
            </a:r>
          </a:p>
          <a:p>
            <a:pPr marL="182563" indent="-18256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/>
              <a:t>Индивидуальное сопровождение клиентов</a:t>
            </a:r>
          </a:p>
          <a:p>
            <a:endParaRPr lang="ru-RU" dirty="0"/>
          </a:p>
        </p:txBody>
      </p:sp>
      <p:sp>
        <p:nvSpPr>
          <p:cNvPr id="46" name="Объект 2">
            <a:extLst>
              <a:ext uri="{FF2B5EF4-FFF2-40B4-BE49-F238E27FC236}">
                <a16:creationId xmlns:a16="http://schemas.microsoft.com/office/drawing/2014/main" id="{22B8543A-16D1-4AF6-8AC1-65A97B986D94}"/>
              </a:ext>
            </a:extLst>
          </p:cNvPr>
          <p:cNvSpPr txBox="1">
            <a:spLocks/>
          </p:cNvSpPr>
          <p:nvPr/>
        </p:nvSpPr>
        <p:spPr>
          <a:xfrm>
            <a:off x="7556502" y="2886456"/>
            <a:ext cx="2057026" cy="3367864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2563" indent="-18256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/>
              <a:t>Цифровизация процессов</a:t>
            </a:r>
          </a:p>
          <a:p>
            <a:pPr marL="182563" indent="-18256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/>
              <a:t>Сокращение времени на решение вопросов клиентов</a:t>
            </a:r>
          </a:p>
          <a:p>
            <a:pPr marL="182563" indent="-18256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/>
              <a:t>Маршрутизация клиентов</a:t>
            </a:r>
          </a:p>
          <a:p>
            <a:endParaRPr lang="ru-RU" dirty="0"/>
          </a:p>
        </p:txBody>
      </p:sp>
      <p:sp>
        <p:nvSpPr>
          <p:cNvPr id="48" name="Объект 2">
            <a:extLst>
              <a:ext uri="{FF2B5EF4-FFF2-40B4-BE49-F238E27FC236}">
                <a16:creationId xmlns:a16="http://schemas.microsoft.com/office/drawing/2014/main" id="{33C5702E-5D90-4A45-A790-116E779AD354}"/>
              </a:ext>
            </a:extLst>
          </p:cNvPr>
          <p:cNvSpPr txBox="1">
            <a:spLocks/>
          </p:cNvSpPr>
          <p:nvPr/>
        </p:nvSpPr>
        <p:spPr>
          <a:xfrm>
            <a:off x="9866748" y="2886456"/>
            <a:ext cx="2057026" cy="3367864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2563" indent="-18256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/>
              <a:t>Классный офис (в соответствии с брендбуком)</a:t>
            </a:r>
          </a:p>
          <a:p>
            <a:pPr marL="182563" indent="-18256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/>
              <a:t>Клиентские зоны (в т.ч. для внутренних клиентов)</a:t>
            </a:r>
          </a:p>
          <a:p>
            <a:pPr marL="182563" indent="-18256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/>
              <a:t>Инфраструктура (Парковки, автобус)</a:t>
            </a:r>
          </a:p>
          <a:p>
            <a:pPr marL="182563" indent="-18256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517668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5F2EC6-371B-48F6-AD2A-B99403D0A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Команда №3 «Работаем на результат»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2B84BD4-ACD4-4F1E-B9D2-83EB6EABEA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Состав: </a:t>
            </a:r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ru-RU" dirty="0" err="1"/>
              <a:t>Панферкина</a:t>
            </a:r>
            <a:r>
              <a:rPr lang="ru-RU" dirty="0"/>
              <a:t> Юлия, Рязанская область</a:t>
            </a:r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ru-RU" dirty="0"/>
              <a:t>Шевелева Анна, Брянская область</a:t>
            </a:r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ru-RU" dirty="0"/>
              <a:t>Соколова Марина, Томская область</a:t>
            </a:r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ru-RU" dirty="0" err="1"/>
              <a:t>Досадина</a:t>
            </a:r>
            <a:r>
              <a:rPr lang="ru-RU" dirty="0"/>
              <a:t> Татьяна, Московская область</a:t>
            </a:r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ru-RU" dirty="0"/>
              <a:t>Ершова Юлия, Калужская область</a:t>
            </a:r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ru-RU" dirty="0"/>
              <a:t>Шаповалова Анастасия, Смоленская область</a:t>
            </a:r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ru-RU" dirty="0"/>
              <a:t>Донцова Евгения, Воронежская область</a:t>
            </a:r>
          </a:p>
          <a:p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73275C1-F72C-4C88-8B76-3D832CA062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6208" y="1993024"/>
            <a:ext cx="5353197" cy="3876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0754342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245</TotalTime>
  <Words>130</Words>
  <Application>Microsoft Office PowerPoint</Application>
  <PresentationFormat>Широкоэкранный</PresentationFormat>
  <Paragraphs>29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Ретро</vt:lpstr>
      <vt:lpstr>Команда №3 «Система показателей развития клиентоцентричных компетенций» </vt:lpstr>
      <vt:lpstr>Команда №3 «Работаем на результат»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terms:created xsi:type="dcterms:W3CDTF">2022-10-11T10:07:45Z</dcterms:created>
  <dcterms:modified xsi:type="dcterms:W3CDTF">2022-10-17T18:00:43Z</dcterms:modified>
</cp:coreProperties>
</file>