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4" r:id="rId2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3CBA913-7A6F-4DC9-B226-88AD9FF062A7}">
          <p14:sldIdLst>
            <p14:sldId id="284"/>
          </p14:sldIdLst>
        </p14:section>
        <p14:section name="Раздел без заголовка" id="{4BFEE252-74A8-4C77-9F1F-19DADBEBDD4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5B7E"/>
    <a:srgbClr val="B5E51D"/>
    <a:srgbClr val="E99678"/>
    <a:srgbClr val="BEDDF2"/>
    <a:srgbClr val="81A5D5"/>
    <a:srgbClr val="5A769F"/>
    <a:srgbClr val="F6F6F6"/>
    <a:srgbClr val="236183"/>
    <a:srgbClr val="0070C0"/>
    <a:srgbClr val="8AA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427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609480" y="6356520"/>
            <a:ext cx="2844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6E1B2386-1362-4607-8574-E45934DC9C0A}" type="datetime1">
              <a:rPr lang="ru-RU" sz="16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14.10.2022</a:t>
            </a:fld>
            <a:endParaRPr lang="ru-RU" sz="1600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165560" y="6356520"/>
            <a:ext cx="3860280" cy="364680"/>
          </a:xfrm>
          <a:prstGeom prst="rect">
            <a:avLst/>
          </a:prstGeom>
        </p:spPr>
        <p:txBody>
          <a:bodyPr anchor="ctr"/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9264240" y="164520"/>
            <a:ext cx="2844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56A34C3-BFF7-4314-81A9-6DBBE5B7F6BB}" type="slidenum">
              <a:rPr lang="ru-RU" sz="1339" b="0" strike="noStrike" spc="-1">
                <a:solidFill>
                  <a:srgbClr val="17406D"/>
                </a:solidFill>
                <a:latin typeface="Akrobat"/>
              </a:rPr>
              <a:pPr algn="r">
                <a:lnSpc>
                  <a:spcPct val="100000"/>
                </a:lnSpc>
              </a:pPr>
              <a:t>‹#›</a:t>
            </a:fld>
            <a:endParaRPr lang="ru-RU" sz="1339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текста заголовка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427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67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67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" y="0"/>
            <a:ext cx="12190476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1208" y="223874"/>
            <a:ext cx="95474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/>
              <a:t>Инструменты развития клиентоцентричности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12340" y="933424"/>
            <a:ext cx="9804733" cy="718252"/>
          </a:xfrm>
          <a:prstGeom prst="roundRect">
            <a:avLst/>
          </a:prstGeom>
          <a:solidFill>
            <a:srgbClr val="BEDDF2"/>
          </a:solidFill>
          <a:ln>
            <a:solidFill>
              <a:srgbClr val="BED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12341" y="1714176"/>
            <a:ext cx="9804732" cy="948592"/>
          </a:xfrm>
          <a:prstGeom prst="roundRect">
            <a:avLst/>
          </a:prstGeom>
          <a:solidFill>
            <a:srgbClr val="BEDDF2"/>
          </a:solidFill>
          <a:ln>
            <a:solidFill>
              <a:srgbClr val="BED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375028" y="2820316"/>
            <a:ext cx="9763466" cy="1339050"/>
          </a:xfrm>
          <a:prstGeom prst="roundRect">
            <a:avLst/>
          </a:prstGeom>
          <a:solidFill>
            <a:srgbClr val="BEDDF2"/>
          </a:solidFill>
          <a:ln>
            <a:solidFill>
              <a:srgbClr val="BED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75028" y="4350014"/>
            <a:ext cx="9742045" cy="610603"/>
          </a:xfrm>
          <a:prstGeom prst="roundRect">
            <a:avLst/>
          </a:prstGeom>
          <a:solidFill>
            <a:srgbClr val="BEDDF2"/>
          </a:solidFill>
          <a:ln>
            <a:solidFill>
              <a:srgbClr val="BED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232454" y="5138378"/>
            <a:ext cx="9884619" cy="1601739"/>
          </a:xfrm>
          <a:prstGeom prst="roundRect">
            <a:avLst/>
          </a:prstGeom>
          <a:solidFill>
            <a:srgbClr val="BEDDF2"/>
          </a:solidFill>
          <a:ln>
            <a:solidFill>
              <a:srgbClr val="BED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182" y="5203285"/>
            <a:ext cx="1385924" cy="1385924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599525" y="941747"/>
            <a:ext cx="8469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1600" dirty="0"/>
              <a:t>Система показателей эффективности сотрудников, отражающих компетенции </a:t>
            </a:r>
            <a:r>
              <a:rPr lang="ru-RU" sz="1600" dirty="0" err="1" smtClean="0"/>
              <a:t>клиенториентированности</a:t>
            </a:r>
            <a:endParaRPr lang="ru-RU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1672806" y="1774835"/>
            <a:ext cx="84148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600" dirty="0"/>
              <a:t>Выявление и поддержка «Агентов изменений» – сотрудников с инновационным и критическим складом ума, верой в необходимость перемен, умение влиять на качество клиентского </a:t>
            </a:r>
            <a:r>
              <a:rPr lang="ru-RU" sz="1600" dirty="0" smtClean="0"/>
              <a:t>опыта</a:t>
            </a:r>
            <a:endParaRPr lang="ru-RU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5056632" y="2803209"/>
            <a:ext cx="6193811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200" i="1" dirty="0" smtClean="0"/>
              <a:t>проведение </a:t>
            </a:r>
            <a:r>
              <a:rPr lang="ru-RU" sz="1200" i="1" dirty="0"/>
              <a:t>дискуссионных клубов: обмен идеями, </a:t>
            </a:r>
            <a:r>
              <a:rPr lang="ru-RU" sz="1200" i="1" dirty="0" smtClean="0"/>
              <a:t>улучшение </a:t>
            </a:r>
            <a:r>
              <a:rPr lang="ru-RU" sz="1200" i="1" dirty="0"/>
              <a:t>информационных </a:t>
            </a:r>
            <a:endParaRPr lang="ru-RU" sz="1200" i="1" dirty="0" smtClean="0"/>
          </a:p>
          <a:p>
            <a:r>
              <a:rPr lang="ru-RU" sz="1200" i="1" dirty="0" smtClean="0"/>
              <a:t>систем</a:t>
            </a:r>
            <a:r>
              <a:rPr lang="ru-RU" sz="1200" i="1" dirty="0"/>
              <a:t>, профессиональные сообщества, </a:t>
            </a:r>
            <a:r>
              <a:rPr lang="ru-RU" sz="1200" i="1" dirty="0" smtClean="0"/>
              <a:t>банк </a:t>
            </a:r>
            <a:r>
              <a:rPr lang="ru-RU" sz="1200" i="1" dirty="0"/>
              <a:t>лучших практик; семинары, </a:t>
            </a:r>
            <a:endParaRPr lang="ru-RU" sz="1200" i="1" dirty="0" smtClean="0"/>
          </a:p>
          <a:p>
            <a:r>
              <a:rPr lang="ru-RU" sz="1200" i="1" dirty="0" err="1" smtClean="0"/>
              <a:t>вебинары</a:t>
            </a:r>
            <a:r>
              <a:rPr lang="ru-RU" sz="1200" i="1" dirty="0"/>
              <a:t>, </a:t>
            </a:r>
            <a:r>
              <a:rPr lang="ru-RU" sz="1200" i="1" dirty="0" smtClean="0"/>
              <a:t>онлайн-консультации;</a:t>
            </a:r>
            <a:endParaRPr lang="ru-RU" sz="1200" dirty="0"/>
          </a:p>
          <a:p>
            <a:endParaRPr lang="ru-RU" sz="800" dirty="0" smtClean="0">
              <a:latin typeface="Caviar Dreams" panose="020B04020202040205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200" i="1" dirty="0"/>
              <a:t>создание чат-бота и библиотеки знаний, с возможностью проверки </a:t>
            </a:r>
            <a:endParaRPr lang="ru-RU" sz="1200" i="1" dirty="0" smtClean="0"/>
          </a:p>
          <a:p>
            <a:r>
              <a:rPr lang="ru-RU" sz="1200" i="1" dirty="0" smtClean="0"/>
              <a:t>знаний </a:t>
            </a:r>
            <a:r>
              <a:rPr lang="ru-RU" sz="1200" i="1" dirty="0"/>
              <a:t>в игровой форме и повышением уровня достижений «игрока» </a:t>
            </a:r>
            <a:endParaRPr lang="ru-RU" sz="1200" i="1" dirty="0" smtClean="0"/>
          </a:p>
          <a:p>
            <a:r>
              <a:rPr lang="ru-RU" sz="1200" i="1" dirty="0" smtClean="0"/>
              <a:t>с </a:t>
            </a:r>
            <a:r>
              <a:rPr lang="ru-RU" sz="1200" i="1" dirty="0"/>
              <a:t>последующим получением документа о достижения уровня и степени знаний;</a:t>
            </a:r>
            <a:endParaRPr lang="ru-RU" sz="1200" dirty="0"/>
          </a:p>
          <a:p>
            <a:endParaRPr lang="ru-RU" sz="1200" dirty="0">
              <a:latin typeface="Caviar Dreams" panose="020B04020202040205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26039" y="2948060"/>
            <a:ext cx="29162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550" dirty="0"/>
              <a:t>Специальные платформы знаний (банки решений) для обмена успешными </a:t>
            </a:r>
            <a:r>
              <a:rPr lang="ru-RU" sz="1550" dirty="0" smtClean="0"/>
              <a:t>практиками:</a:t>
            </a:r>
            <a:endParaRPr lang="ru-RU" sz="1550" dirty="0"/>
          </a:p>
          <a:p>
            <a:endParaRPr lang="ru-RU" sz="15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91979" y="4301796"/>
            <a:ext cx="90245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600" dirty="0"/>
              <a:t>Система выявления и поддержки сотрудников, ориентированных на развитие и поддержание процесса перехода на </a:t>
            </a:r>
            <a:r>
              <a:rPr lang="ru-RU" sz="1600" dirty="0" err="1"/>
              <a:t>клиентоцентричную</a:t>
            </a:r>
            <a:r>
              <a:rPr lang="ru-RU" sz="1600" dirty="0"/>
              <a:t> модель СЗН;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574466" y="5303112"/>
            <a:ext cx="32257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600" dirty="0"/>
              <a:t>Специальные мероприятия, посвященные теме качества клиентского </a:t>
            </a:r>
            <a:r>
              <a:rPr lang="ru-RU" sz="1600" dirty="0" smtClean="0"/>
              <a:t>опыт</a:t>
            </a:r>
            <a:endParaRPr lang="ru-RU" sz="1600" dirty="0">
              <a:latin typeface="Caviar Dreams" panose="020B04020202040205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276335" y="5138378"/>
            <a:ext cx="58407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i="1" dirty="0"/>
              <a:t>С</a:t>
            </a:r>
            <a:r>
              <a:rPr lang="ru-RU" sz="1400" i="1" dirty="0" smtClean="0"/>
              <a:t>тена </a:t>
            </a:r>
            <a:r>
              <a:rPr lang="ru-RU" sz="1400" i="1" dirty="0"/>
              <a:t>возможностей (пожеланий/изменений (клиенты и сотрудники));</a:t>
            </a:r>
            <a:endParaRPr lang="ru-RU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i="1" dirty="0"/>
              <a:t>Н</a:t>
            </a:r>
            <a:r>
              <a:rPr lang="ru-RU" sz="1400" i="1" dirty="0" smtClean="0"/>
              <a:t>аставничество </a:t>
            </a:r>
            <a:r>
              <a:rPr lang="ru-RU" sz="1400" i="1" dirty="0"/>
              <a:t>(в </a:t>
            </a:r>
            <a:r>
              <a:rPr lang="ru-RU" sz="1400" i="1" dirty="0" err="1"/>
              <a:t>т.ч</a:t>
            </a:r>
            <a:r>
              <a:rPr lang="ru-RU" sz="1400" i="1" dirty="0"/>
              <a:t>. как инструмент развития компетенций клиентоцентричности</a:t>
            </a:r>
            <a:r>
              <a:rPr lang="ru-RU" sz="1400" i="1" dirty="0" smtClean="0"/>
              <a:t>);</a:t>
            </a:r>
            <a:endParaRPr lang="ru-RU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i="1" dirty="0" smtClean="0"/>
              <a:t>Тренинги;</a:t>
            </a:r>
            <a:endParaRPr lang="ru-RU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i="1" dirty="0"/>
              <a:t>К</a:t>
            </a:r>
            <a:r>
              <a:rPr lang="ru-RU" sz="1400" i="1" dirty="0" smtClean="0"/>
              <a:t>нига </a:t>
            </a:r>
            <a:r>
              <a:rPr lang="ru-RU" sz="1400" i="1" dirty="0"/>
              <a:t>рецептов успеха ЦЗН (удачных идей и проектов). </a:t>
            </a:r>
            <a:endParaRPr lang="ru-RU" sz="1400" dirty="0"/>
          </a:p>
        </p:txBody>
      </p:sp>
      <p:pic>
        <p:nvPicPr>
          <p:cNvPr id="38" name="Рисунок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89" y="3962353"/>
            <a:ext cx="1385924" cy="1385924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89" y="2693065"/>
            <a:ext cx="1385924" cy="1385924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975" y="1584685"/>
            <a:ext cx="1385924" cy="1385924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281" y="565816"/>
            <a:ext cx="1385924" cy="1385924"/>
          </a:xfrm>
          <a:prstGeom prst="rect">
            <a:avLst/>
          </a:prstGeom>
        </p:spPr>
      </p:pic>
      <p:sp>
        <p:nvSpPr>
          <p:cNvPr id="23" name="Стрелка вправо 22"/>
          <p:cNvSpPr/>
          <p:nvPr/>
        </p:nvSpPr>
        <p:spPr>
          <a:xfrm>
            <a:off x="4442333" y="3249976"/>
            <a:ext cx="571080" cy="307285"/>
          </a:xfrm>
          <a:prstGeom prst="rightArrow">
            <a:avLst/>
          </a:prstGeom>
          <a:solidFill>
            <a:srgbClr val="1A5B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право 41"/>
          <p:cNvSpPr/>
          <p:nvPr/>
        </p:nvSpPr>
        <p:spPr>
          <a:xfrm>
            <a:off x="4606757" y="5564967"/>
            <a:ext cx="571080" cy="307285"/>
          </a:xfrm>
          <a:prstGeom prst="rightArrow">
            <a:avLst/>
          </a:prstGeom>
          <a:solidFill>
            <a:srgbClr val="1A5B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843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planirovanie</Template>
  <TotalTime>4104</TotalTime>
  <Words>163</Words>
  <Application>Microsoft Office PowerPoint</Application>
  <PresentationFormat>Широкоэкранный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1" baseType="lpstr">
      <vt:lpstr>Akrobat</vt:lpstr>
      <vt:lpstr>Arial</vt:lpstr>
      <vt:lpstr>Calibri</vt:lpstr>
      <vt:lpstr>Caviar Dreams</vt:lpstr>
      <vt:lpstr>Century Gothic</vt:lpstr>
      <vt:lpstr>DejaVu Sans</vt:lpstr>
      <vt:lpstr>Symbol</vt:lpstr>
      <vt:lpstr>Times New Roman</vt:lpstr>
      <vt:lpstr>Wingdings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технологии организованного набора и привлечения граждан Республики Узбекистан для временного трудоустройства на территории Российской Федерации и консультационно-методическое сопровождение ее внедрения</dc:title>
  <dc:subject/>
  <dc:creator>SFS</dc:creator>
  <dc:description/>
  <cp:lastModifiedBy>рабочий_1</cp:lastModifiedBy>
  <cp:revision>754</cp:revision>
  <cp:lastPrinted>2021-11-16T09:38:11Z</cp:lastPrinted>
  <dcterms:created xsi:type="dcterms:W3CDTF">2019-05-15T17:39:33Z</dcterms:created>
  <dcterms:modified xsi:type="dcterms:W3CDTF">2022-10-14T05:39:32Z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Широкоэкранный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13</vt:i4>
  </property>
</Properties>
</file>