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5" r:id="rId1"/>
  </p:sldMasterIdLst>
  <p:notesMasterIdLst>
    <p:notesMasterId r:id="rId5"/>
  </p:notesMasterIdLst>
  <p:sldIdLst>
    <p:sldId id="920" r:id="rId2"/>
    <p:sldId id="922" r:id="rId3"/>
    <p:sldId id="921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6509"/>
    <a:srgbClr val="FFFF66"/>
    <a:srgbClr val="FF5050"/>
    <a:srgbClr val="F362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46F890A9-2807-4EBB-B81D-B2AA78EC7F39}" styleName="Темный стиль 2 - акцент 5/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898" autoAdjust="0"/>
    <p:restoredTop sz="96374" autoAdjust="0"/>
  </p:normalViewPr>
  <p:slideViewPr>
    <p:cSldViewPr snapToGrid="0">
      <p:cViewPr varScale="1">
        <p:scale>
          <a:sx n="58" d="100"/>
          <a:sy n="58" d="100"/>
        </p:scale>
        <p:origin x="960" y="4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BC06BE-EAA8-1B4E-9346-00E2DE369809}" type="datetimeFigureOut">
              <a:rPr lang="ru-RU" smtClean="0"/>
              <a:t>13.10.2022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27FB62-6CD3-8F42-9796-CB263A3C5F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37540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A5C2893-51D9-4D18-B5B2-A5C4AD83894E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70039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D58AB-4D79-7E4A-9E24-F208F77F1322}" type="datetimeFigureOut">
              <a:rPr lang="ru-RU" smtClean="0"/>
              <a:t>13.10.2022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07D59-F3E3-6D43-B82B-E836A6E3FA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19994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F9B8CD-342D-4579-98EC-A8FD6B7370E1}" type="datetimeFigureOut">
              <a:rPr lang="en-US" smtClean="0"/>
              <a:pPr eaLnBrk="1" latinLnBrk="0" hangingPunct="1"/>
              <a:t>10/13/2022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5E19-F10A-4C2F-BF6F-11C513378A2E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861168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11785600" y="274641"/>
            <a:ext cx="36576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12800" y="274641"/>
            <a:ext cx="107696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F9B8CD-342D-4579-98EC-A8FD6B7370E1}" type="datetimeFigureOut">
              <a:rPr lang="en-US" smtClean="0"/>
              <a:pPr eaLnBrk="1" latinLnBrk="0" hangingPunct="1"/>
              <a:t>10/13/2022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5E19-F10A-4C2F-BF6F-11C513378A2E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1120999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33098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eaLnBrk="1" latinLnBrk="0" hangingPunct="1"/>
            <a:fld id="{E6F9B8CD-342D-4579-98EC-A8FD6B7370E1}" type="datetimeFigureOut">
              <a:rPr lang="en-US" smtClean="0"/>
              <a:pPr algn="r" eaLnBrk="1" latinLnBrk="0" hangingPunct="1"/>
              <a:t>10/13/2022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eaLnBrk="1" latinLnBrk="0" hangingPunct="1"/>
            <a:fld id="{2BBB5E19-F10A-4C2F-BF6F-11C513378A2E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722617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F9B8CD-342D-4579-98EC-A8FD6B7370E1}" type="datetimeFigureOut">
              <a:rPr lang="en-US" smtClean="0"/>
              <a:pPr eaLnBrk="1" latinLnBrk="0" hangingPunct="1"/>
              <a:t>10/13/2022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5E19-F10A-4C2F-BF6F-11C513378A2E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7496179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128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2296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F9B8CD-342D-4579-98EC-A8FD6B7370E1}" type="datetimeFigureOut">
              <a:rPr lang="en-US" smtClean="0"/>
              <a:pPr eaLnBrk="1" latinLnBrk="0" hangingPunct="1"/>
              <a:t>10/13/2022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5E19-F10A-4C2F-BF6F-11C513378A2E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459823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F9B8CD-342D-4579-98EC-A8FD6B7370E1}" type="datetimeFigureOut">
              <a:rPr lang="en-US" smtClean="0"/>
              <a:pPr eaLnBrk="1" latinLnBrk="0" hangingPunct="1"/>
              <a:t>10/13/2022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5E19-F10A-4C2F-BF6F-11C513378A2E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8526926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eaLnBrk="1" latinLnBrk="0" hangingPunct="1"/>
            <a:fld id="{E6F9B8CD-342D-4579-98EC-A8FD6B7370E1}" type="datetimeFigureOut">
              <a:rPr lang="en-US" smtClean="0"/>
              <a:pPr algn="r" eaLnBrk="1" latinLnBrk="0" hangingPunct="1"/>
              <a:t>10/13/2022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eaLnBrk="1" latinLnBrk="0" hangingPunct="1"/>
            <a:fld id="{2BBB5E19-F10A-4C2F-BF6F-11C513378A2E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2514829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F9B8CD-342D-4579-98EC-A8FD6B7370E1}" type="datetimeFigureOut">
              <a:rPr lang="en-US" smtClean="0"/>
              <a:pPr eaLnBrk="1" latinLnBrk="0" hangingPunct="1"/>
              <a:t>10/13/2022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5E19-F10A-4C2F-BF6F-11C513378A2E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546691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eaLnBrk="1" latinLnBrk="0" hangingPunct="1"/>
            <a:fld id="{E6F9B8CD-342D-4579-98EC-A8FD6B7370E1}" type="datetimeFigureOut">
              <a:rPr lang="en-US" smtClean="0"/>
              <a:pPr algn="r" eaLnBrk="1" latinLnBrk="0" hangingPunct="1"/>
              <a:t>10/13/2022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eaLnBrk="1" latinLnBrk="0" hangingPunct="1"/>
            <a:fld id="{2BBB5E19-F10A-4C2F-BF6F-11C513378A2E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9869054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eaLnBrk="1" latinLnBrk="0" hangingPunct="1"/>
            <a:fld id="{E6F9B8CD-342D-4579-98EC-A8FD6B7370E1}" type="datetimeFigureOut">
              <a:rPr lang="en-US" smtClean="0"/>
              <a:pPr algn="r" eaLnBrk="1" latinLnBrk="0" hangingPunct="1"/>
              <a:t>10/13/2022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eaLnBrk="1" latinLnBrk="0" hangingPunct="1"/>
            <a:fld id="{2BBB5E19-F10A-4C2F-BF6F-11C513378A2E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9395535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 eaLnBrk="1" latinLnBrk="0" hangingPunct="1"/>
            <a:fld id="{E6F9B8CD-342D-4579-98EC-A8FD6B7370E1}" type="datetimeFigureOut">
              <a:rPr lang="en-US" smtClean="0"/>
              <a:pPr algn="r" eaLnBrk="1" latinLnBrk="0" hangingPunct="1"/>
              <a:t>10/13/2022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 eaLnBrk="1" latinLnBrk="0" hangingPunct="1"/>
            <a:fld id="{2BBB5E19-F10A-4C2F-BF6F-11C513378A2E}" type="slidenum">
              <a:rPr kumimoji="0" lang="en-US" smtClean="0"/>
              <a:pPr algn="ctr" eaLnBrk="1" latinLnBrk="0" hangingPunct="1"/>
              <a:t>‹#›</a:t>
            </a:fld>
            <a:endParaRPr kumimoji="0" lang="en-US" sz="14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8535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6" Type="http://schemas.openxmlformats.org/officeDocument/2006/relationships/image" Target="../media/image3.png"/><Relationship Id="rId5" Type="http://schemas.openxmlformats.org/officeDocument/2006/relationships/image" Target="../media/image2.emf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6.png"/><Relationship Id="rId10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Группа 14">
            <a:extLst>
              <a:ext uri="{FF2B5EF4-FFF2-40B4-BE49-F238E27FC236}">
                <a16:creationId xmlns:a16="http://schemas.microsoft.com/office/drawing/2014/main" xmlns="" id="{9D27823A-C8DE-4A04-835B-F1D6F543E6A3}"/>
              </a:ext>
            </a:extLst>
          </p:cNvPr>
          <p:cNvGrpSpPr/>
          <p:nvPr/>
        </p:nvGrpSpPr>
        <p:grpSpPr>
          <a:xfrm>
            <a:off x="297896" y="215564"/>
            <a:ext cx="6350731" cy="562103"/>
            <a:chOff x="297896" y="291758"/>
            <a:chExt cx="7042446" cy="548906"/>
          </a:xfrm>
        </p:grpSpPr>
        <p:pic>
          <p:nvPicPr>
            <p:cNvPr id="16" name="Рисунок 1" descr="Рисунок 1">
              <a:extLst>
                <a:ext uri="{FF2B5EF4-FFF2-40B4-BE49-F238E27FC236}">
                  <a16:creationId xmlns:a16="http://schemas.microsoft.com/office/drawing/2014/main" xmlns="" id="{EA0812E9-DB37-48B0-A6F1-9E9F0BD75BB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97896" y="314343"/>
              <a:ext cx="1617842" cy="503737"/>
            </a:xfrm>
            <a:prstGeom prst="rect">
              <a:avLst/>
            </a:prstGeom>
            <a:ln w="12700">
              <a:miter lim="400000"/>
            </a:ln>
          </p:spPr>
        </p:pic>
        <p:pic>
          <p:nvPicPr>
            <p:cNvPr id="17" name="Рисунок 16">
              <a:extLst>
                <a:ext uri="{FF2B5EF4-FFF2-40B4-BE49-F238E27FC236}">
                  <a16:creationId xmlns:a16="http://schemas.microsoft.com/office/drawing/2014/main" xmlns="" id="{E078FD0E-53E5-43E3-9F37-89F32C94D6C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2156249" y="331013"/>
              <a:ext cx="1483558" cy="470397"/>
            </a:xfrm>
            <a:prstGeom prst="rect">
              <a:avLst/>
            </a:prstGeom>
          </p:spPr>
        </p:pic>
        <p:pic>
          <p:nvPicPr>
            <p:cNvPr id="18" name="Рисунок 17">
              <a:extLst>
                <a:ext uri="{FF2B5EF4-FFF2-40B4-BE49-F238E27FC236}">
                  <a16:creationId xmlns:a16="http://schemas.microsoft.com/office/drawing/2014/main" xmlns="" id="{B02B3E9E-FB8A-4383-9A31-8D322C8D8CD4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3880318" y="312693"/>
              <a:ext cx="1874389" cy="507037"/>
            </a:xfrm>
            <a:prstGeom prst="rect">
              <a:avLst/>
            </a:prstGeom>
          </p:spPr>
        </p:pic>
        <p:pic>
          <p:nvPicPr>
            <p:cNvPr id="19" name="Рисунок 18">
              <a:extLst>
                <a:ext uri="{FF2B5EF4-FFF2-40B4-BE49-F238E27FC236}">
                  <a16:creationId xmlns:a16="http://schemas.microsoft.com/office/drawing/2014/main" xmlns="" id="{53F84201-D956-43E1-A9EE-289EDCCD1FA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7"/>
            <a:srcRect l="15713" r="22638"/>
            <a:stretch/>
          </p:blipFill>
          <p:spPr>
            <a:xfrm>
              <a:off x="5995218" y="291758"/>
              <a:ext cx="1345124" cy="548906"/>
            </a:xfrm>
            <a:prstGeom prst="rect">
              <a:avLst/>
            </a:prstGeom>
          </p:spPr>
        </p:pic>
      </p:grpSp>
      <p:sp>
        <p:nvSpPr>
          <p:cNvPr id="10" name="Прямоугольник 15">
            <a:extLst>
              <a:ext uri="{FF2B5EF4-FFF2-40B4-BE49-F238E27FC236}">
                <a16:creationId xmlns:a16="http://schemas.microsoft.com/office/drawing/2014/main" xmlns="" id="{178594A3-8D17-443C-8E2D-41718F294C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480" y="966944"/>
            <a:ext cx="1142310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buFont typeface="Arial" panose="020B0604020202020204" pitchFamily="34" charset="0"/>
              <a:defRPr sz="2500" b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defRPr sz="2500" i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500" b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500" b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500" b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500" b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500" b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500" b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500" b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1" lang="ru-RU" altLang="ru-RU" sz="2000" b="0" kern="0" spc="-100" dirty="0">
              <a:solidFill>
                <a:srgbClr val="4472C4">
                  <a:lumMod val="75000"/>
                </a:srgbClr>
              </a:solidFill>
              <a:latin typeface="Century Gothic" panose="020B0502020202020204" pitchFamily="34" charset="0"/>
              <a:cs typeface="+mn-cs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4389395"/>
              </p:ext>
            </p:extLst>
          </p:nvPr>
        </p:nvGraphicFramePr>
        <p:xfrm>
          <a:off x="327901" y="871672"/>
          <a:ext cx="5423419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23419"/>
              </a:tblGrid>
              <a:tr h="982765">
                <a:tc>
                  <a:txBody>
                    <a:bodyPr/>
                    <a:lstStyle/>
                    <a:p>
                      <a:pPr algn="l"/>
                      <a:r>
                        <a:rPr lang="ru-RU" sz="2800" dirty="0" smtClean="0">
                          <a:solidFill>
                            <a:srgbClr val="0070C0"/>
                          </a:solidFill>
                        </a:rPr>
                        <a:t>План</a:t>
                      </a:r>
                      <a:r>
                        <a:rPr lang="ru-RU" sz="2800" baseline="0" dirty="0" smtClean="0">
                          <a:solidFill>
                            <a:srgbClr val="0070C0"/>
                          </a:solidFill>
                        </a:rPr>
                        <a:t> мероприятий по разработке «Кодекса </a:t>
                      </a:r>
                      <a:r>
                        <a:rPr lang="ru-RU" sz="2800" baseline="0" dirty="0" err="1" smtClean="0">
                          <a:solidFill>
                            <a:srgbClr val="0070C0"/>
                          </a:solidFill>
                        </a:rPr>
                        <a:t>клиентоцентричности</a:t>
                      </a:r>
                      <a:r>
                        <a:rPr lang="ru-RU" sz="2800" baseline="0" dirty="0" smtClean="0">
                          <a:solidFill>
                            <a:srgbClr val="0070C0"/>
                          </a:solidFill>
                        </a:rPr>
                        <a:t>»</a:t>
                      </a:r>
                      <a:endParaRPr lang="ru-RU" sz="28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6439584"/>
              </p:ext>
            </p:extLst>
          </p:nvPr>
        </p:nvGraphicFramePr>
        <p:xfrm>
          <a:off x="4221684" y="1042586"/>
          <a:ext cx="7263864" cy="4495089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3631932"/>
                <a:gridCol w="3631932"/>
              </a:tblGrid>
              <a:tr h="370888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Мероприятия</a:t>
                      </a:r>
                      <a:endParaRPr lang="ru-RU" sz="18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Сроки</a:t>
                      </a:r>
                      <a:endParaRPr lang="ru-RU" sz="18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538947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</a:rPr>
                        <a:t>1. Рабочая встреча на тему</a:t>
                      </a:r>
                      <a:r>
                        <a:rPr lang="ru-RU" sz="1400" baseline="0" dirty="0" smtClean="0">
                          <a:solidFill>
                            <a:srgbClr val="002060"/>
                          </a:solidFill>
                        </a:rPr>
                        <a:t> «</a:t>
                      </a:r>
                      <a:r>
                        <a:rPr lang="ru-RU" sz="1400" baseline="0" dirty="0" err="1" smtClean="0">
                          <a:solidFill>
                            <a:srgbClr val="002060"/>
                          </a:solidFill>
                        </a:rPr>
                        <a:t>Клиентоцентричность</a:t>
                      </a:r>
                      <a:r>
                        <a:rPr lang="ru-RU" sz="1400" baseline="0" dirty="0" smtClean="0">
                          <a:solidFill>
                            <a:srgbClr val="002060"/>
                          </a:solidFill>
                        </a:rPr>
                        <a:t>»</a:t>
                      </a:r>
                      <a:endParaRPr lang="ru-RU" sz="1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002060"/>
                          </a:solidFill>
                        </a:rPr>
                        <a:t>1</a:t>
                      </a:r>
                      <a:r>
                        <a:rPr lang="ru-RU" sz="1400" b="1" baseline="0" dirty="0" smtClean="0">
                          <a:solidFill>
                            <a:srgbClr val="002060"/>
                          </a:solidFill>
                        </a:rPr>
                        <a:t> неделя</a:t>
                      </a:r>
                      <a:endParaRPr lang="ru-RU" sz="14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525425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</a:rPr>
                        <a:t>2. Создание рабочей группы, определение ответственных</a:t>
                      </a:r>
                      <a:endParaRPr lang="ru-RU" sz="1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002060"/>
                          </a:solidFill>
                        </a:rPr>
                        <a:t>1</a:t>
                      </a:r>
                      <a:r>
                        <a:rPr lang="ru-RU" sz="1400" b="1" baseline="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ru-RU" sz="1400" b="1" dirty="0" smtClean="0">
                          <a:solidFill>
                            <a:srgbClr val="002060"/>
                          </a:solidFill>
                        </a:rPr>
                        <a:t>месяц</a:t>
                      </a:r>
                      <a:endParaRPr lang="ru-RU" sz="14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525425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</a:rPr>
                        <a:t>3.</a:t>
                      </a:r>
                      <a:r>
                        <a:rPr lang="ru-RU" sz="1400" baseline="0" dirty="0" smtClean="0">
                          <a:solidFill>
                            <a:srgbClr val="002060"/>
                          </a:solidFill>
                        </a:rPr>
                        <a:t> Опрос (анкетирование) сотрудников и клиентов</a:t>
                      </a:r>
                      <a:endParaRPr lang="ru-RU" sz="1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002060"/>
                          </a:solidFill>
                        </a:rPr>
                        <a:t>1 неделя</a:t>
                      </a:r>
                      <a:endParaRPr lang="ru-RU" sz="14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741777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</a:rPr>
                        <a:t>4. Анализ результатов по</a:t>
                      </a:r>
                      <a:r>
                        <a:rPr lang="ru-RU" sz="1400" baseline="0" dirty="0" smtClean="0">
                          <a:solidFill>
                            <a:srgbClr val="002060"/>
                          </a:solidFill>
                        </a:rPr>
                        <a:t> выявлению ценностей сотрудника, внутренних и внешних клиентов.</a:t>
                      </a:r>
                      <a:endParaRPr lang="ru-RU" sz="1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002060"/>
                          </a:solidFill>
                        </a:rPr>
                        <a:t>1 неделя</a:t>
                      </a:r>
                      <a:endParaRPr lang="ru-RU" sz="14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525425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</a:rPr>
                        <a:t>5. Формирование структуры</a:t>
                      </a:r>
                      <a:r>
                        <a:rPr lang="ru-RU" sz="1400" baseline="0" dirty="0" smtClean="0">
                          <a:solidFill>
                            <a:srgbClr val="002060"/>
                          </a:solidFill>
                        </a:rPr>
                        <a:t> «Кодекса </a:t>
                      </a:r>
                      <a:r>
                        <a:rPr lang="ru-RU" sz="1400" baseline="0" dirty="0" err="1" smtClean="0">
                          <a:solidFill>
                            <a:srgbClr val="002060"/>
                          </a:solidFill>
                        </a:rPr>
                        <a:t>Клиентоцентричности</a:t>
                      </a:r>
                      <a:r>
                        <a:rPr lang="ru-RU" sz="1400" baseline="0" dirty="0" smtClean="0">
                          <a:solidFill>
                            <a:srgbClr val="002060"/>
                          </a:solidFill>
                        </a:rPr>
                        <a:t>». Проект.</a:t>
                      </a:r>
                      <a:endParaRPr lang="ru-RU" sz="1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002060"/>
                          </a:solidFill>
                        </a:rPr>
                        <a:t>2</a:t>
                      </a:r>
                      <a:r>
                        <a:rPr lang="ru-RU" sz="1400" b="1" baseline="0" dirty="0" smtClean="0">
                          <a:solidFill>
                            <a:srgbClr val="002060"/>
                          </a:solidFill>
                        </a:rPr>
                        <a:t> недели</a:t>
                      </a:r>
                      <a:endParaRPr lang="ru-RU" sz="14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525425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</a:rPr>
                        <a:t>6. Открытое</a:t>
                      </a:r>
                      <a:r>
                        <a:rPr lang="ru-RU" sz="1400" baseline="0" dirty="0" smtClean="0">
                          <a:solidFill>
                            <a:srgbClr val="002060"/>
                          </a:solidFill>
                        </a:rPr>
                        <a:t> о</a:t>
                      </a:r>
                      <a:r>
                        <a:rPr lang="ru-RU" sz="1400" dirty="0" smtClean="0">
                          <a:solidFill>
                            <a:srgbClr val="002060"/>
                          </a:solidFill>
                        </a:rPr>
                        <a:t>бсуждение проекта </a:t>
                      </a:r>
                      <a:r>
                        <a:rPr lang="ru-RU" sz="1400" baseline="0" dirty="0" smtClean="0">
                          <a:solidFill>
                            <a:srgbClr val="002060"/>
                          </a:solidFill>
                        </a:rPr>
                        <a:t>«Кодекса </a:t>
                      </a:r>
                      <a:r>
                        <a:rPr lang="ru-RU" sz="1400" baseline="0" dirty="0" err="1" smtClean="0">
                          <a:solidFill>
                            <a:srgbClr val="002060"/>
                          </a:solidFill>
                        </a:rPr>
                        <a:t>Клиентоцентричности</a:t>
                      </a:r>
                      <a:r>
                        <a:rPr lang="ru-RU" sz="1400" baseline="0" dirty="0" smtClean="0">
                          <a:solidFill>
                            <a:srgbClr val="002060"/>
                          </a:solidFill>
                        </a:rPr>
                        <a:t>»</a:t>
                      </a:r>
                      <a:endParaRPr lang="ru-RU" sz="1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002060"/>
                          </a:solidFill>
                        </a:rPr>
                        <a:t>1</a:t>
                      </a:r>
                      <a:r>
                        <a:rPr lang="ru-RU" sz="1400" b="1" baseline="0" dirty="0" smtClean="0">
                          <a:solidFill>
                            <a:srgbClr val="002060"/>
                          </a:solidFill>
                        </a:rPr>
                        <a:t> неделя</a:t>
                      </a:r>
                      <a:endParaRPr lang="ru-RU" sz="14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741777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</a:rPr>
                        <a:t>7. Доработка</a:t>
                      </a:r>
                      <a:r>
                        <a:rPr lang="ru-RU" sz="1400" baseline="0" dirty="0" smtClean="0">
                          <a:solidFill>
                            <a:srgbClr val="002060"/>
                          </a:solidFill>
                        </a:rPr>
                        <a:t>, согласование, публикация «Кодекса </a:t>
                      </a:r>
                      <a:r>
                        <a:rPr lang="ru-RU" sz="1400" baseline="0" dirty="0" err="1" smtClean="0">
                          <a:solidFill>
                            <a:srgbClr val="002060"/>
                          </a:solidFill>
                        </a:rPr>
                        <a:t>Клиентоцентричности</a:t>
                      </a:r>
                      <a:r>
                        <a:rPr lang="ru-RU" sz="1400" baseline="0" dirty="0" smtClean="0">
                          <a:solidFill>
                            <a:srgbClr val="002060"/>
                          </a:solidFill>
                        </a:rPr>
                        <a:t>»</a:t>
                      </a:r>
                      <a:endParaRPr lang="ru-RU" sz="1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002060"/>
                          </a:solidFill>
                        </a:rPr>
                        <a:t>2</a:t>
                      </a:r>
                      <a:r>
                        <a:rPr lang="ru-RU" sz="1400" b="1" baseline="0" dirty="0" smtClean="0">
                          <a:solidFill>
                            <a:srgbClr val="002060"/>
                          </a:solidFill>
                        </a:rPr>
                        <a:t> недели</a:t>
                      </a:r>
                      <a:endParaRPr lang="ru-RU" sz="14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1469534"/>
              </p:ext>
            </p:extLst>
          </p:nvPr>
        </p:nvGraphicFramePr>
        <p:xfrm>
          <a:off x="4230168" y="5529128"/>
          <a:ext cx="7255380" cy="51816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3623417"/>
                <a:gridCol w="3631963"/>
              </a:tblGrid>
              <a:tr h="461473"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solidFill>
                            <a:srgbClr val="002060"/>
                          </a:solidFill>
                        </a:rPr>
                        <a:t>8. Комплекс  постоянных мероприятий</a:t>
                      </a:r>
                      <a:r>
                        <a:rPr lang="ru-RU" sz="1400" b="0" baseline="0" dirty="0" smtClean="0">
                          <a:solidFill>
                            <a:srgbClr val="002060"/>
                          </a:solidFill>
                        </a:rPr>
                        <a:t> по продвижению кодекса</a:t>
                      </a:r>
                      <a:endParaRPr lang="ru-RU" sz="1400" b="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002060"/>
                          </a:solidFill>
                        </a:rPr>
                        <a:t>Постоянно</a:t>
                      </a:r>
                      <a:endParaRPr lang="ru-RU" sz="14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" name="object 17"/>
          <p:cNvSpPr/>
          <p:nvPr/>
        </p:nvSpPr>
        <p:spPr>
          <a:xfrm>
            <a:off x="0" y="2948299"/>
            <a:ext cx="4176867" cy="3909701"/>
          </a:xfrm>
          <a:custGeom>
            <a:avLst/>
            <a:gdLst/>
            <a:ahLst/>
            <a:cxnLst/>
            <a:rect l="l" t="t" r="r" b="b"/>
            <a:pathLst>
              <a:path w="4954905" h="4408170">
                <a:moveTo>
                  <a:pt x="0" y="0"/>
                </a:moveTo>
                <a:lnTo>
                  <a:pt x="0" y="4407812"/>
                </a:lnTo>
                <a:lnTo>
                  <a:pt x="506110" y="4103009"/>
                </a:lnTo>
                <a:lnTo>
                  <a:pt x="506766" y="4103009"/>
                </a:lnTo>
                <a:lnTo>
                  <a:pt x="2196404" y="3084024"/>
                </a:lnTo>
                <a:lnTo>
                  <a:pt x="2199604" y="3082475"/>
                </a:lnTo>
                <a:lnTo>
                  <a:pt x="2202830" y="3081141"/>
                </a:lnTo>
                <a:lnTo>
                  <a:pt x="3746674" y="2151352"/>
                </a:lnTo>
                <a:lnTo>
                  <a:pt x="3587011" y="2151352"/>
                </a:lnTo>
                <a:lnTo>
                  <a:pt x="3551481" y="2141405"/>
                </a:lnTo>
                <a:lnTo>
                  <a:pt x="0" y="0"/>
                </a:lnTo>
                <a:close/>
              </a:path>
              <a:path w="4954905" h="4408170">
                <a:moveTo>
                  <a:pt x="506766" y="4103009"/>
                </a:moveTo>
                <a:lnTo>
                  <a:pt x="506110" y="4103009"/>
                </a:lnTo>
                <a:lnTo>
                  <a:pt x="505881" y="4103542"/>
                </a:lnTo>
                <a:lnTo>
                  <a:pt x="506766" y="4103009"/>
                </a:lnTo>
                <a:close/>
              </a:path>
              <a:path w="4954905" h="4408170">
                <a:moveTo>
                  <a:pt x="3729258" y="618629"/>
                </a:moveTo>
                <a:lnTo>
                  <a:pt x="3695664" y="627643"/>
                </a:lnTo>
                <a:lnTo>
                  <a:pt x="3670643" y="651851"/>
                </a:lnTo>
                <a:lnTo>
                  <a:pt x="3660828" y="687496"/>
                </a:lnTo>
                <a:lnTo>
                  <a:pt x="3655430" y="2082477"/>
                </a:lnTo>
                <a:lnTo>
                  <a:pt x="3645618" y="2118129"/>
                </a:lnTo>
                <a:lnTo>
                  <a:pt x="3620601" y="2142340"/>
                </a:lnTo>
                <a:lnTo>
                  <a:pt x="3587011" y="2151352"/>
                </a:lnTo>
                <a:lnTo>
                  <a:pt x="3746674" y="2151352"/>
                </a:lnTo>
                <a:lnTo>
                  <a:pt x="4921328" y="1443908"/>
                </a:lnTo>
                <a:lnTo>
                  <a:pt x="4946253" y="1417980"/>
                </a:lnTo>
                <a:lnTo>
                  <a:pt x="4954561" y="1384987"/>
                </a:lnTo>
                <a:lnTo>
                  <a:pt x="4946253" y="1351993"/>
                </a:lnTo>
                <a:lnTo>
                  <a:pt x="4921328" y="1326065"/>
                </a:lnTo>
                <a:lnTo>
                  <a:pt x="3764790" y="628568"/>
                </a:lnTo>
                <a:lnTo>
                  <a:pt x="3729258" y="618629"/>
                </a:lnTo>
                <a:close/>
              </a:path>
            </a:pathLst>
          </a:custGeom>
          <a:solidFill>
            <a:srgbClr val="58B6E7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2629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1054" y="872843"/>
            <a:ext cx="11038318" cy="84486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Комплекс мероприятий по продвижению ККЦ</a:t>
            </a:r>
            <a:endParaRPr lang="ru-RU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664" y="1726250"/>
            <a:ext cx="11024074" cy="4828374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Презентация, внедрение ККЦ во всех подразделениях ЦЗН</a:t>
            </a:r>
          </a:p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Обучение основам КЦ</a:t>
            </a:r>
          </a:p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Визуализация в рабочем пространстве</a:t>
            </a:r>
          </a:p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Реализация совместных проектов</a:t>
            </a:r>
          </a:p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Практические тренинги по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</a:rPr>
              <a:t>клиентоцентричному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подходу </a:t>
            </a:r>
          </a:p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Выставка КЦ (демонстрация кейсов успешности, важности и эффективности)</a:t>
            </a:r>
          </a:p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Создание базы знаний, базы решений.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object 17"/>
          <p:cNvSpPr/>
          <p:nvPr/>
        </p:nvSpPr>
        <p:spPr>
          <a:xfrm>
            <a:off x="0" y="2948299"/>
            <a:ext cx="4176867" cy="3909701"/>
          </a:xfrm>
          <a:custGeom>
            <a:avLst/>
            <a:gdLst/>
            <a:ahLst/>
            <a:cxnLst/>
            <a:rect l="l" t="t" r="r" b="b"/>
            <a:pathLst>
              <a:path w="4954905" h="4408170">
                <a:moveTo>
                  <a:pt x="0" y="0"/>
                </a:moveTo>
                <a:lnTo>
                  <a:pt x="0" y="4407812"/>
                </a:lnTo>
                <a:lnTo>
                  <a:pt x="506110" y="4103009"/>
                </a:lnTo>
                <a:lnTo>
                  <a:pt x="506766" y="4103009"/>
                </a:lnTo>
                <a:lnTo>
                  <a:pt x="2196404" y="3084024"/>
                </a:lnTo>
                <a:lnTo>
                  <a:pt x="2199604" y="3082475"/>
                </a:lnTo>
                <a:lnTo>
                  <a:pt x="2202830" y="3081141"/>
                </a:lnTo>
                <a:lnTo>
                  <a:pt x="3746674" y="2151352"/>
                </a:lnTo>
                <a:lnTo>
                  <a:pt x="3587011" y="2151352"/>
                </a:lnTo>
                <a:lnTo>
                  <a:pt x="3551481" y="2141405"/>
                </a:lnTo>
                <a:lnTo>
                  <a:pt x="0" y="0"/>
                </a:lnTo>
                <a:close/>
              </a:path>
              <a:path w="4954905" h="4408170">
                <a:moveTo>
                  <a:pt x="506766" y="4103009"/>
                </a:moveTo>
                <a:lnTo>
                  <a:pt x="506110" y="4103009"/>
                </a:lnTo>
                <a:lnTo>
                  <a:pt x="505881" y="4103542"/>
                </a:lnTo>
                <a:lnTo>
                  <a:pt x="506766" y="4103009"/>
                </a:lnTo>
                <a:close/>
              </a:path>
              <a:path w="4954905" h="4408170">
                <a:moveTo>
                  <a:pt x="3729258" y="618629"/>
                </a:moveTo>
                <a:lnTo>
                  <a:pt x="3695664" y="627643"/>
                </a:lnTo>
                <a:lnTo>
                  <a:pt x="3670643" y="651851"/>
                </a:lnTo>
                <a:lnTo>
                  <a:pt x="3660828" y="687496"/>
                </a:lnTo>
                <a:lnTo>
                  <a:pt x="3655430" y="2082477"/>
                </a:lnTo>
                <a:lnTo>
                  <a:pt x="3645618" y="2118129"/>
                </a:lnTo>
                <a:lnTo>
                  <a:pt x="3620601" y="2142340"/>
                </a:lnTo>
                <a:lnTo>
                  <a:pt x="3587011" y="2151352"/>
                </a:lnTo>
                <a:lnTo>
                  <a:pt x="3746674" y="2151352"/>
                </a:lnTo>
                <a:lnTo>
                  <a:pt x="4921328" y="1443908"/>
                </a:lnTo>
                <a:lnTo>
                  <a:pt x="4946253" y="1417980"/>
                </a:lnTo>
                <a:lnTo>
                  <a:pt x="4954561" y="1384987"/>
                </a:lnTo>
                <a:lnTo>
                  <a:pt x="4946253" y="1351993"/>
                </a:lnTo>
                <a:lnTo>
                  <a:pt x="4921328" y="1326065"/>
                </a:lnTo>
                <a:lnTo>
                  <a:pt x="3764790" y="628568"/>
                </a:lnTo>
                <a:lnTo>
                  <a:pt x="3729258" y="618629"/>
                </a:lnTo>
                <a:close/>
              </a:path>
            </a:pathLst>
          </a:custGeom>
          <a:solidFill>
            <a:srgbClr val="00B0F0">
              <a:alpha val="27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5" name="Группа 4">
            <a:extLst>
              <a:ext uri="{FF2B5EF4-FFF2-40B4-BE49-F238E27FC236}">
                <a16:creationId xmlns:a16="http://schemas.microsoft.com/office/drawing/2014/main" xmlns="" id="{9D27823A-C8DE-4A04-835B-F1D6F543E6A3}"/>
              </a:ext>
            </a:extLst>
          </p:cNvPr>
          <p:cNvGrpSpPr/>
          <p:nvPr/>
        </p:nvGrpSpPr>
        <p:grpSpPr>
          <a:xfrm>
            <a:off x="297896" y="215564"/>
            <a:ext cx="6350731" cy="562103"/>
            <a:chOff x="297896" y="291758"/>
            <a:chExt cx="7042446" cy="548906"/>
          </a:xfrm>
        </p:grpSpPr>
        <p:pic>
          <p:nvPicPr>
            <p:cNvPr id="6" name="Рисунок 1" descr="Рисунок 1">
              <a:extLst>
                <a:ext uri="{FF2B5EF4-FFF2-40B4-BE49-F238E27FC236}">
                  <a16:creationId xmlns:a16="http://schemas.microsoft.com/office/drawing/2014/main" xmlns="" id="{EA0812E9-DB37-48B0-A6F1-9E9F0BD75BB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97896" y="314343"/>
              <a:ext cx="1617842" cy="503737"/>
            </a:xfrm>
            <a:prstGeom prst="rect">
              <a:avLst/>
            </a:prstGeom>
            <a:ln w="12700">
              <a:miter lim="400000"/>
            </a:ln>
          </p:spPr>
        </p:pic>
        <p:pic>
          <p:nvPicPr>
            <p:cNvPr id="7" name="Рисунок 6">
              <a:extLst>
                <a:ext uri="{FF2B5EF4-FFF2-40B4-BE49-F238E27FC236}">
                  <a16:creationId xmlns:a16="http://schemas.microsoft.com/office/drawing/2014/main" xmlns="" id="{E078FD0E-53E5-43E3-9F37-89F32C94D6C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156249" y="331013"/>
              <a:ext cx="1483558" cy="470397"/>
            </a:xfrm>
            <a:prstGeom prst="rect">
              <a:avLst/>
            </a:prstGeom>
          </p:spPr>
        </p:pic>
        <p:pic>
          <p:nvPicPr>
            <p:cNvPr id="8" name="Рисунок 7">
              <a:extLst>
                <a:ext uri="{FF2B5EF4-FFF2-40B4-BE49-F238E27FC236}">
                  <a16:creationId xmlns:a16="http://schemas.microsoft.com/office/drawing/2014/main" xmlns="" id="{B02B3E9E-FB8A-4383-9A31-8D322C8D8CD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880318" y="312693"/>
              <a:ext cx="1874389" cy="507037"/>
            </a:xfrm>
            <a:prstGeom prst="rect">
              <a:avLst/>
            </a:prstGeom>
          </p:spPr>
        </p:pic>
        <p:pic>
          <p:nvPicPr>
            <p:cNvPr id="9" name="Рисунок 8">
              <a:extLst>
                <a:ext uri="{FF2B5EF4-FFF2-40B4-BE49-F238E27FC236}">
                  <a16:creationId xmlns:a16="http://schemas.microsoft.com/office/drawing/2014/main" xmlns="" id="{53F84201-D956-43E1-A9EE-289EDCCD1FA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/>
            <a:srcRect l="15713" r="22638"/>
            <a:stretch/>
          </p:blipFill>
          <p:spPr>
            <a:xfrm>
              <a:off x="5995218" y="291758"/>
              <a:ext cx="1345124" cy="54890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242158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90131" y="323480"/>
            <a:ext cx="6983386" cy="1067052"/>
          </a:xfrm>
        </p:spPr>
        <p:txBody>
          <a:bodyPr>
            <a:normAutofit/>
          </a:bodyPr>
          <a:lstStyle/>
          <a:p>
            <a:pPr algn="l"/>
            <a:r>
              <a:rPr lang="ru-RU" sz="3200" b="1" dirty="0" smtClean="0">
                <a:solidFill>
                  <a:srgbClr val="0070C0"/>
                </a:solidFill>
              </a:rPr>
              <a:t>Команда по созданию </a:t>
            </a:r>
            <a:r>
              <a:rPr lang="ru-RU" sz="3200" b="1" baseline="0" dirty="0" smtClean="0">
                <a:solidFill>
                  <a:srgbClr val="0070C0"/>
                </a:solidFill>
              </a:rPr>
              <a:t>Кодекса </a:t>
            </a:r>
            <a:r>
              <a:rPr lang="ru-RU" sz="3200" b="1" baseline="0" dirty="0" err="1" smtClean="0">
                <a:solidFill>
                  <a:srgbClr val="0070C0"/>
                </a:solidFill>
              </a:rPr>
              <a:t>Клиентоцентричности</a:t>
            </a:r>
            <a:r>
              <a:rPr lang="ru-RU" sz="3200" b="1" baseline="0" dirty="0" smtClean="0">
                <a:solidFill>
                  <a:srgbClr val="0070C0"/>
                </a:solidFill>
              </a:rPr>
              <a:t> </a:t>
            </a:r>
            <a:endParaRPr lang="ru-RU" sz="3200" b="1" dirty="0">
              <a:solidFill>
                <a:srgbClr val="0070C0"/>
              </a:solidFill>
            </a:endParaRPr>
          </a:p>
        </p:txBody>
      </p:sp>
      <p:pic>
        <p:nvPicPr>
          <p:cNvPr id="17" name="Graphic 3">
            <a:extLst>
              <a:ext uri="{FF2B5EF4-FFF2-40B4-BE49-F238E27FC236}">
                <a16:creationId xmlns="" xmlns:a16="http://schemas.microsoft.com/office/drawing/2014/main" id="{1C86282A-89DC-4074-BAB9-3867A88683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0523162" y="147063"/>
            <a:ext cx="1346258" cy="529778"/>
          </a:xfrm>
          <a:prstGeom prst="rect">
            <a:avLst/>
          </a:prstGeom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7458337"/>
              </p:ext>
            </p:extLst>
          </p:nvPr>
        </p:nvGraphicFramePr>
        <p:xfrm>
          <a:off x="2838505" y="1674970"/>
          <a:ext cx="8971783" cy="4930928"/>
        </p:xfrm>
        <a:graphic>
          <a:graphicData uri="http://schemas.openxmlformats.org/drawingml/2006/table">
            <a:tbl>
              <a:tblPr firstRow="1" bandRow="1">
                <a:tableStyleId>{46F890A9-2807-4EBB-B81D-B2AA78EC7F39}</a:tableStyleId>
              </a:tblPr>
              <a:tblGrid>
                <a:gridCol w="4417525"/>
                <a:gridCol w="4554258"/>
              </a:tblGrid>
              <a:tr h="616366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ФИО</a:t>
                      </a:r>
                      <a:endParaRPr lang="ru-RU" sz="2400" dirty="0"/>
                    </a:p>
                  </a:txBody>
                  <a:tcPr>
                    <a:solidFill>
                      <a:srgbClr val="D5650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Регион</a:t>
                      </a:r>
                      <a:endParaRPr lang="ru-RU" sz="2400" dirty="0"/>
                    </a:p>
                  </a:txBody>
                  <a:tcPr>
                    <a:solidFill>
                      <a:srgbClr val="D56509"/>
                    </a:solidFill>
                  </a:tcPr>
                </a:tc>
              </a:tr>
              <a:tr h="616366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  </a:t>
                      </a:r>
                      <a:r>
                        <a:rPr lang="ru-RU" sz="2400" dirty="0" err="1" smtClean="0"/>
                        <a:t>Качина</a:t>
                      </a:r>
                      <a:r>
                        <a:rPr lang="ru-RU" sz="2400" baseline="0" dirty="0" smtClean="0"/>
                        <a:t> Анна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Иркутская</a:t>
                      </a:r>
                      <a:r>
                        <a:rPr lang="ru-RU" sz="2400" baseline="0" dirty="0" smtClean="0"/>
                        <a:t> область</a:t>
                      </a:r>
                      <a:endParaRPr lang="ru-RU" sz="2400" dirty="0"/>
                    </a:p>
                  </a:txBody>
                  <a:tcPr/>
                </a:tc>
              </a:tr>
              <a:tr h="616366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  </a:t>
                      </a:r>
                      <a:r>
                        <a:rPr lang="ru-RU" sz="2400" dirty="0" err="1" smtClean="0"/>
                        <a:t>Краскова</a:t>
                      </a:r>
                      <a:r>
                        <a:rPr lang="ru-RU" sz="2400" dirty="0" smtClean="0"/>
                        <a:t> Юлия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Алтайский край</a:t>
                      </a:r>
                      <a:endParaRPr lang="ru-RU" sz="2400" dirty="0"/>
                    </a:p>
                  </a:txBody>
                  <a:tcPr/>
                </a:tc>
              </a:tr>
              <a:tr h="616366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  Иванова Наталья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Новосибирская</a:t>
                      </a:r>
                      <a:r>
                        <a:rPr lang="ru-RU" sz="2400" baseline="0" dirty="0" smtClean="0"/>
                        <a:t> область</a:t>
                      </a:r>
                      <a:endParaRPr lang="ru-RU" sz="2400" dirty="0"/>
                    </a:p>
                  </a:txBody>
                  <a:tcPr/>
                </a:tc>
              </a:tr>
              <a:tr h="616366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  Богатырева Наталия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Кемеровская область-Кузбасс</a:t>
                      </a:r>
                      <a:endParaRPr lang="ru-RU" sz="2400" dirty="0"/>
                    </a:p>
                  </a:txBody>
                  <a:tcPr/>
                </a:tc>
              </a:tr>
              <a:tr h="616366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  Кузнецова Ольга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Омская область</a:t>
                      </a:r>
                      <a:endParaRPr lang="ru-RU" sz="2400" dirty="0"/>
                    </a:p>
                  </a:txBody>
                  <a:tcPr/>
                </a:tc>
              </a:tr>
              <a:tr h="616366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  Толстых Марина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Республика Алтай</a:t>
                      </a:r>
                      <a:endParaRPr lang="ru-RU" sz="2400" dirty="0"/>
                    </a:p>
                  </a:txBody>
                  <a:tcPr/>
                </a:tc>
              </a:tr>
              <a:tr h="616366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  </a:t>
                      </a:r>
                      <a:r>
                        <a:rPr lang="ru-RU" sz="2400" dirty="0" err="1" smtClean="0"/>
                        <a:t>Увангур</a:t>
                      </a:r>
                      <a:r>
                        <a:rPr lang="ru-RU" sz="2400" dirty="0" smtClean="0"/>
                        <a:t> Амур 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Республика Тыва</a:t>
                      </a:r>
                      <a:endParaRPr lang="ru-RU" sz="24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" name="Рисунок 9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2656"/>
            <a:ext cx="5400942" cy="3929092"/>
          </a:xfrm>
          <a:prstGeom prst="rect">
            <a:avLst/>
          </a:prstGeom>
        </p:spPr>
      </p:pic>
      <p:sp>
        <p:nvSpPr>
          <p:cNvPr id="21" name="5-конечная звезда 20"/>
          <p:cNvSpPr/>
          <p:nvPr/>
        </p:nvSpPr>
        <p:spPr>
          <a:xfrm>
            <a:off x="2847886" y="5481659"/>
            <a:ext cx="229310" cy="220767"/>
          </a:xfrm>
          <a:prstGeom prst="star5">
            <a:avLst/>
          </a:prstGeom>
          <a:solidFill>
            <a:srgbClr val="FFFF66"/>
          </a:solidFill>
          <a:ln w="9525" cmpd="sng">
            <a:solidFill>
              <a:srgbClr val="D56509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5-конечная звезда 22"/>
          <p:cNvSpPr/>
          <p:nvPr/>
        </p:nvSpPr>
        <p:spPr>
          <a:xfrm>
            <a:off x="2852157" y="6086985"/>
            <a:ext cx="229310" cy="220767"/>
          </a:xfrm>
          <a:prstGeom prst="star5">
            <a:avLst/>
          </a:prstGeom>
          <a:solidFill>
            <a:srgbClr val="FFFF66"/>
          </a:solidFill>
          <a:ln w="9525" cmpd="sng">
            <a:solidFill>
              <a:srgbClr val="D56509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5-конечная звезда 23"/>
          <p:cNvSpPr/>
          <p:nvPr/>
        </p:nvSpPr>
        <p:spPr>
          <a:xfrm>
            <a:off x="2826520" y="4261748"/>
            <a:ext cx="229310" cy="220767"/>
          </a:xfrm>
          <a:prstGeom prst="star5">
            <a:avLst/>
          </a:prstGeom>
          <a:solidFill>
            <a:srgbClr val="FFFF66"/>
          </a:solidFill>
          <a:ln w="9525" cmpd="sng">
            <a:solidFill>
              <a:srgbClr val="D56509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5-конечная звезда 24"/>
          <p:cNvSpPr/>
          <p:nvPr/>
        </p:nvSpPr>
        <p:spPr>
          <a:xfrm>
            <a:off x="2852157" y="4880605"/>
            <a:ext cx="229310" cy="220767"/>
          </a:xfrm>
          <a:prstGeom prst="star5">
            <a:avLst/>
          </a:prstGeom>
          <a:solidFill>
            <a:srgbClr val="FFFF66"/>
          </a:solidFill>
          <a:ln w="9525" cmpd="sng">
            <a:solidFill>
              <a:srgbClr val="D56509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5-конечная звезда 25"/>
          <p:cNvSpPr/>
          <p:nvPr/>
        </p:nvSpPr>
        <p:spPr>
          <a:xfrm>
            <a:off x="2826520" y="2412295"/>
            <a:ext cx="229310" cy="220767"/>
          </a:xfrm>
          <a:prstGeom prst="star5">
            <a:avLst/>
          </a:prstGeom>
          <a:solidFill>
            <a:srgbClr val="FFFF66"/>
          </a:solidFill>
          <a:ln w="9525" cmpd="sng">
            <a:solidFill>
              <a:srgbClr val="D56509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5-конечная звезда 26"/>
          <p:cNvSpPr/>
          <p:nvPr/>
        </p:nvSpPr>
        <p:spPr>
          <a:xfrm>
            <a:off x="2829368" y="3034713"/>
            <a:ext cx="229310" cy="220767"/>
          </a:xfrm>
          <a:prstGeom prst="star5">
            <a:avLst/>
          </a:prstGeom>
          <a:solidFill>
            <a:srgbClr val="FFFF66"/>
          </a:solidFill>
          <a:ln w="9525" cmpd="sng">
            <a:solidFill>
              <a:srgbClr val="D56509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5-конечная звезда 27"/>
          <p:cNvSpPr/>
          <p:nvPr/>
        </p:nvSpPr>
        <p:spPr>
          <a:xfrm>
            <a:off x="2826520" y="3657132"/>
            <a:ext cx="229310" cy="220767"/>
          </a:xfrm>
          <a:prstGeom prst="star5">
            <a:avLst/>
          </a:prstGeom>
          <a:solidFill>
            <a:srgbClr val="FFFF66"/>
          </a:solidFill>
          <a:ln w="9525" cmpd="sng">
            <a:solidFill>
              <a:srgbClr val="D56509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9548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4120</TotalTime>
  <Words>192</Words>
  <Application>Microsoft Office PowerPoint</Application>
  <PresentationFormat>Широкоэкранный</PresentationFormat>
  <Paragraphs>45</Paragraphs>
  <Slides>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Century Gothic</vt:lpstr>
      <vt:lpstr>Тема Office</vt:lpstr>
      <vt:lpstr>Презентация PowerPoint</vt:lpstr>
      <vt:lpstr>Комплекс мероприятий по продвижению ККЦ</vt:lpstr>
      <vt:lpstr>Команда по созданию Кодекса Клиентоцентричности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Vunira</dc:creator>
  <cp:lastModifiedBy>Учетная запись Майкрософт</cp:lastModifiedBy>
  <cp:revision>603</cp:revision>
  <dcterms:created xsi:type="dcterms:W3CDTF">2019-06-20T07:48:28Z</dcterms:created>
  <dcterms:modified xsi:type="dcterms:W3CDTF">2022-10-13T19:54:08Z</dcterms:modified>
</cp:coreProperties>
</file>