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62" r:id="rId3"/>
    <p:sldId id="263" r:id="rId4"/>
  </p:sldIdLst>
  <p:sldSz cx="17068800" cy="9601200"/>
  <p:notesSz cx="7559675" cy="10691813"/>
  <p:defaultTextStyle>
    <a:defPPr>
      <a:defRPr lang="en-US"/>
    </a:defPPr>
    <a:lvl1pPr marL="0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565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132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2697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263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7828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5393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2960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0525" algn="l" defTabSz="1075132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" userDrawn="1">
          <p15:clr>
            <a:srgbClr val="A4A3A4"/>
          </p15:clr>
        </p15:guide>
        <p15:guide id="2" pos="3471" userDrawn="1">
          <p15:clr>
            <a:srgbClr val="A4A3A4"/>
          </p15:clr>
        </p15:guide>
        <p15:guide id="3" orient="horz" pos="643" userDrawn="1">
          <p15:clr>
            <a:srgbClr val="A4A3A4"/>
          </p15:clr>
        </p15:guide>
        <p15:guide id="4" pos="265" userDrawn="1">
          <p15:clr>
            <a:srgbClr val="A4A3A4"/>
          </p15:clr>
        </p15:guide>
        <p15:guide id="5" pos="10487" userDrawn="1">
          <p15:clr>
            <a:srgbClr val="A4A3A4"/>
          </p15:clr>
        </p15:guide>
        <p15:guide id="6" pos="3763" userDrawn="1">
          <p15:clr>
            <a:srgbClr val="A4A3A4"/>
          </p15:clr>
        </p15:guide>
        <p15:guide id="7" pos="6977" userDrawn="1">
          <p15:clr>
            <a:srgbClr val="A4A3A4"/>
          </p15:clr>
        </p15:guide>
        <p15:guide id="8" pos="7263" userDrawn="1">
          <p15:clr>
            <a:srgbClr val="A4A3A4"/>
          </p15:clr>
        </p15:guide>
        <p15:guide id="9" orient="horz" pos="2074" userDrawn="1">
          <p15:clr>
            <a:srgbClr val="A4A3A4"/>
          </p15:clr>
        </p15:guide>
        <p15:guide id="10" orient="horz" pos="2213" userDrawn="1">
          <p15:clr>
            <a:srgbClr val="A4A3A4"/>
          </p15:clr>
        </p15:guide>
        <p15:guide id="11" orient="horz" pos="3892" userDrawn="1">
          <p15:clr>
            <a:srgbClr val="A4A3A4"/>
          </p15:clr>
        </p15:guide>
        <p15:guide id="12" orient="horz" pos="4016" userDrawn="1">
          <p15:clr>
            <a:srgbClr val="A4A3A4"/>
          </p15:clr>
        </p15:guide>
        <p15:guide id="13" pos="428" userDrawn="1">
          <p15:clr>
            <a:srgbClr val="A4A3A4"/>
          </p15:clr>
        </p15:guide>
        <p15:guide id="14" orient="horz" pos="569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CF4520"/>
    <a:srgbClr val="6AB3E7"/>
    <a:srgbClr val="E14A20"/>
    <a:srgbClr val="034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64" autoAdjust="0"/>
    <p:restoredTop sz="94660"/>
  </p:normalViewPr>
  <p:slideViewPr>
    <p:cSldViewPr snapToGrid="0">
      <p:cViewPr varScale="1">
        <p:scale>
          <a:sx n="78" d="100"/>
          <a:sy n="78" d="100"/>
        </p:scale>
        <p:origin x="90" y="258"/>
      </p:cViewPr>
      <p:guideLst>
        <p:guide orient="horz" pos="420"/>
        <p:guide pos="3471"/>
        <p:guide orient="horz" pos="643"/>
        <p:guide pos="265"/>
        <p:guide pos="10487"/>
        <p:guide pos="3763"/>
        <p:guide pos="6977"/>
        <p:guide pos="7263"/>
        <p:guide orient="horz" pos="2074"/>
        <p:guide orient="horz" pos="2213"/>
        <p:guide orient="horz" pos="3892"/>
        <p:guide orient="horz" pos="4016"/>
        <p:guide pos="428"/>
        <p:guide orient="horz" pos="56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128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A5A6F1AE-E804-4F27-A3E7-3F6C77C334A9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8082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565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132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697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263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7828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393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2960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0525" algn="l" defTabSz="1075132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ln w="0">
            <a:noFill/>
          </a:ln>
        </p:spPr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sldNum" idx="17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E744E56-8DB5-4A84-AC68-2FA7A284C759}" type="slidenum">
              <a:rPr lang="ru-RU" sz="1200" b="0" strike="noStrike" spc="-1">
                <a:latin typeface="Times New Roman"/>
              </a:rPr>
              <a:t>1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ln w="0">
            <a:noFill/>
          </a:ln>
        </p:spPr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sldNum" idx="17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E744E56-8DB5-4A84-AC68-2FA7A284C759}" type="slidenum">
              <a:rPr lang="ru-RU" sz="1200" b="0" strike="noStrike" spc="-1">
                <a:latin typeface="Times New Roman"/>
              </a:rPr>
              <a:t>2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1079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ln w="0">
            <a:noFill/>
          </a:ln>
        </p:spPr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sldNum" idx="17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E744E56-8DB5-4A84-AC68-2FA7A284C759}" type="slidenum">
              <a:rPr lang="ru-RU" sz="1200" b="0" strike="noStrike" spc="-1">
                <a:latin typeface="Times New Roman"/>
              </a:rPr>
              <a:t>3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90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лайд с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8">
            <a:extLst>
              <a:ext uri="{FF2B5EF4-FFF2-40B4-BE49-F238E27FC236}">
                <a16:creationId xmlns:a16="http://schemas.microsoft.com/office/drawing/2014/main" id="{45A0ABD6-F78F-4578-A535-8507E4C7C760}"/>
              </a:ext>
            </a:extLst>
          </p:cNvPr>
          <p:cNvPicPr/>
          <p:nvPr userDrawn="1"/>
        </p:nvPicPr>
        <p:blipFill>
          <a:blip r:embed="rId2">
            <a:alphaModFix amt="5000"/>
          </a:blip>
          <a:stretch/>
        </p:blipFill>
        <p:spPr>
          <a:xfrm>
            <a:off x="0" y="7301935"/>
            <a:ext cx="3143040" cy="2466000"/>
          </a:xfrm>
          <a:prstGeom prst="rect">
            <a:avLst/>
          </a:prstGeom>
          <a:ln w="0">
            <a:noFill/>
          </a:ln>
        </p:spPr>
      </p:pic>
      <p:pic>
        <p:nvPicPr>
          <p:cNvPr id="6" name="Рисунок 40" descr="Изображение выглядит как текст, знак&#10;&#10;Автоматически созданное описание">
            <a:extLst>
              <a:ext uri="{FF2B5EF4-FFF2-40B4-BE49-F238E27FC236}">
                <a16:creationId xmlns:a16="http://schemas.microsoft.com/office/drawing/2014/main" id="{0AD69284-1264-497F-A072-7D33DAD5A89C}"/>
              </a:ext>
            </a:extLst>
          </p:cNvPr>
          <p:cNvPicPr/>
          <p:nvPr userDrawn="1"/>
        </p:nvPicPr>
        <p:blipFill>
          <a:blip r:embed="rId3">
            <a:alphaModFix amt="5000"/>
          </a:blip>
          <a:stretch/>
        </p:blipFill>
        <p:spPr>
          <a:xfrm>
            <a:off x="13676720" y="39242"/>
            <a:ext cx="3457920" cy="185148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>
            <a:extLst>
              <a:ext uri="{FF2B5EF4-FFF2-40B4-BE49-F238E27FC236}">
                <a16:creationId xmlns:a16="http://schemas.microsoft.com/office/drawing/2014/main" id="{3D0F7AEF-1CBB-4012-A538-35E480D1ED2A}"/>
              </a:ext>
            </a:extLst>
          </p:cNvPr>
          <p:cNvSpPr txBox="1">
            <a:spLocks/>
          </p:cNvSpPr>
          <p:nvPr userDrawn="1"/>
        </p:nvSpPr>
        <p:spPr>
          <a:xfrm>
            <a:off x="12780816" y="9092664"/>
            <a:ext cx="3837960" cy="50853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defPPr>
              <a:defRPr lang="en-US"/>
            </a:defPPr>
            <a:lvl1pPr marL="0" algn="r" defTabSz="1075132" rtl="0" eaLnBrk="1" latinLnBrk="0" hangingPunct="1">
              <a:lnSpc>
                <a:spcPct val="100000"/>
              </a:lnSpc>
              <a:buNone/>
              <a:defRPr lang="ru-RU" sz="1200" b="0" strike="noStrike" kern="1200" spc="-1">
                <a:solidFill>
                  <a:srgbClr val="CF4520"/>
                </a:solidFill>
                <a:latin typeface="Montserrat"/>
                <a:ea typeface="DejaVu Sans"/>
                <a:cs typeface="+mn-cs"/>
              </a:defRPr>
            </a:lvl1pPr>
            <a:lvl2pPr marL="537565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132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697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263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7828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393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2960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0525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8B1ADB-329F-4CCD-A9BA-E615BCF3DF4C}" type="slidenum">
              <a:rPr lang="ru-RU" sz="1200" smtClean="0"/>
              <a:pPr/>
              <a:t>‹#›</a:t>
            </a:fld>
            <a:endParaRPr lang="ru-RU" sz="1200" dirty="0">
              <a:latin typeface="Times New Roman"/>
            </a:endParaRPr>
          </a:p>
        </p:txBody>
      </p:sp>
      <p:sp>
        <p:nvSpPr>
          <p:cNvPr id="11" name="Номер слайда 18">
            <a:extLst>
              <a:ext uri="{FF2B5EF4-FFF2-40B4-BE49-F238E27FC236}">
                <a16:creationId xmlns:a16="http://schemas.microsoft.com/office/drawing/2014/main" id="{D60DA14F-14D5-4082-8ED5-BF467340CF1C}"/>
              </a:ext>
            </a:extLst>
          </p:cNvPr>
          <p:cNvSpPr txBox="1">
            <a:spLocks/>
          </p:cNvSpPr>
          <p:nvPr userDrawn="1"/>
        </p:nvSpPr>
        <p:spPr>
          <a:xfrm>
            <a:off x="550581" y="9215475"/>
            <a:ext cx="2041879" cy="3110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50" dirty="0">
                <a:solidFill>
                  <a:srgbClr val="44546A"/>
                </a:solidFill>
                <a:latin typeface="Montserrat" panose="00000500000000000000" pitchFamily="2" charset="-52"/>
              </a:rPr>
              <a:t>Название раздела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27" userDrawn="1">
          <p15:clr>
            <a:srgbClr val="FBAE40"/>
          </p15:clr>
        </p15:guide>
        <p15:guide id="2" pos="537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1536141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53272" y="5154912"/>
            <a:ext cx="1536141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F20A0A7-D794-4D2C-9CD8-75B8B32E101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8724744" y="2246328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53272" y="5154912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8724744" y="5154912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0CC652D-FB2D-4331-A132-AB8591064F98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494625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047496" y="2246328"/>
            <a:ext cx="494625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1241720" y="2246328"/>
            <a:ext cx="494625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53272" y="5154912"/>
            <a:ext cx="494625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6047496" y="5154912"/>
            <a:ext cx="494625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1241720" y="5154912"/>
            <a:ext cx="494625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EBFEBB6-758F-415E-BF7A-EADA5CEFEFC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лайд_Работа Росс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>
            <a:extLst>
              <a:ext uri="{FF2B5EF4-FFF2-40B4-BE49-F238E27FC236}">
                <a16:creationId xmlns:a16="http://schemas.microsoft.com/office/drawing/2014/main" id="{3D0F7AEF-1CBB-4012-A538-35E480D1ED2A}"/>
              </a:ext>
            </a:extLst>
          </p:cNvPr>
          <p:cNvSpPr txBox="1">
            <a:spLocks/>
          </p:cNvSpPr>
          <p:nvPr userDrawn="1"/>
        </p:nvSpPr>
        <p:spPr>
          <a:xfrm>
            <a:off x="12780816" y="9092664"/>
            <a:ext cx="3837960" cy="50853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defPPr>
              <a:defRPr lang="en-US"/>
            </a:defPPr>
            <a:lvl1pPr marL="0" algn="r" defTabSz="1075132" rtl="0" eaLnBrk="1" latinLnBrk="0" hangingPunct="1">
              <a:lnSpc>
                <a:spcPct val="100000"/>
              </a:lnSpc>
              <a:buNone/>
              <a:defRPr lang="ru-RU" sz="1200" b="0" strike="noStrike" kern="1200" spc="-1">
                <a:solidFill>
                  <a:srgbClr val="CF4520"/>
                </a:solidFill>
                <a:latin typeface="Montserrat"/>
                <a:ea typeface="DejaVu Sans"/>
                <a:cs typeface="+mn-cs"/>
              </a:defRPr>
            </a:lvl1pPr>
            <a:lvl2pPr marL="537565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132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697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263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7828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393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2960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0525" algn="l" defTabSz="1075132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8B1ADB-329F-4CCD-A9BA-E615BCF3DF4C}" type="slidenum">
              <a:rPr lang="ru-RU" sz="1200" smtClean="0"/>
              <a:pPr/>
              <a:t>‹#›</a:t>
            </a:fld>
            <a:endParaRPr lang="ru-RU" sz="1200" dirty="0">
              <a:latin typeface="Times New Roman"/>
            </a:endParaRPr>
          </a:p>
        </p:txBody>
      </p:sp>
      <p:pic>
        <p:nvPicPr>
          <p:cNvPr id="9" name="Graphic 6">
            <a:extLst>
              <a:ext uri="{FF2B5EF4-FFF2-40B4-BE49-F238E27FC236}">
                <a16:creationId xmlns:a16="http://schemas.microsoft.com/office/drawing/2014/main" id="{57A6726A-3AEE-466D-AF35-9160BE828B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15520086" y="339099"/>
            <a:ext cx="1098690" cy="432000"/>
          </a:xfrm>
          <a:prstGeom prst="rect">
            <a:avLst/>
          </a:prstGeom>
          <a:ln w="0">
            <a:noFill/>
          </a:ln>
        </p:spPr>
      </p:pic>
      <p:pic>
        <p:nvPicPr>
          <p:cNvPr id="10" name="Рисунок 38">
            <a:extLst>
              <a:ext uri="{FF2B5EF4-FFF2-40B4-BE49-F238E27FC236}">
                <a16:creationId xmlns:a16="http://schemas.microsoft.com/office/drawing/2014/main" id="{1AECCC80-4F1C-4878-9359-16F9140D64AB}"/>
              </a:ext>
            </a:extLst>
          </p:cNvPr>
          <p:cNvPicPr/>
          <p:nvPr userDrawn="1"/>
        </p:nvPicPr>
        <p:blipFill>
          <a:blip r:embed="rId3">
            <a:alphaModFix amt="5000"/>
          </a:blip>
          <a:stretch/>
        </p:blipFill>
        <p:spPr>
          <a:xfrm>
            <a:off x="0" y="7301935"/>
            <a:ext cx="2357280" cy="2466000"/>
          </a:xfrm>
          <a:prstGeom prst="rect">
            <a:avLst/>
          </a:prstGeom>
          <a:ln w="0">
            <a:noFill/>
          </a:ln>
        </p:spPr>
      </p:pic>
      <p:pic>
        <p:nvPicPr>
          <p:cNvPr id="11" name="Рисунок 40" descr="Изображение выглядит как текст, знак&#10;&#10;Автоматически созданное описание">
            <a:extLst>
              <a:ext uri="{FF2B5EF4-FFF2-40B4-BE49-F238E27FC236}">
                <a16:creationId xmlns:a16="http://schemas.microsoft.com/office/drawing/2014/main" id="{4F785A62-BDAB-4AC2-B1A2-2131968E2D81}"/>
              </a:ext>
            </a:extLst>
          </p:cNvPr>
          <p:cNvPicPr/>
          <p:nvPr userDrawn="1"/>
        </p:nvPicPr>
        <p:blipFill>
          <a:blip r:embed="rId4">
            <a:alphaModFix amt="5000"/>
          </a:blip>
          <a:stretch/>
        </p:blipFill>
        <p:spPr>
          <a:xfrm>
            <a:off x="14699796" y="0"/>
            <a:ext cx="2593440" cy="18514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799570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27" userDrawn="1">
          <p15:clr>
            <a:srgbClr val="FBAE40"/>
          </p15:clr>
        </p15:guide>
        <p15:guide id="2" pos="537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15361416" cy="55681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6DFEE45-8121-43F5-AAC7-AC7A45CD955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7495992" cy="55681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8724744" y="2246328"/>
            <a:ext cx="7495992" cy="55681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D4EC36E-1C1E-445D-ADEC-4E769887CD9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737923-D5E6-4D05-9FAC-D7B2408D61D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53272" y="383040"/>
            <a:ext cx="15361416" cy="74309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A767A5F-3911-4F38-B80B-217E2F60AFF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8724744" y="2246328"/>
            <a:ext cx="7495992" cy="55681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53272" y="5154912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8DA2AB1-0568-4D78-AB4A-6C486C200DD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7495992" cy="55681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8724744" y="2246328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8724744" y="5154912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B7D903-8C42-4BA2-AC06-83C7F487F5C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1416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53272" y="2246328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8724744" y="2246328"/>
            <a:ext cx="7495992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53272" y="5154912"/>
            <a:ext cx="15361416" cy="265557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lnSpc>
                <a:spcPct val="90000"/>
              </a:lnSpc>
              <a:spcBef>
                <a:spcPts val="1417"/>
              </a:spcBef>
              <a:buNone/>
              <a:defRPr/>
            </a:lvl1pPr>
          </a:lstStyle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8A28CD-CB63-4DB9-A827-6B07ADF0B1A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3272" y="383040"/>
            <a:ext cx="15360912" cy="160221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5653872" y="8899128"/>
            <a:ext cx="5758200" cy="50853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12054672" y="8899128"/>
            <a:ext cx="3837960" cy="50853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E6A3B1B-D473-4D1D-8618-6A2AA5F55C4F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1173312" y="8899128"/>
            <a:ext cx="3837960" cy="50853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853272" y="2246328"/>
            <a:ext cx="15361416" cy="55681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34" lvl="1" indent="-324012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52" lvl="2" indent="-288011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70" lvl="3" indent="-216008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86" lvl="4" indent="-216008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104" lvl="5" indent="-216008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120" lvl="6" indent="-216008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36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6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01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6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1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1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602" descr="A picture containing indoor, building, bathroom, white&#10;&#10;Description automatically generated">
            <a:extLst>
              <a:ext uri="{FF2B5EF4-FFF2-40B4-BE49-F238E27FC236}">
                <a16:creationId xmlns:a16="http://schemas.microsoft.com/office/drawing/2014/main" id="{0EFD85B4-BAD5-4DCB-BC39-805873813E8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" r="216"/>
          <a:stretch/>
        </p:blipFill>
        <p:spPr>
          <a:xfrm>
            <a:off x="0" y="0"/>
            <a:ext cx="17068800" cy="9618376"/>
          </a:xfrm>
          <a:prstGeom prst="rect">
            <a:avLst/>
          </a:prstGeom>
        </p:spPr>
      </p:pic>
      <p:grpSp>
        <p:nvGrpSpPr>
          <p:cNvPr id="6" name="сетка" hidden="1">
            <a:extLst>
              <a:ext uri="{FF2B5EF4-FFF2-40B4-BE49-F238E27FC236}">
                <a16:creationId xmlns:a16="http://schemas.microsoft.com/office/drawing/2014/main" id="{629CA93D-9679-4779-8DA4-58E14EFAC2CA}"/>
              </a:ext>
            </a:extLst>
          </p:cNvPr>
          <p:cNvGrpSpPr/>
          <p:nvPr/>
        </p:nvGrpSpPr>
        <p:grpSpPr>
          <a:xfrm>
            <a:off x="2449514" y="666750"/>
            <a:ext cx="12169775" cy="8359684"/>
            <a:chOff x="334963" y="260350"/>
            <a:chExt cx="11511597" cy="6191250"/>
          </a:xfrm>
        </p:grpSpPr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44F0E505-58E8-4856-B777-AC6093A9C477}"/>
                </a:ext>
              </a:extLst>
            </p:cNvPr>
            <p:cNvGrpSpPr/>
            <p:nvPr/>
          </p:nvGrpSpPr>
          <p:grpSpPr>
            <a:xfrm>
              <a:off x="334963" y="260350"/>
              <a:ext cx="11511597" cy="1947356"/>
              <a:chOff x="334963" y="260350"/>
              <a:chExt cx="11511597" cy="6333490"/>
            </a:xfrm>
          </p:grpSpPr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F1DCF651-41F1-4041-BA11-012A650D2229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7C9D92A-BD72-4DDA-86A3-285DB84DBA90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38A7F6E9-A7EE-41A5-A8C4-C215A74CB34F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586F99BA-0C82-4D51-AD36-7AD29D4BEBCA}"/>
                </a:ext>
              </a:extLst>
            </p:cNvPr>
            <p:cNvGrpSpPr/>
            <p:nvPr/>
          </p:nvGrpSpPr>
          <p:grpSpPr>
            <a:xfrm>
              <a:off x="334963" y="2382297"/>
              <a:ext cx="11511597" cy="1947356"/>
              <a:chOff x="334963" y="260350"/>
              <a:chExt cx="11511597" cy="6333490"/>
            </a:xfrm>
          </p:grpSpPr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D8015E3-68A9-45C8-8F8F-BCCB420ECB7D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D1794DE9-620D-4CCB-83C4-CFEA55C027D3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B54E66CB-6725-422F-AA25-A2E2905B9B75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7F81AA20-2B2E-4E8C-914B-7FBD23E9E922}"/>
                </a:ext>
              </a:extLst>
            </p:cNvPr>
            <p:cNvGrpSpPr/>
            <p:nvPr/>
          </p:nvGrpSpPr>
          <p:grpSpPr>
            <a:xfrm>
              <a:off x="334963" y="4504244"/>
              <a:ext cx="11511597" cy="1947356"/>
              <a:chOff x="334963" y="260350"/>
              <a:chExt cx="11511597" cy="6333490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0907CDF5-DF00-4601-9507-26683ABE26CE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20A986CF-C6D5-4717-B7B5-AFFE599B1347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7DF5B581-EB52-41CB-82E2-BE2CBDD2701A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pic>
        <p:nvPicPr>
          <p:cNvPr id="148" name="Рисунок 6" descr="Изображение выглядит как в позе&#10;&#10;Автоматически созданное описание" hidden="1"/>
          <p:cNvPicPr/>
          <p:nvPr/>
        </p:nvPicPr>
        <p:blipFill>
          <a:blip r:embed="rId4"/>
          <a:stretch/>
        </p:blipFill>
        <p:spPr>
          <a:xfrm>
            <a:off x="2448120" y="2839320"/>
            <a:ext cx="5836320" cy="4601520"/>
          </a:xfrm>
          <a:prstGeom prst="rect">
            <a:avLst/>
          </a:prstGeom>
          <a:ln w="0">
            <a:noFill/>
          </a:ln>
        </p:spPr>
      </p:pic>
      <p:sp>
        <p:nvSpPr>
          <p:cNvPr id="149" name="TextBox 38"/>
          <p:cNvSpPr/>
          <p:nvPr/>
        </p:nvSpPr>
        <p:spPr>
          <a:xfrm>
            <a:off x="679449" y="380635"/>
            <a:ext cx="13725319" cy="3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r>
              <a:rPr lang="ru-RU" sz="4000" b="1" dirty="0">
                <a:solidFill>
                  <a:srgbClr val="CF4520"/>
                </a:solidFill>
                <a:latin typeface="Montserrat" panose="00000500000000000000" pitchFamily="2" charset="-52"/>
              </a:rPr>
              <a:t>Разработка Кодекса </a:t>
            </a:r>
            <a:r>
              <a:rPr lang="ru-RU" sz="4000" b="1" dirty="0" err="1">
                <a:solidFill>
                  <a:srgbClr val="CF4520"/>
                </a:solidFill>
                <a:latin typeface="Montserrat" panose="00000500000000000000" pitchFamily="2" charset="-52"/>
              </a:rPr>
              <a:t>клиентоцентричности</a:t>
            </a:r>
            <a:endParaRPr lang="ru-RU" sz="4000" b="1" dirty="0">
              <a:solidFill>
                <a:srgbClr val="CF4520"/>
              </a:solidFill>
              <a:latin typeface="Montserrat" panose="00000500000000000000" pitchFamily="2" charset="-52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5411580" y="1732841"/>
            <a:ext cx="2739592" cy="3312582"/>
          </a:xfrm>
          <a:custGeom>
            <a:avLst/>
            <a:gdLst>
              <a:gd name="connsiteX0" fmla="*/ 0 w 3607782"/>
              <a:gd name="connsiteY0" fmla="*/ 331258 h 3312582"/>
              <a:gd name="connsiteX1" fmla="*/ 331258 w 3607782"/>
              <a:gd name="connsiteY1" fmla="*/ 0 h 3312582"/>
              <a:gd name="connsiteX2" fmla="*/ 3276524 w 3607782"/>
              <a:gd name="connsiteY2" fmla="*/ 0 h 3312582"/>
              <a:gd name="connsiteX3" fmla="*/ 3607782 w 3607782"/>
              <a:gd name="connsiteY3" fmla="*/ 331258 h 3312582"/>
              <a:gd name="connsiteX4" fmla="*/ 3607782 w 3607782"/>
              <a:gd name="connsiteY4" fmla="*/ 2981324 h 3312582"/>
              <a:gd name="connsiteX5" fmla="*/ 3276524 w 3607782"/>
              <a:gd name="connsiteY5" fmla="*/ 3312582 h 3312582"/>
              <a:gd name="connsiteX6" fmla="*/ 331258 w 3607782"/>
              <a:gd name="connsiteY6" fmla="*/ 3312582 h 3312582"/>
              <a:gd name="connsiteX7" fmla="*/ 0 w 3607782"/>
              <a:gd name="connsiteY7" fmla="*/ 2981324 h 3312582"/>
              <a:gd name="connsiteX8" fmla="*/ 0 w 3607782"/>
              <a:gd name="connsiteY8" fmla="*/ 331258 h 331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07782" h="3312582">
                <a:moveTo>
                  <a:pt x="0" y="331258"/>
                </a:moveTo>
                <a:cubicBezTo>
                  <a:pt x="0" y="148309"/>
                  <a:pt x="148309" y="0"/>
                  <a:pt x="331258" y="0"/>
                </a:cubicBezTo>
                <a:lnTo>
                  <a:pt x="3276524" y="0"/>
                </a:lnTo>
                <a:cubicBezTo>
                  <a:pt x="3459473" y="0"/>
                  <a:pt x="3607782" y="148309"/>
                  <a:pt x="3607782" y="331258"/>
                </a:cubicBezTo>
                <a:lnTo>
                  <a:pt x="3607782" y="2981324"/>
                </a:lnTo>
                <a:cubicBezTo>
                  <a:pt x="3607782" y="3164273"/>
                  <a:pt x="3459473" y="3312582"/>
                  <a:pt x="3276524" y="3312582"/>
                </a:cubicBezTo>
                <a:lnTo>
                  <a:pt x="331258" y="3312582"/>
                </a:lnTo>
                <a:cubicBezTo>
                  <a:pt x="148309" y="3312582"/>
                  <a:pt x="0" y="3164273"/>
                  <a:pt x="0" y="2981324"/>
                </a:cubicBezTo>
                <a:lnTo>
                  <a:pt x="0" y="331258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65602" tIns="165602" rIns="165602" bIns="16560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Обучающий семинар с приглашением спикера</a:t>
            </a:r>
          </a:p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(5 дней)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8259566" y="3066674"/>
            <a:ext cx="551298" cy="644915"/>
          </a:xfrm>
          <a:custGeom>
            <a:avLst/>
            <a:gdLst>
              <a:gd name="connsiteX0" fmla="*/ 0 w 551298"/>
              <a:gd name="connsiteY0" fmla="*/ 128983 h 644915"/>
              <a:gd name="connsiteX1" fmla="*/ 275649 w 551298"/>
              <a:gd name="connsiteY1" fmla="*/ 128983 h 644915"/>
              <a:gd name="connsiteX2" fmla="*/ 275649 w 551298"/>
              <a:gd name="connsiteY2" fmla="*/ 0 h 644915"/>
              <a:gd name="connsiteX3" fmla="*/ 551298 w 551298"/>
              <a:gd name="connsiteY3" fmla="*/ 322458 h 644915"/>
              <a:gd name="connsiteX4" fmla="*/ 275649 w 551298"/>
              <a:gd name="connsiteY4" fmla="*/ 644915 h 644915"/>
              <a:gd name="connsiteX5" fmla="*/ 275649 w 551298"/>
              <a:gd name="connsiteY5" fmla="*/ 515932 h 644915"/>
              <a:gd name="connsiteX6" fmla="*/ 0 w 551298"/>
              <a:gd name="connsiteY6" fmla="*/ 515932 h 644915"/>
              <a:gd name="connsiteX7" fmla="*/ 0 w 551298"/>
              <a:gd name="connsiteY7" fmla="*/ 128983 h 64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1298" h="644915">
                <a:moveTo>
                  <a:pt x="0" y="128983"/>
                </a:moveTo>
                <a:lnTo>
                  <a:pt x="275649" y="128983"/>
                </a:lnTo>
                <a:lnTo>
                  <a:pt x="275649" y="0"/>
                </a:lnTo>
                <a:lnTo>
                  <a:pt x="551298" y="322458"/>
                </a:lnTo>
                <a:lnTo>
                  <a:pt x="275649" y="644915"/>
                </a:lnTo>
                <a:lnTo>
                  <a:pt x="275649" y="515932"/>
                </a:lnTo>
                <a:lnTo>
                  <a:pt x="0" y="515932"/>
                </a:lnTo>
                <a:lnTo>
                  <a:pt x="0" y="128983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28983" rIns="165389" bIns="128983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00" kern="1200"/>
          </a:p>
        </p:txBody>
      </p:sp>
      <p:sp>
        <p:nvSpPr>
          <p:cNvPr id="23" name="Полилиния 22"/>
          <p:cNvSpPr/>
          <p:nvPr/>
        </p:nvSpPr>
        <p:spPr>
          <a:xfrm>
            <a:off x="8919258" y="1722574"/>
            <a:ext cx="3640651" cy="3333115"/>
          </a:xfrm>
          <a:custGeom>
            <a:avLst/>
            <a:gdLst>
              <a:gd name="connsiteX0" fmla="*/ 0 w 3607782"/>
              <a:gd name="connsiteY0" fmla="*/ 333312 h 3333115"/>
              <a:gd name="connsiteX1" fmla="*/ 333312 w 3607782"/>
              <a:gd name="connsiteY1" fmla="*/ 0 h 3333115"/>
              <a:gd name="connsiteX2" fmla="*/ 3274471 w 3607782"/>
              <a:gd name="connsiteY2" fmla="*/ 0 h 3333115"/>
              <a:gd name="connsiteX3" fmla="*/ 3607783 w 3607782"/>
              <a:gd name="connsiteY3" fmla="*/ 333312 h 3333115"/>
              <a:gd name="connsiteX4" fmla="*/ 3607782 w 3607782"/>
              <a:gd name="connsiteY4" fmla="*/ 2999804 h 3333115"/>
              <a:gd name="connsiteX5" fmla="*/ 3274470 w 3607782"/>
              <a:gd name="connsiteY5" fmla="*/ 3333116 h 3333115"/>
              <a:gd name="connsiteX6" fmla="*/ 333312 w 3607782"/>
              <a:gd name="connsiteY6" fmla="*/ 3333115 h 3333115"/>
              <a:gd name="connsiteX7" fmla="*/ 0 w 3607782"/>
              <a:gd name="connsiteY7" fmla="*/ 2999803 h 3333115"/>
              <a:gd name="connsiteX8" fmla="*/ 0 w 3607782"/>
              <a:gd name="connsiteY8" fmla="*/ 333312 h 3333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07782" h="3333115">
                <a:moveTo>
                  <a:pt x="0" y="333312"/>
                </a:moveTo>
                <a:cubicBezTo>
                  <a:pt x="0" y="149229"/>
                  <a:pt x="149229" y="0"/>
                  <a:pt x="333312" y="0"/>
                </a:cubicBezTo>
                <a:lnTo>
                  <a:pt x="3274471" y="0"/>
                </a:lnTo>
                <a:cubicBezTo>
                  <a:pt x="3458554" y="0"/>
                  <a:pt x="3607783" y="149229"/>
                  <a:pt x="3607783" y="333312"/>
                </a:cubicBezTo>
                <a:cubicBezTo>
                  <a:pt x="3607783" y="1222143"/>
                  <a:pt x="3607782" y="2110973"/>
                  <a:pt x="3607782" y="2999804"/>
                </a:cubicBezTo>
                <a:cubicBezTo>
                  <a:pt x="3607782" y="3183887"/>
                  <a:pt x="3458553" y="3333116"/>
                  <a:pt x="3274470" y="3333116"/>
                </a:cubicBezTo>
                <a:lnTo>
                  <a:pt x="333312" y="3333115"/>
                </a:lnTo>
                <a:cubicBezTo>
                  <a:pt x="149229" y="3333115"/>
                  <a:pt x="0" y="3183886"/>
                  <a:pt x="0" y="2999803"/>
                </a:cubicBezTo>
                <a:lnTo>
                  <a:pt x="0" y="333312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66204" tIns="166204" rIns="166204" bIns="166204" numCol="1" spcCol="1270" anchor="ctr" anchorCtr="0">
            <a:noAutofit/>
          </a:bodyPr>
          <a:lstStyle/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Создание Комитета по </a:t>
            </a:r>
            <a:r>
              <a:rPr lang="ru-RU" sz="1800" kern="1200" dirty="0" err="1" smtClean="0">
                <a:latin typeface="Montserrat" panose="00000500000000000000" pitchFamily="2" charset="-52"/>
              </a:rPr>
              <a:t>клиентоцентричности</a:t>
            </a:r>
            <a:endParaRPr lang="ru-RU" sz="1800" dirty="0">
              <a:latin typeface="Montserrat" panose="00000500000000000000" pitchFamily="2" charset="-52"/>
            </a:endParaRPr>
          </a:p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(до 01.12.2022)</a:t>
            </a:r>
          </a:p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- представитель Департамента, Управления</a:t>
            </a:r>
          </a:p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- представитель ЦЗН представитель органов власти</a:t>
            </a:r>
          </a:p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- внешний клиент</a:t>
            </a:r>
          </a:p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- представитель ФЦК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12668303" y="3066674"/>
            <a:ext cx="494983" cy="644915"/>
          </a:xfrm>
          <a:custGeom>
            <a:avLst/>
            <a:gdLst>
              <a:gd name="connsiteX0" fmla="*/ 0 w 494983"/>
              <a:gd name="connsiteY0" fmla="*/ 128983 h 644915"/>
              <a:gd name="connsiteX1" fmla="*/ 247492 w 494983"/>
              <a:gd name="connsiteY1" fmla="*/ 128983 h 644915"/>
              <a:gd name="connsiteX2" fmla="*/ 247492 w 494983"/>
              <a:gd name="connsiteY2" fmla="*/ 0 h 644915"/>
              <a:gd name="connsiteX3" fmla="*/ 494983 w 494983"/>
              <a:gd name="connsiteY3" fmla="*/ 322458 h 644915"/>
              <a:gd name="connsiteX4" fmla="*/ 247492 w 494983"/>
              <a:gd name="connsiteY4" fmla="*/ 644915 h 644915"/>
              <a:gd name="connsiteX5" fmla="*/ 247492 w 494983"/>
              <a:gd name="connsiteY5" fmla="*/ 515932 h 644915"/>
              <a:gd name="connsiteX6" fmla="*/ 0 w 494983"/>
              <a:gd name="connsiteY6" fmla="*/ 515932 h 644915"/>
              <a:gd name="connsiteX7" fmla="*/ 0 w 494983"/>
              <a:gd name="connsiteY7" fmla="*/ 128983 h 64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983" h="644915">
                <a:moveTo>
                  <a:pt x="0" y="128983"/>
                </a:moveTo>
                <a:lnTo>
                  <a:pt x="247492" y="128983"/>
                </a:lnTo>
                <a:lnTo>
                  <a:pt x="247492" y="0"/>
                </a:lnTo>
                <a:lnTo>
                  <a:pt x="494983" y="322458"/>
                </a:lnTo>
                <a:lnTo>
                  <a:pt x="247492" y="644915"/>
                </a:lnTo>
                <a:lnTo>
                  <a:pt x="247492" y="515932"/>
                </a:lnTo>
                <a:lnTo>
                  <a:pt x="0" y="515932"/>
                </a:lnTo>
                <a:lnTo>
                  <a:pt x="0" y="128983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250053"/>
              <a:satOff val="-3376"/>
              <a:lumOff val="-549"/>
              <a:alphaOff val="0"/>
            </a:schemeClr>
          </a:fillRef>
          <a:effectRef idx="0">
            <a:schemeClr val="accent3">
              <a:hueOff val="2250053"/>
              <a:satOff val="-3376"/>
              <a:lumOff val="-54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28983" rIns="148495" bIns="128983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00" kern="1200"/>
          </a:p>
        </p:txBody>
      </p:sp>
      <p:sp>
        <p:nvSpPr>
          <p:cNvPr id="25" name="Полилиния 24"/>
          <p:cNvSpPr/>
          <p:nvPr/>
        </p:nvSpPr>
        <p:spPr>
          <a:xfrm>
            <a:off x="13271678" y="1732841"/>
            <a:ext cx="2739592" cy="3312582"/>
          </a:xfrm>
          <a:custGeom>
            <a:avLst/>
            <a:gdLst>
              <a:gd name="connsiteX0" fmla="*/ 0 w 3607782"/>
              <a:gd name="connsiteY0" fmla="*/ 331258 h 3312582"/>
              <a:gd name="connsiteX1" fmla="*/ 331258 w 3607782"/>
              <a:gd name="connsiteY1" fmla="*/ 0 h 3312582"/>
              <a:gd name="connsiteX2" fmla="*/ 3276524 w 3607782"/>
              <a:gd name="connsiteY2" fmla="*/ 0 h 3312582"/>
              <a:gd name="connsiteX3" fmla="*/ 3607782 w 3607782"/>
              <a:gd name="connsiteY3" fmla="*/ 331258 h 3312582"/>
              <a:gd name="connsiteX4" fmla="*/ 3607782 w 3607782"/>
              <a:gd name="connsiteY4" fmla="*/ 2981324 h 3312582"/>
              <a:gd name="connsiteX5" fmla="*/ 3276524 w 3607782"/>
              <a:gd name="connsiteY5" fmla="*/ 3312582 h 3312582"/>
              <a:gd name="connsiteX6" fmla="*/ 331258 w 3607782"/>
              <a:gd name="connsiteY6" fmla="*/ 3312582 h 3312582"/>
              <a:gd name="connsiteX7" fmla="*/ 0 w 3607782"/>
              <a:gd name="connsiteY7" fmla="*/ 2981324 h 3312582"/>
              <a:gd name="connsiteX8" fmla="*/ 0 w 3607782"/>
              <a:gd name="connsiteY8" fmla="*/ 331258 h 331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07782" h="3312582">
                <a:moveTo>
                  <a:pt x="0" y="331258"/>
                </a:moveTo>
                <a:cubicBezTo>
                  <a:pt x="0" y="148309"/>
                  <a:pt x="148309" y="0"/>
                  <a:pt x="331258" y="0"/>
                </a:cubicBezTo>
                <a:lnTo>
                  <a:pt x="3276524" y="0"/>
                </a:lnTo>
                <a:cubicBezTo>
                  <a:pt x="3459473" y="0"/>
                  <a:pt x="3607782" y="148309"/>
                  <a:pt x="3607782" y="331258"/>
                </a:cubicBezTo>
                <a:lnTo>
                  <a:pt x="3607782" y="2981324"/>
                </a:lnTo>
                <a:cubicBezTo>
                  <a:pt x="3607782" y="3164273"/>
                  <a:pt x="3459473" y="3312582"/>
                  <a:pt x="3276524" y="3312582"/>
                </a:cubicBezTo>
                <a:lnTo>
                  <a:pt x="331258" y="3312582"/>
                </a:lnTo>
                <a:cubicBezTo>
                  <a:pt x="148309" y="3312582"/>
                  <a:pt x="0" y="3164273"/>
                  <a:pt x="0" y="2981324"/>
                </a:cubicBezTo>
                <a:lnTo>
                  <a:pt x="0" y="331258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65602" tIns="165602" rIns="165602" bIns="16560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Разработка проекта Кодекса</a:t>
            </a:r>
          </a:p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(до 31.03.2023)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14319016" y="5248933"/>
            <a:ext cx="644916" cy="556741"/>
          </a:xfrm>
          <a:custGeom>
            <a:avLst/>
            <a:gdLst>
              <a:gd name="connsiteX0" fmla="*/ 0 w 556740"/>
              <a:gd name="connsiteY0" fmla="*/ 128983 h 644915"/>
              <a:gd name="connsiteX1" fmla="*/ 278370 w 556740"/>
              <a:gd name="connsiteY1" fmla="*/ 128983 h 644915"/>
              <a:gd name="connsiteX2" fmla="*/ 278370 w 556740"/>
              <a:gd name="connsiteY2" fmla="*/ 0 h 644915"/>
              <a:gd name="connsiteX3" fmla="*/ 556740 w 556740"/>
              <a:gd name="connsiteY3" fmla="*/ 322458 h 644915"/>
              <a:gd name="connsiteX4" fmla="*/ 278370 w 556740"/>
              <a:gd name="connsiteY4" fmla="*/ 644915 h 644915"/>
              <a:gd name="connsiteX5" fmla="*/ 278370 w 556740"/>
              <a:gd name="connsiteY5" fmla="*/ 515932 h 644915"/>
              <a:gd name="connsiteX6" fmla="*/ 0 w 556740"/>
              <a:gd name="connsiteY6" fmla="*/ 515932 h 644915"/>
              <a:gd name="connsiteX7" fmla="*/ 0 w 556740"/>
              <a:gd name="connsiteY7" fmla="*/ 128983 h 64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740" h="644915">
                <a:moveTo>
                  <a:pt x="445392" y="1"/>
                </a:moveTo>
                <a:lnTo>
                  <a:pt x="445392" y="322458"/>
                </a:lnTo>
                <a:lnTo>
                  <a:pt x="556740" y="322458"/>
                </a:lnTo>
                <a:lnTo>
                  <a:pt x="278370" y="644914"/>
                </a:lnTo>
                <a:lnTo>
                  <a:pt x="0" y="322458"/>
                </a:lnTo>
                <a:lnTo>
                  <a:pt x="111348" y="322458"/>
                </a:lnTo>
                <a:lnTo>
                  <a:pt x="111348" y="1"/>
                </a:lnTo>
                <a:lnTo>
                  <a:pt x="445392" y="1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4500106"/>
              <a:satOff val="-6752"/>
              <a:lumOff val="-1098"/>
              <a:alphaOff val="0"/>
            </a:schemeClr>
          </a:fillRef>
          <a:effectRef idx="0">
            <a:schemeClr val="accent3">
              <a:hueOff val="4500106"/>
              <a:satOff val="-6752"/>
              <a:lumOff val="-109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983" tIns="1" rIns="128984" bIns="167022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00" kern="1200"/>
          </a:p>
        </p:txBody>
      </p:sp>
      <p:sp>
        <p:nvSpPr>
          <p:cNvPr id="27" name="Полилиния 26"/>
          <p:cNvSpPr/>
          <p:nvPr/>
        </p:nvSpPr>
        <p:spPr>
          <a:xfrm>
            <a:off x="13271678" y="6095876"/>
            <a:ext cx="2739592" cy="3312582"/>
          </a:xfrm>
          <a:custGeom>
            <a:avLst/>
            <a:gdLst>
              <a:gd name="connsiteX0" fmla="*/ 0 w 3607782"/>
              <a:gd name="connsiteY0" fmla="*/ 331258 h 3312582"/>
              <a:gd name="connsiteX1" fmla="*/ 331258 w 3607782"/>
              <a:gd name="connsiteY1" fmla="*/ 0 h 3312582"/>
              <a:gd name="connsiteX2" fmla="*/ 3276524 w 3607782"/>
              <a:gd name="connsiteY2" fmla="*/ 0 h 3312582"/>
              <a:gd name="connsiteX3" fmla="*/ 3607782 w 3607782"/>
              <a:gd name="connsiteY3" fmla="*/ 331258 h 3312582"/>
              <a:gd name="connsiteX4" fmla="*/ 3607782 w 3607782"/>
              <a:gd name="connsiteY4" fmla="*/ 2981324 h 3312582"/>
              <a:gd name="connsiteX5" fmla="*/ 3276524 w 3607782"/>
              <a:gd name="connsiteY5" fmla="*/ 3312582 h 3312582"/>
              <a:gd name="connsiteX6" fmla="*/ 331258 w 3607782"/>
              <a:gd name="connsiteY6" fmla="*/ 3312582 h 3312582"/>
              <a:gd name="connsiteX7" fmla="*/ 0 w 3607782"/>
              <a:gd name="connsiteY7" fmla="*/ 2981324 h 3312582"/>
              <a:gd name="connsiteX8" fmla="*/ 0 w 3607782"/>
              <a:gd name="connsiteY8" fmla="*/ 331258 h 331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07782" h="3312582">
                <a:moveTo>
                  <a:pt x="0" y="331258"/>
                </a:moveTo>
                <a:cubicBezTo>
                  <a:pt x="0" y="148309"/>
                  <a:pt x="148309" y="0"/>
                  <a:pt x="331258" y="0"/>
                </a:cubicBezTo>
                <a:lnTo>
                  <a:pt x="3276524" y="0"/>
                </a:lnTo>
                <a:cubicBezTo>
                  <a:pt x="3459473" y="0"/>
                  <a:pt x="3607782" y="148309"/>
                  <a:pt x="3607782" y="331258"/>
                </a:cubicBezTo>
                <a:lnTo>
                  <a:pt x="3607782" y="2981324"/>
                </a:lnTo>
                <a:cubicBezTo>
                  <a:pt x="3607782" y="3164273"/>
                  <a:pt x="3459473" y="3312582"/>
                  <a:pt x="3276524" y="3312582"/>
                </a:cubicBezTo>
                <a:lnTo>
                  <a:pt x="331258" y="3312582"/>
                </a:lnTo>
                <a:cubicBezTo>
                  <a:pt x="148309" y="3312582"/>
                  <a:pt x="0" y="3164273"/>
                  <a:pt x="0" y="2981324"/>
                </a:cubicBezTo>
                <a:lnTo>
                  <a:pt x="0" y="331258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65602" tIns="165602" rIns="165602" bIns="16560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smtClean="0">
                <a:latin typeface="Montserrat" panose="00000500000000000000" pitchFamily="2" charset="-52"/>
              </a:rPr>
              <a:t>I </a:t>
            </a:r>
            <a:r>
              <a:rPr lang="ru-RU" sz="1800" kern="1200" smtClean="0">
                <a:latin typeface="Montserrat" panose="00000500000000000000" pitchFamily="2" charset="-52"/>
              </a:rPr>
              <a:t>Заседание по обсуждению распределения полномочий комитета</a:t>
            </a:r>
            <a:endParaRPr lang="ru-RU" sz="1800" kern="1200">
              <a:latin typeface="Montserrat" panose="00000500000000000000" pitchFamily="2" charset="-52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12331238" y="7429709"/>
            <a:ext cx="551298" cy="644916"/>
          </a:xfrm>
          <a:custGeom>
            <a:avLst/>
            <a:gdLst>
              <a:gd name="connsiteX0" fmla="*/ 0 w 551298"/>
              <a:gd name="connsiteY0" fmla="*/ 128983 h 644915"/>
              <a:gd name="connsiteX1" fmla="*/ 275649 w 551298"/>
              <a:gd name="connsiteY1" fmla="*/ 128983 h 644915"/>
              <a:gd name="connsiteX2" fmla="*/ 275649 w 551298"/>
              <a:gd name="connsiteY2" fmla="*/ 0 h 644915"/>
              <a:gd name="connsiteX3" fmla="*/ 551298 w 551298"/>
              <a:gd name="connsiteY3" fmla="*/ 322458 h 644915"/>
              <a:gd name="connsiteX4" fmla="*/ 275649 w 551298"/>
              <a:gd name="connsiteY4" fmla="*/ 644915 h 644915"/>
              <a:gd name="connsiteX5" fmla="*/ 275649 w 551298"/>
              <a:gd name="connsiteY5" fmla="*/ 515932 h 644915"/>
              <a:gd name="connsiteX6" fmla="*/ 0 w 551298"/>
              <a:gd name="connsiteY6" fmla="*/ 515932 h 644915"/>
              <a:gd name="connsiteX7" fmla="*/ 0 w 551298"/>
              <a:gd name="connsiteY7" fmla="*/ 128983 h 64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1298" h="644915">
                <a:moveTo>
                  <a:pt x="551298" y="515932"/>
                </a:moveTo>
                <a:lnTo>
                  <a:pt x="275649" y="515932"/>
                </a:lnTo>
                <a:lnTo>
                  <a:pt x="275649" y="644915"/>
                </a:lnTo>
                <a:lnTo>
                  <a:pt x="0" y="322457"/>
                </a:lnTo>
                <a:lnTo>
                  <a:pt x="275649" y="0"/>
                </a:lnTo>
                <a:lnTo>
                  <a:pt x="275649" y="128983"/>
                </a:lnTo>
                <a:lnTo>
                  <a:pt x="551298" y="128983"/>
                </a:lnTo>
                <a:lnTo>
                  <a:pt x="551298" y="515932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5389" tIns="128984" rIns="0" bIns="128983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00" kern="1200"/>
          </a:p>
        </p:txBody>
      </p:sp>
      <p:sp>
        <p:nvSpPr>
          <p:cNvPr id="29" name="Полилиния 28"/>
          <p:cNvSpPr/>
          <p:nvPr/>
        </p:nvSpPr>
        <p:spPr>
          <a:xfrm>
            <a:off x="9341630" y="6187699"/>
            <a:ext cx="2600465" cy="3128937"/>
          </a:xfrm>
          <a:custGeom>
            <a:avLst/>
            <a:gdLst>
              <a:gd name="connsiteX0" fmla="*/ 0 w 2600465"/>
              <a:gd name="connsiteY0" fmla="*/ 260047 h 3128937"/>
              <a:gd name="connsiteX1" fmla="*/ 260047 w 2600465"/>
              <a:gd name="connsiteY1" fmla="*/ 0 h 3128937"/>
              <a:gd name="connsiteX2" fmla="*/ 2340419 w 2600465"/>
              <a:gd name="connsiteY2" fmla="*/ 0 h 3128937"/>
              <a:gd name="connsiteX3" fmla="*/ 2600466 w 2600465"/>
              <a:gd name="connsiteY3" fmla="*/ 260047 h 3128937"/>
              <a:gd name="connsiteX4" fmla="*/ 2600465 w 2600465"/>
              <a:gd name="connsiteY4" fmla="*/ 2868891 h 3128937"/>
              <a:gd name="connsiteX5" fmla="*/ 2340418 w 2600465"/>
              <a:gd name="connsiteY5" fmla="*/ 3128938 h 3128937"/>
              <a:gd name="connsiteX6" fmla="*/ 260047 w 2600465"/>
              <a:gd name="connsiteY6" fmla="*/ 3128937 h 3128937"/>
              <a:gd name="connsiteX7" fmla="*/ 0 w 2600465"/>
              <a:gd name="connsiteY7" fmla="*/ 2868890 h 3128937"/>
              <a:gd name="connsiteX8" fmla="*/ 0 w 2600465"/>
              <a:gd name="connsiteY8" fmla="*/ 260047 h 312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00465" h="3128937">
                <a:moveTo>
                  <a:pt x="0" y="260047"/>
                </a:moveTo>
                <a:cubicBezTo>
                  <a:pt x="0" y="116427"/>
                  <a:pt x="116427" y="0"/>
                  <a:pt x="260047" y="0"/>
                </a:cubicBezTo>
                <a:lnTo>
                  <a:pt x="2340419" y="0"/>
                </a:lnTo>
                <a:cubicBezTo>
                  <a:pt x="2484039" y="0"/>
                  <a:pt x="2600466" y="116427"/>
                  <a:pt x="2600466" y="260047"/>
                </a:cubicBezTo>
                <a:cubicBezTo>
                  <a:pt x="2600466" y="1129662"/>
                  <a:pt x="2600465" y="1999276"/>
                  <a:pt x="2600465" y="2868891"/>
                </a:cubicBezTo>
                <a:cubicBezTo>
                  <a:pt x="2600465" y="3012511"/>
                  <a:pt x="2484038" y="3128938"/>
                  <a:pt x="2340418" y="3128938"/>
                </a:cubicBezTo>
                <a:lnTo>
                  <a:pt x="260047" y="3128937"/>
                </a:lnTo>
                <a:cubicBezTo>
                  <a:pt x="116427" y="3128937"/>
                  <a:pt x="0" y="3012510"/>
                  <a:pt x="0" y="2868890"/>
                </a:cubicBezTo>
                <a:lnTo>
                  <a:pt x="0" y="260047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44745" tIns="144745" rIns="144745" bIns="144745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smtClean="0">
                <a:latin typeface="Montserrat" panose="00000500000000000000" pitchFamily="2" charset="-52"/>
              </a:rPr>
              <a:t>Формирование предложений по проекту Кодекса</a:t>
            </a:r>
            <a:endParaRPr lang="ru-RU" sz="1800" kern="1200">
              <a:latin typeface="Montserrat" panose="00000500000000000000" pitchFamily="2" charset="-52"/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8401188" y="7429709"/>
            <a:ext cx="551299" cy="644916"/>
          </a:xfrm>
          <a:custGeom>
            <a:avLst/>
            <a:gdLst>
              <a:gd name="connsiteX0" fmla="*/ 0 w 551298"/>
              <a:gd name="connsiteY0" fmla="*/ 128983 h 644915"/>
              <a:gd name="connsiteX1" fmla="*/ 275649 w 551298"/>
              <a:gd name="connsiteY1" fmla="*/ 128983 h 644915"/>
              <a:gd name="connsiteX2" fmla="*/ 275649 w 551298"/>
              <a:gd name="connsiteY2" fmla="*/ 0 h 644915"/>
              <a:gd name="connsiteX3" fmla="*/ 551298 w 551298"/>
              <a:gd name="connsiteY3" fmla="*/ 322458 h 644915"/>
              <a:gd name="connsiteX4" fmla="*/ 275649 w 551298"/>
              <a:gd name="connsiteY4" fmla="*/ 644915 h 644915"/>
              <a:gd name="connsiteX5" fmla="*/ 275649 w 551298"/>
              <a:gd name="connsiteY5" fmla="*/ 515932 h 644915"/>
              <a:gd name="connsiteX6" fmla="*/ 0 w 551298"/>
              <a:gd name="connsiteY6" fmla="*/ 515932 h 644915"/>
              <a:gd name="connsiteX7" fmla="*/ 0 w 551298"/>
              <a:gd name="connsiteY7" fmla="*/ 128983 h 64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1298" h="644915">
                <a:moveTo>
                  <a:pt x="551298" y="515932"/>
                </a:moveTo>
                <a:lnTo>
                  <a:pt x="275649" y="515932"/>
                </a:lnTo>
                <a:lnTo>
                  <a:pt x="275649" y="644915"/>
                </a:lnTo>
                <a:lnTo>
                  <a:pt x="0" y="322457"/>
                </a:lnTo>
                <a:lnTo>
                  <a:pt x="275649" y="0"/>
                </a:lnTo>
                <a:lnTo>
                  <a:pt x="275649" y="128983"/>
                </a:lnTo>
                <a:lnTo>
                  <a:pt x="551298" y="128983"/>
                </a:lnTo>
                <a:lnTo>
                  <a:pt x="551298" y="515932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9000211"/>
              <a:satOff val="-13504"/>
              <a:lumOff val="-2196"/>
              <a:alphaOff val="0"/>
            </a:schemeClr>
          </a:fillRef>
          <a:effectRef idx="0">
            <a:schemeClr val="accent3">
              <a:hueOff val="9000211"/>
              <a:satOff val="-13504"/>
              <a:lumOff val="-219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5389" tIns="128984" rIns="1" bIns="128983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00" kern="1200"/>
          </a:p>
        </p:txBody>
      </p:sp>
      <p:sp>
        <p:nvSpPr>
          <p:cNvPr id="31" name="Полилиния 30"/>
          <p:cNvSpPr/>
          <p:nvPr/>
        </p:nvSpPr>
        <p:spPr>
          <a:xfrm>
            <a:off x="5411580" y="6187699"/>
            <a:ext cx="2600465" cy="3128937"/>
          </a:xfrm>
          <a:custGeom>
            <a:avLst/>
            <a:gdLst>
              <a:gd name="connsiteX0" fmla="*/ 0 w 2600465"/>
              <a:gd name="connsiteY0" fmla="*/ 260047 h 3128937"/>
              <a:gd name="connsiteX1" fmla="*/ 260047 w 2600465"/>
              <a:gd name="connsiteY1" fmla="*/ 0 h 3128937"/>
              <a:gd name="connsiteX2" fmla="*/ 2340419 w 2600465"/>
              <a:gd name="connsiteY2" fmla="*/ 0 h 3128937"/>
              <a:gd name="connsiteX3" fmla="*/ 2600466 w 2600465"/>
              <a:gd name="connsiteY3" fmla="*/ 260047 h 3128937"/>
              <a:gd name="connsiteX4" fmla="*/ 2600465 w 2600465"/>
              <a:gd name="connsiteY4" fmla="*/ 2868891 h 3128937"/>
              <a:gd name="connsiteX5" fmla="*/ 2340418 w 2600465"/>
              <a:gd name="connsiteY5" fmla="*/ 3128938 h 3128937"/>
              <a:gd name="connsiteX6" fmla="*/ 260047 w 2600465"/>
              <a:gd name="connsiteY6" fmla="*/ 3128937 h 3128937"/>
              <a:gd name="connsiteX7" fmla="*/ 0 w 2600465"/>
              <a:gd name="connsiteY7" fmla="*/ 2868890 h 3128937"/>
              <a:gd name="connsiteX8" fmla="*/ 0 w 2600465"/>
              <a:gd name="connsiteY8" fmla="*/ 260047 h 312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00465" h="3128937">
                <a:moveTo>
                  <a:pt x="0" y="260047"/>
                </a:moveTo>
                <a:cubicBezTo>
                  <a:pt x="0" y="116427"/>
                  <a:pt x="116427" y="0"/>
                  <a:pt x="260047" y="0"/>
                </a:cubicBezTo>
                <a:lnTo>
                  <a:pt x="2340419" y="0"/>
                </a:lnTo>
                <a:cubicBezTo>
                  <a:pt x="2484039" y="0"/>
                  <a:pt x="2600466" y="116427"/>
                  <a:pt x="2600466" y="260047"/>
                </a:cubicBezTo>
                <a:cubicBezTo>
                  <a:pt x="2600466" y="1129662"/>
                  <a:pt x="2600465" y="1999276"/>
                  <a:pt x="2600465" y="2868891"/>
                </a:cubicBezTo>
                <a:cubicBezTo>
                  <a:pt x="2600465" y="3012511"/>
                  <a:pt x="2484038" y="3128938"/>
                  <a:pt x="2340418" y="3128938"/>
                </a:cubicBezTo>
                <a:lnTo>
                  <a:pt x="260047" y="3128937"/>
                </a:lnTo>
                <a:cubicBezTo>
                  <a:pt x="116427" y="3128937"/>
                  <a:pt x="0" y="3012510"/>
                  <a:pt x="0" y="2868890"/>
                </a:cubicBezTo>
                <a:lnTo>
                  <a:pt x="0" y="260047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44745" tIns="144745" rIns="144745" bIns="144745" numCol="1" spcCol="1270" anchor="ctr" anchorCtr="0">
            <a:noAutofit/>
          </a:bodyPr>
          <a:lstStyle/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Формирование текста проекта</a:t>
            </a:r>
          </a:p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Обсуждение текста проекта, внесение изменений и поправок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4471139" y="7429709"/>
            <a:ext cx="551298" cy="644916"/>
          </a:xfrm>
          <a:custGeom>
            <a:avLst/>
            <a:gdLst>
              <a:gd name="connsiteX0" fmla="*/ 0 w 551298"/>
              <a:gd name="connsiteY0" fmla="*/ 128983 h 644915"/>
              <a:gd name="connsiteX1" fmla="*/ 275649 w 551298"/>
              <a:gd name="connsiteY1" fmla="*/ 128983 h 644915"/>
              <a:gd name="connsiteX2" fmla="*/ 275649 w 551298"/>
              <a:gd name="connsiteY2" fmla="*/ 0 h 644915"/>
              <a:gd name="connsiteX3" fmla="*/ 551298 w 551298"/>
              <a:gd name="connsiteY3" fmla="*/ 322458 h 644915"/>
              <a:gd name="connsiteX4" fmla="*/ 275649 w 551298"/>
              <a:gd name="connsiteY4" fmla="*/ 644915 h 644915"/>
              <a:gd name="connsiteX5" fmla="*/ 275649 w 551298"/>
              <a:gd name="connsiteY5" fmla="*/ 515932 h 644915"/>
              <a:gd name="connsiteX6" fmla="*/ 0 w 551298"/>
              <a:gd name="connsiteY6" fmla="*/ 515932 h 644915"/>
              <a:gd name="connsiteX7" fmla="*/ 0 w 551298"/>
              <a:gd name="connsiteY7" fmla="*/ 128983 h 64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1298" h="644915">
                <a:moveTo>
                  <a:pt x="551298" y="515932"/>
                </a:moveTo>
                <a:lnTo>
                  <a:pt x="275649" y="515932"/>
                </a:lnTo>
                <a:lnTo>
                  <a:pt x="275649" y="644915"/>
                </a:lnTo>
                <a:lnTo>
                  <a:pt x="0" y="322457"/>
                </a:lnTo>
                <a:lnTo>
                  <a:pt x="275649" y="0"/>
                </a:lnTo>
                <a:lnTo>
                  <a:pt x="275649" y="128983"/>
                </a:lnTo>
                <a:lnTo>
                  <a:pt x="551298" y="128983"/>
                </a:lnTo>
                <a:lnTo>
                  <a:pt x="551298" y="515932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11250264"/>
              <a:satOff val="-16880"/>
              <a:lumOff val="-2745"/>
              <a:alphaOff val="0"/>
            </a:schemeClr>
          </a:fillRef>
          <a:effectRef idx="0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5389" tIns="128984" rIns="0" bIns="128983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00" kern="1200"/>
          </a:p>
        </p:txBody>
      </p:sp>
      <p:sp>
        <p:nvSpPr>
          <p:cNvPr id="33" name="Полилиния 32"/>
          <p:cNvSpPr/>
          <p:nvPr/>
        </p:nvSpPr>
        <p:spPr>
          <a:xfrm>
            <a:off x="1481531" y="6187699"/>
            <a:ext cx="2600465" cy="3128937"/>
          </a:xfrm>
          <a:custGeom>
            <a:avLst/>
            <a:gdLst>
              <a:gd name="connsiteX0" fmla="*/ 0 w 2600465"/>
              <a:gd name="connsiteY0" fmla="*/ 260047 h 3128937"/>
              <a:gd name="connsiteX1" fmla="*/ 260047 w 2600465"/>
              <a:gd name="connsiteY1" fmla="*/ 0 h 3128937"/>
              <a:gd name="connsiteX2" fmla="*/ 2340419 w 2600465"/>
              <a:gd name="connsiteY2" fmla="*/ 0 h 3128937"/>
              <a:gd name="connsiteX3" fmla="*/ 2600466 w 2600465"/>
              <a:gd name="connsiteY3" fmla="*/ 260047 h 3128937"/>
              <a:gd name="connsiteX4" fmla="*/ 2600465 w 2600465"/>
              <a:gd name="connsiteY4" fmla="*/ 2868891 h 3128937"/>
              <a:gd name="connsiteX5" fmla="*/ 2340418 w 2600465"/>
              <a:gd name="connsiteY5" fmla="*/ 3128938 h 3128937"/>
              <a:gd name="connsiteX6" fmla="*/ 260047 w 2600465"/>
              <a:gd name="connsiteY6" fmla="*/ 3128937 h 3128937"/>
              <a:gd name="connsiteX7" fmla="*/ 0 w 2600465"/>
              <a:gd name="connsiteY7" fmla="*/ 2868890 h 3128937"/>
              <a:gd name="connsiteX8" fmla="*/ 0 w 2600465"/>
              <a:gd name="connsiteY8" fmla="*/ 260047 h 312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00465" h="3128937">
                <a:moveTo>
                  <a:pt x="0" y="260047"/>
                </a:moveTo>
                <a:cubicBezTo>
                  <a:pt x="0" y="116427"/>
                  <a:pt x="116427" y="0"/>
                  <a:pt x="260047" y="0"/>
                </a:cubicBezTo>
                <a:lnTo>
                  <a:pt x="2340419" y="0"/>
                </a:lnTo>
                <a:cubicBezTo>
                  <a:pt x="2484039" y="0"/>
                  <a:pt x="2600466" y="116427"/>
                  <a:pt x="2600466" y="260047"/>
                </a:cubicBezTo>
                <a:cubicBezTo>
                  <a:pt x="2600466" y="1129662"/>
                  <a:pt x="2600465" y="1999276"/>
                  <a:pt x="2600465" y="2868891"/>
                </a:cubicBezTo>
                <a:cubicBezTo>
                  <a:pt x="2600465" y="3012511"/>
                  <a:pt x="2484038" y="3128938"/>
                  <a:pt x="2340418" y="3128938"/>
                </a:cubicBezTo>
                <a:lnTo>
                  <a:pt x="260047" y="3128937"/>
                </a:lnTo>
                <a:cubicBezTo>
                  <a:pt x="116427" y="3128937"/>
                  <a:pt x="0" y="3012510"/>
                  <a:pt x="0" y="2868890"/>
                </a:cubicBezTo>
                <a:lnTo>
                  <a:pt x="0" y="260047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144745" tIns="144745" rIns="144745" bIns="144745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Утверждение Кодекса </a:t>
            </a:r>
            <a:r>
              <a:rPr lang="ru-RU" sz="1800" kern="1200" dirty="0" err="1" smtClean="0">
                <a:latin typeface="Montserrat" panose="00000500000000000000" pitchFamily="2" charset="-52"/>
              </a:rPr>
              <a:t>клиентоцентрич-ности</a:t>
            </a:r>
            <a:endParaRPr lang="ru-RU" sz="1800" dirty="0">
              <a:latin typeface="Montserrat" panose="00000500000000000000" pitchFamily="2" charset="-52"/>
            </a:endParaRPr>
          </a:p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(до 30.04.2023)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48" name="TextBox 15"/>
          <p:cNvSpPr txBox="1"/>
          <p:nvPr/>
        </p:nvSpPr>
        <p:spPr>
          <a:xfrm>
            <a:off x="679449" y="1894763"/>
            <a:ext cx="4556294" cy="3172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E84A32"/>
                </a:solidFill>
                <a:latin typeface="Montserrat" panose="00000500000000000000" pitchFamily="2" charset="-52"/>
              </a:rPr>
              <a:t>КЛИЕНТОЦЕНТРИЧНОСТЬ-  </a:t>
            </a:r>
          </a:p>
          <a:p>
            <a:pPr lvl="0" algn="ctr"/>
            <a:endParaRPr lang="ru-RU" sz="1100" dirty="0">
              <a:solidFill>
                <a:srgbClr val="046FC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ru-RU" sz="2800" b="1" dirty="0">
                <a:solidFill>
                  <a:srgbClr val="0033A0"/>
                </a:solidFill>
                <a:latin typeface="Montserrat" panose="00000500000000000000" pitchFamily="2" charset="-52"/>
              </a:rPr>
              <a:t>концепция развития организации </a:t>
            </a:r>
          </a:p>
          <a:p>
            <a:pPr lvl="0" algn="ctr"/>
            <a:r>
              <a:rPr lang="ru-RU" sz="2800" b="1" dirty="0">
                <a:solidFill>
                  <a:srgbClr val="0033A0"/>
                </a:solidFill>
                <a:latin typeface="Montserrat" panose="00000500000000000000" pitchFamily="2" charset="-52"/>
              </a:rPr>
              <a:t>для удовлетворения интересов и потребностей клиента</a:t>
            </a:r>
            <a:endParaRPr lang="ru-RU" sz="2800" b="1" dirty="0">
              <a:solidFill>
                <a:srgbClr val="0033A0"/>
              </a:solidFill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5458" y="185276"/>
            <a:ext cx="2559644" cy="10512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602" descr="A picture containing indoor, building, bathroom, white&#10;&#10;Description automatically generated">
            <a:extLst>
              <a:ext uri="{FF2B5EF4-FFF2-40B4-BE49-F238E27FC236}">
                <a16:creationId xmlns:a16="http://schemas.microsoft.com/office/drawing/2014/main" id="{0EFD85B4-BAD5-4DCB-BC39-805873813E8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" r="216"/>
          <a:stretch/>
        </p:blipFill>
        <p:spPr>
          <a:xfrm>
            <a:off x="0" y="0"/>
            <a:ext cx="17068800" cy="9618376"/>
          </a:xfrm>
          <a:prstGeom prst="rect">
            <a:avLst/>
          </a:prstGeom>
        </p:spPr>
      </p:pic>
      <p:grpSp>
        <p:nvGrpSpPr>
          <p:cNvPr id="6" name="сетка" hidden="1">
            <a:extLst>
              <a:ext uri="{FF2B5EF4-FFF2-40B4-BE49-F238E27FC236}">
                <a16:creationId xmlns:a16="http://schemas.microsoft.com/office/drawing/2014/main" id="{629CA93D-9679-4779-8DA4-58E14EFAC2CA}"/>
              </a:ext>
            </a:extLst>
          </p:cNvPr>
          <p:cNvGrpSpPr/>
          <p:nvPr/>
        </p:nvGrpSpPr>
        <p:grpSpPr>
          <a:xfrm>
            <a:off x="2449514" y="666750"/>
            <a:ext cx="12169775" cy="8359684"/>
            <a:chOff x="334963" y="260350"/>
            <a:chExt cx="11511597" cy="6191250"/>
          </a:xfrm>
        </p:grpSpPr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44F0E505-58E8-4856-B777-AC6093A9C477}"/>
                </a:ext>
              </a:extLst>
            </p:cNvPr>
            <p:cNvGrpSpPr/>
            <p:nvPr/>
          </p:nvGrpSpPr>
          <p:grpSpPr>
            <a:xfrm>
              <a:off x="334963" y="260350"/>
              <a:ext cx="11511597" cy="1947356"/>
              <a:chOff x="334963" y="260350"/>
              <a:chExt cx="11511597" cy="6333490"/>
            </a:xfrm>
          </p:grpSpPr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F1DCF651-41F1-4041-BA11-012A650D2229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7C9D92A-BD72-4DDA-86A3-285DB84DBA90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38A7F6E9-A7EE-41A5-A8C4-C215A74CB34F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586F99BA-0C82-4D51-AD36-7AD29D4BEBCA}"/>
                </a:ext>
              </a:extLst>
            </p:cNvPr>
            <p:cNvGrpSpPr/>
            <p:nvPr/>
          </p:nvGrpSpPr>
          <p:grpSpPr>
            <a:xfrm>
              <a:off x="334963" y="2382297"/>
              <a:ext cx="11511597" cy="1947356"/>
              <a:chOff x="334963" y="260350"/>
              <a:chExt cx="11511597" cy="6333490"/>
            </a:xfrm>
          </p:grpSpPr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D8015E3-68A9-45C8-8F8F-BCCB420ECB7D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D1794DE9-620D-4CCB-83C4-CFEA55C027D3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B54E66CB-6725-422F-AA25-A2E2905B9B75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7F81AA20-2B2E-4E8C-914B-7FBD23E9E922}"/>
                </a:ext>
              </a:extLst>
            </p:cNvPr>
            <p:cNvGrpSpPr/>
            <p:nvPr/>
          </p:nvGrpSpPr>
          <p:grpSpPr>
            <a:xfrm>
              <a:off x="334963" y="4504244"/>
              <a:ext cx="11511597" cy="1947356"/>
              <a:chOff x="334963" y="260350"/>
              <a:chExt cx="11511597" cy="6333490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0907CDF5-DF00-4601-9507-26683ABE26CE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20A986CF-C6D5-4717-B7B5-AFFE599B1347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7DF5B581-EB52-41CB-82E2-BE2CBDD2701A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pic>
        <p:nvPicPr>
          <p:cNvPr id="148" name="Рисунок 6" descr="Изображение выглядит как в позе&#10;&#10;Автоматически созданное описание" hidden="1"/>
          <p:cNvPicPr/>
          <p:nvPr/>
        </p:nvPicPr>
        <p:blipFill>
          <a:blip r:embed="rId4"/>
          <a:stretch/>
        </p:blipFill>
        <p:spPr>
          <a:xfrm>
            <a:off x="2448120" y="2839320"/>
            <a:ext cx="5836320" cy="4601520"/>
          </a:xfrm>
          <a:prstGeom prst="rect">
            <a:avLst/>
          </a:prstGeom>
          <a:ln w="0">
            <a:noFill/>
          </a:ln>
        </p:spPr>
      </p:pic>
      <p:sp>
        <p:nvSpPr>
          <p:cNvPr id="149" name="TextBox 38"/>
          <p:cNvSpPr/>
          <p:nvPr/>
        </p:nvSpPr>
        <p:spPr>
          <a:xfrm>
            <a:off x="679449" y="380635"/>
            <a:ext cx="13725319" cy="3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r>
              <a:rPr lang="ru-RU" sz="4000" b="1" dirty="0" smtClean="0">
                <a:solidFill>
                  <a:srgbClr val="CF4520"/>
                </a:solidFill>
                <a:latin typeface="Montserrat" panose="00000500000000000000" pitchFamily="2" charset="-52"/>
              </a:rPr>
              <a:t>Продвижение</a:t>
            </a:r>
            <a:endParaRPr lang="ru-RU" sz="4000" b="1" dirty="0">
              <a:solidFill>
                <a:srgbClr val="CF4520"/>
              </a:solidFill>
              <a:latin typeface="Montserrat" panose="00000500000000000000" pitchFamily="2" charset="-52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5458" y="185276"/>
            <a:ext cx="2559644" cy="1051282"/>
          </a:xfrm>
          <a:prstGeom prst="rect">
            <a:avLst/>
          </a:prstGeom>
        </p:spPr>
      </p:pic>
      <p:sp>
        <p:nvSpPr>
          <p:cNvPr id="5" name="Фигура, имеющая форму буквы L 4"/>
          <p:cNvSpPr/>
          <p:nvPr/>
        </p:nvSpPr>
        <p:spPr>
          <a:xfrm rot="5400000">
            <a:off x="1019154" y="5494656"/>
            <a:ext cx="2265290" cy="294469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6AB3E7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Полилиния 6"/>
          <p:cNvSpPr/>
          <p:nvPr/>
        </p:nvSpPr>
        <p:spPr>
          <a:xfrm>
            <a:off x="1102184" y="6208546"/>
            <a:ext cx="2680754" cy="2982955"/>
          </a:xfrm>
          <a:custGeom>
            <a:avLst/>
            <a:gdLst>
              <a:gd name="connsiteX0" fmla="*/ 0 w 930503"/>
              <a:gd name="connsiteY0" fmla="*/ 0 h 815641"/>
              <a:gd name="connsiteX1" fmla="*/ 930503 w 930503"/>
              <a:gd name="connsiteY1" fmla="*/ 0 h 815641"/>
              <a:gd name="connsiteX2" fmla="*/ 930503 w 930503"/>
              <a:gd name="connsiteY2" fmla="*/ 815641 h 815641"/>
              <a:gd name="connsiteX3" fmla="*/ 0 w 930503"/>
              <a:gd name="connsiteY3" fmla="*/ 815641 h 815641"/>
              <a:gd name="connsiteX4" fmla="*/ 0 w 930503"/>
              <a:gd name="connsiteY4" fmla="*/ 0 h 81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503" h="815641">
                <a:moveTo>
                  <a:pt x="0" y="0"/>
                </a:moveTo>
                <a:lnTo>
                  <a:pt x="930503" y="0"/>
                </a:lnTo>
                <a:lnTo>
                  <a:pt x="930503" y="815641"/>
                </a:lnTo>
                <a:lnTo>
                  <a:pt x="0" y="81564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Региональный форум «Узнаваемый бренд </a:t>
            </a:r>
            <a:r>
              <a:rPr lang="ru-RU" sz="1800" kern="1200" dirty="0" err="1" smtClean="0">
                <a:latin typeface="Montserrat" panose="00000500000000000000" pitchFamily="2" charset="-52"/>
              </a:rPr>
              <a:t>клиенто-центричной</a:t>
            </a:r>
            <a:r>
              <a:rPr lang="ru-RU" sz="1800" kern="1200" dirty="0" smtClean="0">
                <a:latin typeface="Montserrat" panose="00000500000000000000" pitchFamily="2" charset="-52"/>
              </a:rPr>
              <a:t> организации»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День открытых дверей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err="1" smtClean="0">
                <a:latin typeface="Montserrat" panose="00000500000000000000" pitchFamily="2" charset="-52"/>
              </a:rPr>
              <a:t>Соцреклама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3128451" y="4804802"/>
            <a:ext cx="501600" cy="642078"/>
          </a:xfrm>
          <a:prstGeom prst="triangle">
            <a:avLst>
              <a:gd name="adj" fmla="val 100000"/>
            </a:avLst>
          </a:prstGeom>
          <a:solidFill>
            <a:srgbClr val="CF4520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1241735"/>
              <a:satOff val="4976"/>
              <a:lumOff val="1078"/>
              <a:alphaOff val="0"/>
            </a:schemeClr>
          </a:lnRef>
          <a:fillRef idx="3">
            <a:schemeClr val="accent5">
              <a:hueOff val="-1241735"/>
              <a:satOff val="4976"/>
              <a:lumOff val="1078"/>
              <a:alphaOff val="0"/>
            </a:schemeClr>
          </a:fillRef>
          <a:effectRef idx="2">
            <a:schemeClr val="accent5">
              <a:hueOff val="-1241735"/>
              <a:satOff val="4976"/>
              <a:lumOff val="1078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Фигура, имеющая форму буквы L 34"/>
          <p:cNvSpPr/>
          <p:nvPr/>
        </p:nvSpPr>
        <p:spPr>
          <a:xfrm rot="5400000">
            <a:off x="4273668" y="4463781"/>
            <a:ext cx="2265290" cy="294469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6AB3E7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2483469"/>
              <a:satOff val="9953"/>
              <a:lumOff val="2157"/>
              <a:alphaOff val="0"/>
            </a:schemeClr>
          </a:lnRef>
          <a:fillRef idx="3">
            <a:schemeClr val="accent5">
              <a:hueOff val="-2483469"/>
              <a:satOff val="9953"/>
              <a:lumOff val="2157"/>
              <a:alphaOff val="0"/>
            </a:schemeClr>
          </a:fillRef>
          <a:effectRef idx="2">
            <a:schemeClr val="accent5">
              <a:hueOff val="-2483469"/>
              <a:satOff val="9953"/>
              <a:lumOff val="2157"/>
              <a:alphaOff val="0"/>
            </a:schemeClr>
          </a:effectRef>
          <a:fontRef idx="minor">
            <a:schemeClr val="lt1"/>
          </a:fontRef>
        </p:style>
      </p:sp>
      <p:sp>
        <p:nvSpPr>
          <p:cNvPr id="36" name="Полилиния 35"/>
          <p:cNvSpPr/>
          <p:nvPr/>
        </p:nvSpPr>
        <p:spPr>
          <a:xfrm>
            <a:off x="4356699" y="5177671"/>
            <a:ext cx="2793472" cy="2982955"/>
          </a:xfrm>
          <a:custGeom>
            <a:avLst/>
            <a:gdLst>
              <a:gd name="connsiteX0" fmla="*/ 0 w 930503"/>
              <a:gd name="connsiteY0" fmla="*/ 0 h 815641"/>
              <a:gd name="connsiteX1" fmla="*/ 930503 w 930503"/>
              <a:gd name="connsiteY1" fmla="*/ 0 h 815641"/>
              <a:gd name="connsiteX2" fmla="*/ 930503 w 930503"/>
              <a:gd name="connsiteY2" fmla="*/ 815641 h 815641"/>
              <a:gd name="connsiteX3" fmla="*/ 0 w 930503"/>
              <a:gd name="connsiteY3" fmla="*/ 815641 h 815641"/>
              <a:gd name="connsiteX4" fmla="*/ 0 w 930503"/>
              <a:gd name="connsiteY4" fmla="*/ 0 h 81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503" h="815641">
                <a:moveTo>
                  <a:pt x="0" y="0"/>
                </a:moveTo>
                <a:lnTo>
                  <a:pt x="930503" y="0"/>
                </a:lnTo>
                <a:lnTo>
                  <a:pt x="930503" y="815641"/>
                </a:lnTo>
                <a:lnTo>
                  <a:pt x="0" y="81564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lvl="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Поощрение сотрудников: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dirty="0" smtClean="0">
                <a:latin typeface="Montserrat" panose="00000500000000000000" pitchFamily="2" charset="-52"/>
              </a:rPr>
              <a:t>Г</a:t>
            </a:r>
            <a:r>
              <a:rPr lang="ru-RU" sz="1800" kern="1200" dirty="0" smtClean="0">
                <a:latin typeface="Montserrat" panose="00000500000000000000" pitchFamily="2" charset="-52"/>
              </a:rPr>
              <a:t>рамоты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Премии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Значок «</a:t>
            </a:r>
            <a:r>
              <a:rPr lang="ru-RU" sz="1800" kern="1200" dirty="0" err="1" smtClean="0">
                <a:latin typeface="Montserrat" panose="00000500000000000000" pitchFamily="2" charset="-52"/>
              </a:rPr>
              <a:t>Клиентоцентрич-ный</a:t>
            </a:r>
            <a:r>
              <a:rPr lang="ru-RU" sz="1800" kern="1200" dirty="0" smtClean="0">
                <a:latin typeface="Montserrat" panose="00000500000000000000" pitchFamily="2" charset="-52"/>
              </a:rPr>
              <a:t> сотрудник»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37" name="Равнобедренный треугольник 36"/>
          <p:cNvSpPr/>
          <p:nvPr/>
        </p:nvSpPr>
        <p:spPr>
          <a:xfrm>
            <a:off x="6382965" y="3773928"/>
            <a:ext cx="501600" cy="642078"/>
          </a:xfrm>
          <a:prstGeom prst="triangle">
            <a:avLst>
              <a:gd name="adj" fmla="val 100000"/>
            </a:avLst>
          </a:prstGeom>
          <a:solidFill>
            <a:srgbClr val="CF4520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3725204"/>
              <a:satOff val="14929"/>
              <a:lumOff val="3235"/>
              <a:alphaOff val="0"/>
            </a:schemeClr>
          </a:lnRef>
          <a:fillRef idx="3">
            <a:schemeClr val="accent5">
              <a:hueOff val="-3725204"/>
              <a:satOff val="14929"/>
              <a:lumOff val="3235"/>
              <a:alphaOff val="0"/>
            </a:schemeClr>
          </a:fillRef>
          <a:effectRef idx="2">
            <a:schemeClr val="accent5">
              <a:hueOff val="-3725204"/>
              <a:satOff val="14929"/>
              <a:lumOff val="3235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Фигура, имеющая форму буквы L 37"/>
          <p:cNvSpPr/>
          <p:nvPr/>
        </p:nvSpPr>
        <p:spPr>
          <a:xfrm rot="5400000">
            <a:off x="7528186" y="3432907"/>
            <a:ext cx="2265290" cy="294469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6AB3E7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4966938"/>
              <a:satOff val="19906"/>
              <a:lumOff val="4314"/>
              <a:alphaOff val="0"/>
            </a:schemeClr>
          </a:lnRef>
          <a:fillRef idx="3">
            <a:schemeClr val="accent5">
              <a:hueOff val="-4966938"/>
              <a:satOff val="19906"/>
              <a:lumOff val="4314"/>
              <a:alphaOff val="0"/>
            </a:schemeClr>
          </a:fillRef>
          <a:effectRef idx="2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Полилиния 38"/>
          <p:cNvSpPr/>
          <p:nvPr/>
        </p:nvSpPr>
        <p:spPr>
          <a:xfrm>
            <a:off x="7611214" y="4146797"/>
            <a:ext cx="2521965" cy="2982955"/>
          </a:xfrm>
          <a:custGeom>
            <a:avLst/>
            <a:gdLst>
              <a:gd name="connsiteX0" fmla="*/ 0 w 930503"/>
              <a:gd name="connsiteY0" fmla="*/ 0 h 815641"/>
              <a:gd name="connsiteX1" fmla="*/ 930503 w 930503"/>
              <a:gd name="connsiteY1" fmla="*/ 0 h 815641"/>
              <a:gd name="connsiteX2" fmla="*/ 930503 w 930503"/>
              <a:gd name="connsiteY2" fmla="*/ 815641 h 815641"/>
              <a:gd name="connsiteX3" fmla="*/ 0 w 930503"/>
              <a:gd name="connsiteY3" fmla="*/ 815641 h 815641"/>
              <a:gd name="connsiteX4" fmla="*/ 0 w 930503"/>
              <a:gd name="connsiteY4" fmla="*/ 0 h 81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503" h="815641">
                <a:moveTo>
                  <a:pt x="0" y="0"/>
                </a:moveTo>
                <a:lnTo>
                  <a:pt x="930503" y="0"/>
                </a:lnTo>
                <a:lnTo>
                  <a:pt x="930503" y="815641"/>
                </a:lnTo>
                <a:lnTo>
                  <a:pt x="0" y="81564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lvl="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smtClean="0">
                <a:latin typeface="Montserrat" panose="00000500000000000000" pitchFamily="2" charset="-52"/>
              </a:rPr>
              <a:t>Конкурсы «Лучший </a:t>
            </a:r>
            <a:r>
              <a:rPr lang="ru-RU" sz="1800" kern="1200" dirty="0" err="1" smtClean="0">
                <a:latin typeface="Montserrat" panose="00000500000000000000" pitchFamily="2" charset="-52"/>
              </a:rPr>
              <a:t>клиентоцентрич-ный</a:t>
            </a:r>
            <a:r>
              <a:rPr lang="ru-RU" sz="1800" kern="1200" dirty="0" smtClean="0">
                <a:latin typeface="Montserrat" panose="00000500000000000000" pitchFamily="2" charset="-52"/>
              </a:rPr>
              <a:t> сотрудник!»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40" name="Равнобедренный треугольник 39"/>
          <p:cNvSpPr/>
          <p:nvPr/>
        </p:nvSpPr>
        <p:spPr>
          <a:xfrm>
            <a:off x="9637480" y="2743053"/>
            <a:ext cx="501600" cy="642078"/>
          </a:xfrm>
          <a:prstGeom prst="triangle">
            <a:avLst>
              <a:gd name="adj" fmla="val 100000"/>
            </a:avLst>
          </a:prstGeom>
          <a:solidFill>
            <a:srgbClr val="CF4520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6208672"/>
              <a:satOff val="24882"/>
              <a:lumOff val="5392"/>
              <a:alphaOff val="0"/>
            </a:schemeClr>
          </a:lnRef>
          <a:fillRef idx="3">
            <a:schemeClr val="accent5">
              <a:hueOff val="-6208672"/>
              <a:satOff val="24882"/>
              <a:lumOff val="5392"/>
              <a:alphaOff val="0"/>
            </a:schemeClr>
          </a:fillRef>
          <a:effectRef idx="2">
            <a:schemeClr val="accent5">
              <a:hueOff val="-6208672"/>
              <a:satOff val="24882"/>
              <a:lumOff val="5392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Фигура, имеющая форму буквы L 40"/>
          <p:cNvSpPr/>
          <p:nvPr/>
        </p:nvSpPr>
        <p:spPr>
          <a:xfrm rot="5400000">
            <a:off x="10782701" y="2402032"/>
            <a:ext cx="2265290" cy="294469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6AB3E7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7450407"/>
              <a:satOff val="29858"/>
              <a:lumOff val="6471"/>
              <a:alphaOff val="0"/>
            </a:schemeClr>
          </a:lnRef>
          <a:fillRef idx="3">
            <a:schemeClr val="accent5">
              <a:hueOff val="-7450407"/>
              <a:satOff val="29858"/>
              <a:lumOff val="6471"/>
              <a:alphaOff val="0"/>
            </a:schemeClr>
          </a:fillRef>
          <a:effectRef idx="2">
            <a:schemeClr val="accent5">
              <a:hueOff val="-7450407"/>
              <a:satOff val="29858"/>
              <a:lumOff val="6471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Полилиния 41"/>
          <p:cNvSpPr/>
          <p:nvPr/>
        </p:nvSpPr>
        <p:spPr>
          <a:xfrm>
            <a:off x="10865728" y="3115922"/>
            <a:ext cx="2884905" cy="2982955"/>
          </a:xfrm>
          <a:custGeom>
            <a:avLst/>
            <a:gdLst>
              <a:gd name="connsiteX0" fmla="*/ 0 w 930503"/>
              <a:gd name="connsiteY0" fmla="*/ 0 h 815641"/>
              <a:gd name="connsiteX1" fmla="*/ 930503 w 930503"/>
              <a:gd name="connsiteY1" fmla="*/ 0 h 815641"/>
              <a:gd name="connsiteX2" fmla="*/ 930503 w 930503"/>
              <a:gd name="connsiteY2" fmla="*/ 815641 h 815641"/>
              <a:gd name="connsiteX3" fmla="*/ 0 w 930503"/>
              <a:gd name="connsiteY3" fmla="*/ 815641 h 815641"/>
              <a:gd name="connsiteX4" fmla="*/ 0 w 930503"/>
              <a:gd name="connsiteY4" fmla="*/ 0 h 81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503" h="815641">
                <a:moveTo>
                  <a:pt x="0" y="0"/>
                </a:moveTo>
                <a:lnTo>
                  <a:pt x="930503" y="0"/>
                </a:lnTo>
                <a:lnTo>
                  <a:pt x="930503" y="815641"/>
                </a:lnTo>
                <a:lnTo>
                  <a:pt x="0" y="81564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lvl="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 err="1" smtClean="0">
                <a:latin typeface="Montserrat" panose="00000500000000000000" pitchFamily="2" charset="-52"/>
              </a:rPr>
              <a:t>Проактив</a:t>
            </a:r>
            <a:r>
              <a:rPr lang="ru-RU" sz="1800" kern="1200" dirty="0" smtClean="0">
                <a:latin typeface="Montserrat" panose="00000500000000000000" pitchFamily="2" charset="-52"/>
              </a:rPr>
              <a:t>: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dirty="0">
                <a:latin typeface="Montserrat" panose="00000500000000000000" pitchFamily="2" charset="-52"/>
              </a:rPr>
              <a:t>и</a:t>
            </a:r>
            <a:r>
              <a:rPr lang="ru-RU" sz="1800" kern="1200" dirty="0" smtClean="0">
                <a:latin typeface="Montserrat" panose="00000500000000000000" pitchFamily="2" charset="-52"/>
              </a:rPr>
              <a:t>спытания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smtClean="0">
                <a:latin typeface="Montserrat" panose="00000500000000000000" pitchFamily="2" charset="-52"/>
              </a:rPr>
              <a:t>деловая игра</a:t>
            </a:r>
          </a:p>
          <a:p>
            <a:pPr marL="342900" lvl="0" indent="-34290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ru-RU" sz="1800" kern="1200" dirty="0" err="1" smtClean="0">
                <a:latin typeface="Montserrat" panose="00000500000000000000" pitchFamily="2" charset="-52"/>
              </a:rPr>
              <a:t>квесты</a:t>
            </a:r>
            <a:r>
              <a:rPr lang="ru-RU" sz="1800" kern="1200" dirty="0" smtClean="0">
                <a:latin typeface="Montserrat" panose="00000500000000000000" pitchFamily="2" charset="-52"/>
              </a:rPr>
              <a:t> для сотрудников «Я </a:t>
            </a:r>
            <a:r>
              <a:rPr lang="ru-RU" sz="1800" kern="1200" dirty="0" err="1" smtClean="0">
                <a:latin typeface="Montserrat" panose="00000500000000000000" pitchFamily="2" charset="-52"/>
              </a:rPr>
              <a:t>клиентоцентричен</a:t>
            </a:r>
            <a:r>
              <a:rPr lang="ru-RU" sz="1800" kern="1200" dirty="0" smtClean="0">
                <a:latin typeface="Montserrat" panose="00000500000000000000" pitchFamily="2" charset="-52"/>
              </a:rPr>
              <a:t>!»</a:t>
            </a:r>
            <a:endParaRPr lang="ru-RU" sz="1800" kern="1200" dirty="0">
              <a:latin typeface="Montserrat" panose="00000500000000000000" pitchFamily="2" charset="-52"/>
            </a:endParaRPr>
          </a:p>
        </p:txBody>
      </p:sp>
      <p:sp>
        <p:nvSpPr>
          <p:cNvPr id="43" name="Равнобедренный треугольник 42"/>
          <p:cNvSpPr/>
          <p:nvPr/>
        </p:nvSpPr>
        <p:spPr>
          <a:xfrm>
            <a:off x="12891995" y="1712179"/>
            <a:ext cx="501600" cy="642078"/>
          </a:xfrm>
          <a:prstGeom prst="triangle">
            <a:avLst>
              <a:gd name="adj" fmla="val 100000"/>
            </a:avLst>
          </a:prstGeom>
          <a:solidFill>
            <a:srgbClr val="CF4520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8692142"/>
              <a:satOff val="34835"/>
              <a:lumOff val="7549"/>
              <a:alphaOff val="0"/>
            </a:schemeClr>
          </a:lnRef>
          <a:fillRef idx="3">
            <a:schemeClr val="accent5">
              <a:hueOff val="-8692142"/>
              <a:satOff val="34835"/>
              <a:lumOff val="7549"/>
              <a:alphaOff val="0"/>
            </a:schemeClr>
          </a:fillRef>
          <a:effectRef idx="2">
            <a:schemeClr val="accent5">
              <a:hueOff val="-8692142"/>
              <a:satOff val="34835"/>
              <a:lumOff val="7549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Фигура, имеющая форму буквы L 43"/>
          <p:cNvSpPr/>
          <p:nvPr/>
        </p:nvSpPr>
        <p:spPr>
          <a:xfrm rot="5400000">
            <a:off x="14037216" y="1371161"/>
            <a:ext cx="2265290" cy="2944699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6AB3E7"/>
          </a:solidFill>
          <a:ln>
            <a:noFill/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5">
              <a:hueOff val="-9933876"/>
              <a:satOff val="39811"/>
              <a:lumOff val="8628"/>
              <a:alphaOff val="0"/>
            </a:schemeClr>
          </a:lnRef>
          <a:fillRef idx="3">
            <a:schemeClr val="accent5">
              <a:hueOff val="-9933876"/>
              <a:satOff val="39811"/>
              <a:lumOff val="8628"/>
              <a:alphaOff val="0"/>
            </a:schemeClr>
          </a:fillRef>
          <a:effectRef idx="2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</p:sp>
      <p:sp>
        <p:nvSpPr>
          <p:cNvPr id="45" name="Полилиния 44"/>
          <p:cNvSpPr/>
          <p:nvPr/>
        </p:nvSpPr>
        <p:spPr>
          <a:xfrm>
            <a:off x="14120246" y="2085048"/>
            <a:ext cx="2521965" cy="2982955"/>
          </a:xfrm>
          <a:custGeom>
            <a:avLst/>
            <a:gdLst>
              <a:gd name="connsiteX0" fmla="*/ 0 w 930503"/>
              <a:gd name="connsiteY0" fmla="*/ 0 h 815641"/>
              <a:gd name="connsiteX1" fmla="*/ 930503 w 930503"/>
              <a:gd name="connsiteY1" fmla="*/ 0 h 815641"/>
              <a:gd name="connsiteX2" fmla="*/ 930503 w 930503"/>
              <a:gd name="connsiteY2" fmla="*/ 815641 h 815641"/>
              <a:gd name="connsiteX3" fmla="*/ 0 w 930503"/>
              <a:gd name="connsiteY3" fmla="*/ 815641 h 815641"/>
              <a:gd name="connsiteX4" fmla="*/ 0 w 930503"/>
              <a:gd name="connsiteY4" fmla="*/ 0 h 81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503" h="815641">
                <a:moveTo>
                  <a:pt x="0" y="0"/>
                </a:moveTo>
                <a:lnTo>
                  <a:pt x="930503" y="0"/>
                </a:lnTo>
                <a:lnTo>
                  <a:pt x="930503" y="815641"/>
                </a:lnTo>
                <a:lnTo>
                  <a:pt x="0" y="81564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t" anchorCtr="0">
            <a:noAutofit/>
          </a:bodyPr>
          <a:lstStyle/>
          <a:p>
            <a:pPr lvl="0" algn="l" defTabSz="266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smtClean="0">
                <a:latin typeface="Montserrat" panose="00000500000000000000" pitchFamily="2" charset="-52"/>
              </a:rPr>
              <a:t>Ознакомительные семинары, тренинги</a:t>
            </a:r>
            <a:endParaRPr lang="ru-RU" sz="1800" kern="1200">
              <a:latin typeface="Montserrat" panose="00000500000000000000" pitchFamily="2" charset="-52"/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19" b="31849"/>
          <a:stretch/>
        </p:blipFill>
        <p:spPr>
          <a:xfrm>
            <a:off x="665363" y="1005167"/>
            <a:ext cx="4786401" cy="3590126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</p:pic>
      <p:pic>
        <p:nvPicPr>
          <p:cNvPr id="47" name="Рисунок 4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40"/>
          <a:stretch/>
        </p:blipFill>
        <p:spPr>
          <a:xfrm>
            <a:off x="11075987" y="5559792"/>
            <a:ext cx="5566223" cy="390256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498213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602" descr="A picture containing indoor, building, bathroom, white&#10;&#10;Description automatically generated">
            <a:extLst>
              <a:ext uri="{FF2B5EF4-FFF2-40B4-BE49-F238E27FC236}">
                <a16:creationId xmlns:a16="http://schemas.microsoft.com/office/drawing/2014/main" id="{0EFD85B4-BAD5-4DCB-BC39-805873813E8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" r="216"/>
          <a:stretch/>
        </p:blipFill>
        <p:spPr>
          <a:xfrm>
            <a:off x="0" y="0"/>
            <a:ext cx="17068800" cy="9618376"/>
          </a:xfrm>
          <a:prstGeom prst="rect">
            <a:avLst/>
          </a:prstGeom>
        </p:spPr>
      </p:pic>
      <p:grpSp>
        <p:nvGrpSpPr>
          <p:cNvPr id="6" name="сетка" hidden="1">
            <a:extLst>
              <a:ext uri="{FF2B5EF4-FFF2-40B4-BE49-F238E27FC236}">
                <a16:creationId xmlns:a16="http://schemas.microsoft.com/office/drawing/2014/main" id="{629CA93D-9679-4779-8DA4-58E14EFAC2CA}"/>
              </a:ext>
            </a:extLst>
          </p:cNvPr>
          <p:cNvGrpSpPr/>
          <p:nvPr/>
        </p:nvGrpSpPr>
        <p:grpSpPr>
          <a:xfrm>
            <a:off x="2449514" y="666750"/>
            <a:ext cx="12169775" cy="8359684"/>
            <a:chOff x="334963" y="260350"/>
            <a:chExt cx="11511597" cy="6191250"/>
          </a:xfrm>
        </p:grpSpPr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44F0E505-58E8-4856-B777-AC6093A9C477}"/>
                </a:ext>
              </a:extLst>
            </p:cNvPr>
            <p:cNvGrpSpPr/>
            <p:nvPr/>
          </p:nvGrpSpPr>
          <p:grpSpPr>
            <a:xfrm>
              <a:off x="334963" y="260350"/>
              <a:ext cx="11511597" cy="1947356"/>
              <a:chOff x="334963" y="260350"/>
              <a:chExt cx="11511597" cy="6333490"/>
            </a:xfrm>
          </p:grpSpPr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F1DCF651-41F1-4041-BA11-012A650D2229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7C9D92A-BD72-4DDA-86A3-285DB84DBA90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38A7F6E9-A7EE-41A5-A8C4-C215A74CB34F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586F99BA-0C82-4D51-AD36-7AD29D4BEBCA}"/>
                </a:ext>
              </a:extLst>
            </p:cNvPr>
            <p:cNvGrpSpPr/>
            <p:nvPr/>
          </p:nvGrpSpPr>
          <p:grpSpPr>
            <a:xfrm>
              <a:off x="334963" y="2382297"/>
              <a:ext cx="11511597" cy="1947356"/>
              <a:chOff x="334963" y="260350"/>
              <a:chExt cx="11511597" cy="6333490"/>
            </a:xfrm>
          </p:grpSpPr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D8015E3-68A9-45C8-8F8F-BCCB420ECB7D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D1794DE9-620D-4CCB-83C4-CFEA55C027D3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B54E66CB-6725-422F-AA25-A2E2905B9B75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7F81AA20-2B2E-4E8C-914B-7FBD23E9E922}"/>
                </a:ext>
              </a:extLst>
            </p:cNvPr>
            <p:cNvGrpSpPr/>
            <p:nvPr/>
          </p:nvGrpSpPr>
          <p:grpSpPr>
            <a:xfrm>
              <a:off x="334963" y="4504244"/>
              <a:ext cx="11511597" cy="1947356"/>
              <a:chOff x="334963" y="260350"/>
              <a:chExt cx="11511597" cy="6333490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0907CDF5-DF00-4601-9507-26683ABE26CE}"/>
                  </a:ext>
                </a:extLst>
              </p:cNvPr>
              <p:cNvSpPr/>
              <p:nvPr/>
            </p:nvSpPr>
            <p:spPr>
              <a:xfrm>
                <a:off x="33496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20A986CF-C6D5-4717-B7B5-AFFE599B1347}"/>
                  </a:ext>
                </a:extLst>
              </p:cNvPr>
              <p:cNvSpPr/>
              <p:nvPr/>
            </p:nvSpPr>
            <p:spPr>
              <a:xfrm>
                <a:off x="428720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7DF5B581-EB52-41CB-82E2-BE2CBDD2701A}"/>
                  </a:ext>
                </a:extLst>
              </p:cNvPr>
              <p:cNvSpPr/>
              <p:nvPr/>
            </p:nvSpPr>
            <p:spPr>
              <a:xfrm>
                <a:off x="8239443" y="260350"/>
                <a:ext cx="3607117" cy="63334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pic>
        <p:nvPicPr>
          <p:cNvPr id="148" name="Рисунок 6" descr="Изображение выглядит как в позе&#10;&#10;Автоматически созданное описание" hidden="1"/>
          <p:cNvPicPr/>
          <p:nvPr/>
        </p:nvPicPr>
        <p:blipFill>
          <a:blip r:embed="rId4"/>
          <a:stretch/>
        </p:blipFill>
        <p:spPr>
          <a:xfrm>
            <a:off x="2448120" y="2839320"/>
            <a:ext cx="5836320" cy="4601520"/>
          </a:xfrm>
          <a:prstGeom prst="rect">
            <a:avLst/>
          </a:prstGeom>
          <a:ln w="0">
            <a:noFill/>
          </a:ln>
        </p:spPr>
      </p:pic>
      <p:sp>
        <p:nvSpPr>
          <p:cNvPr id="149" name="TextBox 38"/>
          <p:cNvSpPr/>
          <p:nvPr/>
        </p:nvSpPr>
        <p:spPr>
          <a:xfrm>
            <a:off x="679449" y="380635"/>
            <a:ext cx="13725319" cy="3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r>
              <a:rPr lang="ru-RU" sz="4000" b="1" dirty="0" smtClean="0">
                <a:solidFill>
                  <a:srgbClr val="CF4520"/>
                </a:solidFill>
                <a:latin typeface="Montserrat" panose="00000500000000000000" pitchFamily="2" charset="-52"/>
              </a:rPr>
              <a:t>Авторский коллектив</a:t>
            </a:r>
            <a:endParaRPr lang="ru-RU" sz="4000" b="1" dirty="0">
              <a:solidFill>
                <a:srgbClr val="CF4520"/>
              </a:solidFill>
              <a:latin typeface="Montserrat" panose="00000500000000000000" pitchFamily="2" charset="-52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5458" y="185276"/>
            <a:ext cx="2559644" cy="1051282"/>
          </a:xfrm>
          <a:prstGeom prst="rect">
            <a:avLst/>
          </a:prstGeom>
        </p:spPr>
      </p:pic>
      <p:sp>
        <p:nvSpPr>
          <p:cNvPr id="51" name="Полилиния 50"/>
          <p:cNvSpPr/>
          <p:nvPr/>
        </p:nvSpPr>
        <p:spPr>
          <a:xfrm>
            <a:off x="6468091" y="878773"/>
            <a:ext cx="4391379" cy="1606315"/>
          </a:xfrm>
          <a:custGeom>
            <a:avLst/>
            <a:gdLst>
              <a:gd name="connsiteX0" fmla="*/ 0 w 1252081"/>
              <a:gd name="connsiteY0" fmla="*/ 0 h 670055"/>
              <a:gd name="connsiteX1" fmla="*/ 1252081 w 1252081"/>
              <a:gd name="connsiteY1" fmla="*/ 0 h 670055"/>
              <a:gd name="connsiteX2" fmla="*/ 1252081 w 1252081"/>
              <a:gd name="connsiteY2" fmla="*/ 670055 h 670055"/>
              <a:gd name="connsiteX3" fmla="*/ 0 w 1252081"/>
              <a:gd name="connsiteY3" fmla="*/ 670055 h 670055"/>
              <a:gd name="connsiteX4" fmla="*/ 0 w 1252081"/>
              <a:gd name="connsiteY4" fmla="*/ 0 h 67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2081" h="670055">
                <a:moveTo>
                  <a:pt x="0" y="0"/>
                </a:moveTo>
                <a:lnTo>
                  <a:pt x="1252081" y="0"/>
                </a:lnTo>
                <a:lnTo>
                  <a:pt x="1252081" y="670055"/>
                </a:lnTo>
                <a:lnTo>
                  <a:pt x="0" y="67005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Екатерина Спирина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Свердловская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54" name="Полилиния 53"/>
          <p:cNvSpPr/>
          <p:nvPr/>
        </p:nvSpPr>
        <p:spPr>
          <a:xfrm>
            <a:off x="12715314" y="1964418"/>
            <a:ext cx="4151851" cy="1766945"/>
          </a:xfrm>
          <a:custGeom>
            <a:avLst/>
            <a:gdLst>
              <a:gd name="connsiteX0" fmla="*/ 0 w 1183786"/>
              <a:gd name="connsiteY0" fmla="*/ 0 h 737060"/>
              <a:gd name="connsiteX1" fmla="*/ 1183786 w 1183786"/>
              <a:gd name="connsiteY1" fmla="*/ 0 h 737060"/>
              <a:gd name="connsiteX2" fmla="*/ 1183786 w 1183786"/>
              <a:gd name="connsiteY2" fmla="*/ 737060 h 737060"/>
              <a:gd name="connsiteX3" fmla="*/ 0 w 1183786"/>
              <a:gd name="connsiteY3" fmla="*/ 737060 h 737060"/>
              <a:gd name="connsiteX4" fmla="*/ 0 w 1183786"/>
              <a:gd name="connsiteY4" fmla="*/ 0 h 737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786" h="737060">
                <a:moveTo>
                  <a:pt x="0" y="0"/>
                </a:moveTo>
                <a:lnTo>
                  <a:pt x="1183786" y="0"/>
                </a:lnTo>
                <a:lnTo>
                  <a:pt x="1183786" y="737060"/>
                </a:lnTo>
                <a:lnTo>
                  <a:pt x="0" y="73706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Дина Киреева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Тульская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56" name="Полилиния 55"/>
          <p:cNvSpPr/>
          <p:nvPr/>
        </p:nvSpPr>
        <p:spPr>
          <a:xfrm>
            <a:off x="12755235" y="5664410"/>
            <a:ext cx="4072008" cy="1887419"/>
          </a:xfrm>
          <a:custGeom>
            <a:avLst/>
            <a:gdLst>
              <a:gd name="connsiteX0" fmla="*/ 0 w 1161021"/>
              <a:gd name="connsiteY0" fmla="*/ 0 h 787314"/>
              <a:gd name="connsiteX1" fmla="*/ 1161021 w 1161021"/>
              <a:gd name="connsiteY1" fmla="*/ 0 h 787314"/>
              <a:gd name="connsiteX2" fmla="*/ 1161021 w 1161021"/>
              <a:gd name="connsiteY2" fmla="*/ 787314 h 787314"/>
              <a:gd name="connsiteX3" fmla="*/ 0 w 1161021"/>
              <a:gd name="connsiteY3" fmla="*/ 787314 h 787314"/>
              <a:gd name="connsiteX4" fmla="*/ 0 w 1161021"/>
              <a:gd name="connsiteY4" fmla="*/ 0 h 787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1021" h="787314">
                <a:moveTo>
                  <a:pt x="0" y="0"/>
                </a:moveTo>
                <a:lnTo>
                  <a:pt x="1161021" y="0"/>
                </a:lnTo>
                <a:lnTo>
                  <a:pt x="1161021" y="787314"/>
                </a:lnTo>
                <a:lnTo>
                  <a:pt x="0" y="787314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Наталья Степанова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Липецкая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58" name="Полилиния 57"/>
          <p:cNvSpPr/>
          <p:nvPr/>
        </p:nvSpPr>
        <p:spPr>
          <a:xfrm>
            <a:off x="12595550" y="7634881"/>
            <a:ext cx="4391379" cy="1726788"/>
          </a:xfrm>
          <a:custGeom>
            <a:avLst/>
            <a:gdLst>
              <a:gd name="connsiteX0" fmla="*/ 0 w 1252081"/>
              <a:gd name="connsiteY0" fmla="*/ 0 h 720309"/>
              <a:gd name="connsiteX1" fmla="*/ 1252081 w 1252081"/>
              <a:gd name="connsiteY1" fmla="*/ 0 h 720309"/>
              <a:gd name="connsiteX2" fmla="*/ 1252081 w 1252081"/>
              <a:gd name="connsiteY2" fmla="*/ 720309 h 720309"/>
              <a:gd name="connsiteX3" fmla="*/ 0 w 1252081"/>
              <a:gd name="connsiteY3" fmla="*/ 720309 h 720309"/>
              <a:gd name="connsiteX4" fmla="*/ 0 w 1252081"/>
              <a:gd name="connsiteY4" fmla="*/ 0 h 720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2081" h="720309">
                <a:moveTo>
                  <a:pt x="0" y="0"/>
                </a:moveTo>
                <a:lnTo>
                  <a:pt x="1252081" y="0"/>
                </a:lnTo>
                <a:lnTo>
                  <a:pt x="1252081" y="720309"/>
                </a:lnTo>
                <a:lnTo>
                  <a:pt x="0" y="72030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Ольга </a:t>
            </a:r>
            <a:r>
              <a:rPr lang="ru-RU" sz="2400" b="1" kern="1200" dirty="0" err="1" smtClean="0">
                <a:solidFill>
                  <a:srgbClr val="0033A0"/>
                </a:solidFill>
                <a:latin typeface="Montserrat" panose="00000500000000000000" pitchFamily="2" charset="-52"/>
              </a:rPr>
              <a:t>Синильщикова</a:t>
            </a:r>
            <a:endParaRPr lang="ru-RU" sz="2400" b="1" kern="1200" dirty="0" smtClean="0">
              <a:solidFill>
                <a:srgbClr val="0033A0"/>
              </a:solidFill>
              <a:latin typeface="Montserrat" panose="00000500000000000000" pitchFamily="2" charset="-52"/>
            </a:endParaRP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Ярославская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60" name="Полилиния 59"/>
          <p:cNvSpPr/>
          <p:nvPr/>
        </p:nvSpPr>
        <p:spPr>
          <a:xfrm>
            <a:off x="543523" y="7634881"/>
            <a:ext cx="4391379" cy="1726788"/>
          </a:xfrm>
          <a:custGeom>
            <a:avLst/>
            <a:gdLst>
              <a:gd name="connsiteX0" fmla="*/ 0 w 1252081"/>
              <a:gd name="connsiteY0" fmla="*/ 0 h 720309"/>
              <a:gd name="connsiteX1" fmla="*/ 1252081 w 1252081"/>
              <a:gd name="connsiteY1" fmla="*/ 0 h 720309"/>
              <a:gd name="connsiteX2" fmla="*/ 1252081 w 1252081"/>
              <a:gd name="connsiteY2" fmla="*/ 720309 h 720309"/>
              <a:gd name="connsiteX3" fmla="*/ 0 w 1252081"/>
              <a:gd name="connsiteY3" fmla="*/ 720309 h 720309"/>
              <a:gd name="connsiteX4" fmla="*/ 0 w 1252081"/>
              <a:gd name="connsiteY4" fmla="*/ 0 h 720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2081" h="720309">
                <a:moveTo>
                  <a:pt x="0" y="0"/>
                </a:moveTo>
                <a:lnTo>
                  <a:pt x="1252081" y="0"/>
                </a:lnTo>
                <a:lnTo>
                  <a:pt x="1252081" y="720309"/>
                </a:lnTo>
                <a:lnTo>
                  <a:pt x="0" y="72030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Ольга Ивакина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Воронежская область 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62" name="Полилиния 61"/>
          <p:cNvSpPr/>
          <p:nvPr/>
        </p:nvSpPr>
        <p:spPr>
          <a:xfrm>
            <a:off x="703208" y="5664410"/>
            <a:ext cx="4072008" cy="1887419"/>
          </a:xfrm>
          <a:custGeom>
            <a:avLst/>
            <a:gdLst>
              <a:gd name="connsiteX0" fmla="*/ 0 w 1161021"/>
              <a:gd name="connsiteY0" fmla="*/ 0 h 787314"/>
              <a:gd name="connsiteX1" fmla="*/ 1161021 w 1161021"/>
              <a:gd name="connsiteY1" fmla="*/ 0 h 787314"/>
              <a:gd name="connsiteX2" fmla="*/ 1161021 w 1161021"/>
              <a:gd name="connsiteY2" fmla="*/ 787314 h 787314"/>
              <a:gd name="connsiteX3" fmla="*/ 0 w 1161021"/>
              <a:gd name="connsiteY3" fmla="*/ 787314 h 787314"/>
              <a:gd name="connsiteX4" fmla="*/ 0 w 1161021"/>
              <a:gd name="connsiteY4" fmla="*/ 0 h 787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1021" h="787314">
                <a:moveTo>
                  <a:pt x="0" y="0"/>
                </a:moveTo>
                <a:lnTo>
                  <a:pt x="1161021" y="0"/>
                </a:lnTo>
                <a:lnTo>
                  <a:pt x="1161021" y="787314"/>
                </a:lnTo>
                <a:lnTo>
                  <a:pt x="0" y="787314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Ольга Зотова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Тамбовская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128" name="Полилиния 127"/>
          <p:cNvSpPr/>
          <p:nvPr/>
        </p:nvSpPr>
        <p:spPr>
          <a:xfrm>
            <a:off x="663287" y="1964418"/>
            <a:ext cx="4151851" cy="1766945"/>
          </a:xfrm>
          <a:custGeom>
            <a:avLst/>
            <a:gdLst>
              <a:gd name="connsiteX0" fmla="*/ 0 w 1183786"/>
              <a:gd name="connsiteY0" fmla="*/ 0 h 737060"/>
              <a:gd name="connsiteX1" fmla="*/ 1183786 w 1183786"/>
              <a:gd name="connsiteY1" fmla="*/ 0 h 737060"/>
              <a:gd name="connsiteX2" fmla="*/ 1183786 w 1183786"/>
              <a:gd name="connsiteY2" fmla="*/ 737060 h 737060"/>
              <a:gd name="connsiteX3" fmla="*/ 0 w 1183786"/>
              <a:gd name="connsiteY3" fmla="*/ 737060 h 737060"/>
              <a:gd name="connsiteX4" fmla="*/ 0 w 1183786"/>
              <a:gd name="connsiteY4" fmla="*/ 0 h 737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786" h="737060">
                <a:moveTo>
                  <a:pt x="0" y="0"/>
                </a:moveTo>
                <a:lnTo>
                  <a:pt x="1183786" y="0"/>
                </a:lnTo>
                <a:lnTo>
                  <a:pt x="1183786" y="737060"/>
                </a:lnTo>
                <a:lnTo>
                  <a:pt x="0" y="73706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Наталья Аверина</a:t>
            </a:r>
            <a:endParaRPr lang="ru-RU" sz="2400" kern="1200" dirty="0" smtClean="0">
              <a:solidFill>
                <a:srgbClr val="0033A0"/>
              </a:solidFill>
              <a:latin typeface="Montserrat" panose="00000500000000000000" pitchFamily="2" charset="-52"/>
            </a:endParaRP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Владимирская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pic>
        <p:nvPicPr>
          <p:cNvPr id="129" name="Рисунок 12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47"/>
          <a:stretch/>
        </p:blipFill>
        <p:spPr>
          <a:xfrm>
            <a:off x="4798621" y="2409991"/>
            <a:ext cx="7772400" cy="6470793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68" name="Полилиния 67"/>
          <p:cNvSpPr/>
          <p:nvPr/>
        </p:nvSpPr>
        <p:spPr>
          <a:xfrm>
            <a:off x="12715314" y="3814414"/>
            <a:ext cx="4151851" cy="1766945"/>
          </a:xfrm>
          <a:custGeom>
            <a:avLst/>
            <a:gdLst>
              <a:gd name="connsiteX0" fmla="*/ 0 w 1183786"/>
              <a:gd name="connsiteY0" fmla="*/ 0 h 737060"/>
              <a:gd name="connsiteX1" fmla="*/ 1183786 w 1183786"/>
              <a:gd name="connsiteY1" fmla="*/ 0 h 737060"/>
              <a:gd name="connsiteX2" fmla="*/ 1183786 w 1183786"/>
              <a:gd name="connsiteY2" fmla="*/ 737060 h 737060"/>
              <a:gd name="connsiteX3" fmla="*/ 0 w 1183786"/>
              <a:gd name="connsiteY3" fmla="*/ 737060 h 737060"/>
              <a:gd name="connsiteX4" fmla="*/ 0 w 1183786"/>
              <a:gd name="connsiteY4" fmla="*/ 0 h 737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786" h="737060">
                <a:moveTo>
                  <a:pt x="0" y="0"/>
                </a:moveTo>
                <a:lnTo>
                  <a:pt x="1183786" y="0"/>
                </a:lnTo>
                <a:lnTo>
                  <a:pt x="1183786" y="737060"/>
                </a:lnTo>
                <a:lnTo>
                  <a:pt x="0" y="73706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Елена Хафизова</a:t>
            </a: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Свердловская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  <p:sp>
        <p:nvSpPr>
          <p:cNvPr id="69" name="Полилиния 68"/>
          <p:cNvSpPr/>
          <p:nvPr/>
        </p:nvSpPr>
        <p:spPr>
          <a:xfrm>
            <a:off x="663287" y="3814414"/>
            <a:ext cx="4151851" cy="1766945"/>
          </a:xfrm>
          <a:custGeom>
            <a:avLst/>
            <a:gdLst>
              <a:gd name="connsiteX0" fmla="*/ 0 w 1183786"/>
              <a:gd name="connsiteY0" fmla="*/ 0 h 737060"/>
              <a:gd name="connsiteX1" fmla="*/ 1183786 w 1183786"/>
              <a:gd name="connsiteY1" fmla="*/ 0 h 737060"/>
              <a:gd name="connsiteX2" fmla="*/ 1183786 w 1183786"/>
              <a:gd name="connsiteY2" fmla="*/ 737060 h 737060"/>
              <a:gd name="connsiteX3" fmla="*/ 0 w 1183786"/>
              <a:gd name="connsiteY3" fmla="*/ 737060 h 737060"/>
              <a:gd name="connsiteX4" fmla="*/ 0 w 1183786"/>
              <a:gd name="connsiteY4" fmla="*/ 0 h 737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786" h="737060">
                <a:moveTo>
                  <a:pt x="0" y="0"/>
                </a:moveTo>
                <a:lnTo>
                  <a:pt x="1183786" y="0"/>
                </a:lnTo>
                <a:lnTo>
                  <a:pt x="1183786" y="737060"/>
                </a:lnTo>
                <a:lnTo>
                  <a:pt x="0" y="73706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Ирина </a:t>
            </a:r>
            <a:r>
              <a:rPr lang="ru-RU" sz="2400" b="1" kern="1200" dirty="0" err="1" smtClean="0">
                <a:solidFill>
                  <a:srgbClr val="0033A0"/>
                </a:solidFill>
                <a:latin typeface="Montserrat" panose="00000500000000000000" pitchFamily="2" charset="-52"/>
              </a:rPr>
              <a:t>Чернышова</a:t>
            </a:r>
            <a:endParaRPr lang="ru-RU" sz="2400" kern="1200" dirty="0" smtClean="0">
              <a:solidFill>
                <a:srgbClr val="0033A0"/>
              </a:solidFill>
              <a:latin typeface="Montserrat" panose="00000500000000000000" pitchFamily="2" charset="-52"/>
            </a:endParaRPr>
          </a:p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rgbClr val="0033A0"/>
                </a:solidFill>
                <a:latin typeface="Montserrat" panose="00000500000000000000" pitchFamily="2" charset="-52"/>
              </a:rPr>
              <a:t>Курская область</a:t>
            </a:r>
            <a:endParaRPr lang="ru-RU" sz="2400" kern="1200" dirty="0">
              <a:solidFill>
                <a:srgbClr val="0033A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45598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3440</TotalTime>
  <Words>170</Words>
  <Application>Microsoft Office PowerPoint</Application>
  <PresentationFormat>Произвольный</PresentationFormat>
  <Paragraphs>57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DejaVu Sans</vt:lpstr>
      <vt:lpstr>Montserrat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Александра Александровна Тихонова</dc:creator>
  <dc:description/>
  <cp:lastModifiedBy>Пользователь</cp:lastModifiedBy>
  <cp:revision>223</cp:revision>
  <cp:lastPrinted>2022-08-05T16:50:40Z</cp:lastPrinted>
  <dcterms:created xsi:type="dcterms:W3CDTF">2022-02-02T17:42:51Z</dcterms:created>
  <dcterms:modified xsi:type="dcterms:W3CDTF">2022-10-11T11:02:53Z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5</vt:i4>
  </property>
</Properties>
</file>