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0765B9EE-94D7-4D07-B83B-49B4150BB335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A90B8620-0DEC-49F8-8CA8-A0FD998F4C3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9743" y="692674"/>
            <a:ext cx="8352928" cy="488545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программы мероприятия по разработке и продвижению Кодекса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клиентоцентричности</a:t>
            </a:r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9D27823A-C8DE-4A04-835B-F1D6F543E6A3}"/>
              </a:ext>
            </a:extLst>
          </p:cNvPr>
          <p:cNvGrpSpPr/>
          <p:nvPr/>
        </p:nvGrpSpPr>
        <p:grpSpPr>
          <a:xfrm>
            <a:off x="251520" y="188640"/>
            <a:ext cx="6111869" cy="496442"/>
            <a:chOff x="297896" y="291758"/>
            <a:chExt cx="7042446" cy="548906"/>
          </a:xfrm>
        </p:grpSpPr>
        <p:pic>
          <p:nvPicPr>
            <p:cNvPr id="5" name="Рисунок 1" descr="Рисунок 1">
              <a:extLst>
                <a:ext uri="{FF2B5EF4-FFF2-40B4-BE49-F238E27FC236}">
                  <a16:creationId xmlns:a16="http://schemas.microsoft.com/office/drawing/2014/main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8" name="Рисунок 7">
              <a:extLst>
                <a:ext uri="{FF2B5EF4-FFF2-40B4-BE49-F238E27FC236}">
                  <a16:creationId xmlns:a16="http://schemas.microsoft.com/office/drawing/2014/main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359743" y="1211097"/>
            <a:ext cx="8280920" cy="504056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 prstMaterial="plastic">
            <a:bevelT/>
            <a:extrusionClr>
              <a:schemeClr val="bg2">
                <a:lumMod val="20000"/>
                <a:lumOff val="80000"/>
              </a:schemeClr>
            </a:extrusion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1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17.10.2022</a:t>
            </a:r>
            <a:r>
              <a:rPr lang="ru-RU" sz="1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  <a:p>
            <a:pPr algn="ctr"/>
            <a:r>
              <a:rPr lang="ru-RU" sz="1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Совещание по созданию рабочей группы – 4 часа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3614" y="2511814"/>
            <a:ext cx="8280919" cy="976793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 prstMaterial="plastic">
            <a:bevelT/>
            <a:extrusionClr>
              <a:schemeClr val="bg2">
                <a:lumMod val="20000"/>
                <a:lumOff val="80000"/>
              </a:schemeClr>
            </a:extrusion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11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18.10.2022 – 24.10.2022 </a:t>
            </a:r>
          </a:p>
          <a:p>
            <a:pPr algn="ctr"/>
            <a:r>
              <a:rPr lang="ru-RU" sz="1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Подготовка к Сессии.</a:t>
            </a:r>
          </a:p>
          <a:p>
            <a:pPr algn="ctr"/>
            <a:r>
              <a:rPr lang="ru-RU" sz="1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Все отделы ЦЗН по направлениям работы с гражданами, работодателями, учебными заведениями, РОИВ:</a:t>
            </a:r>
          </a:p>
          <a:p>
            <a:pPr marL="285750" indent="-285750">
              <a:buFontTx/>
              <a:buChar char="-"/>
            </a:pPr>
            <a:r>
              <a:rPr lang="ru-RU" sz="1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Сбор обратной связи от граждан и контрагентов,</a:t>
            </a:r>
          </a:p>
          <a:p>
            <a:pPr marL="285750" indent="-285750">
              <a:buFontTx/>
              <a:buChar char="-"/>
            </a:pPr>
            <a:r>
              <a:rPr lang="ru-RU" sz="1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Выявление точек взаимодействия между гражданами, работодателями, учебными заведениями с РОИВ</a:t>
            </a:r>
          </a:p>
          <a:p>
            <a:pPr algn="ctr"/>
            <a:endParaRPr lang="ru-RU" sz="1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5536" y="3601679"/>
            <a:ext cx="8280920" cy="674436"/>
          </a:xfrm>
          <a:prstGeom prst="rect">
            <a:avLst/>
          </a:prstGeom>
          <a:solidFill>
            <a:srgbClr val="FF0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 prstMaterial="plastic">
            <a:bevelT/>
            <a:extrusionClr>
              <a:schemeClr val="bg2">
                <a:lumMod val="20000"/>
                <a:lumOff val="80000"/>
              </a:schemeClr>
            </a:extrusion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1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25.10.2022 – 01.11.2022  (</a:t>
            </a:r>
            <a:r>
              <a:rPr lang="ru-RU" sz="1400" b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пн</a:t>
            </a:r>
            <a:r>
              <a:rPr lang="ru-RU" sz="1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ср, </a:t>
            </a:r>
            <a:r>
              <a:rPr lang="ru-RU" sz="1400" b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пт</a:t>
            </a:r>
            <a:r>
              <a:rPr lang="ru-RU" sz="1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)</a:t>
            </a:r>
          </a:p>
          <a:p>
            <a:pPr algn="ctr"/>
            <a:r>
              <a:rPr lang="ru-RU" sz="1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Сессия с участием ЦЗН, крупных работодателей, РОИВ </a:t>
            </a:r>
          </a:p>
          <a:p>
            <a:pPr algn="ctr"/>
            <a:r>
              <a:rPr lang="ru-RU" sz="1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«Формирование единых ценностей, принципов </a:t>
            </a:r>
            <a:r>
              <a:rPr lang="ru-RU" sz="14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клиентоцентричности</a:t>
            </a:r>
            <a:r>
              <a:rPr lang="ru-RU" sz="1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ЦЗН»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253" y="1822513"/>
            <a:ext cx="668558" cy="61748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019" y="1817215"/>
            <a:ext cx="818491" cy="619416"/>
          </a:xfrm>
          <a:prstGeom prst="rect">
            <a:avLst/>
          </a:prstGeom>
        </p:spPr>
      </p:pic>
      <p:sp>
        <p:nvSpPr>
          <p:cNvPr id="10" name="Стрелка вниз 9"/>
          <p:cNvSpPr/>
          <p:nvPr/>
        </p:nvSpPr>
        <p:spPr>
          <a:xfrm>
            <a:off x="4386077" y="1735258"/>
            <a:ext cx="299838" cy="7208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685915" y="1840248"/>
            <a:ext cx="1824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неделя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9743" y="4385577"/>
            <a:ext cx="8280919" cy="409431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 prstMaterial="plastic">
            <a:bevelT/>
            <a:extrusionClr>
              <a:schemeClr val="bg2">
                <a:lumMod val="20000"/>
                <a:lumOff val="80000"/>
              </a:schemeClr>
            </a:extrusion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11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02.11.2022 – 30.12.2022</a:t>
            </a:r>
          </a:p>
          <a:p>
            <a:pPr algn="ctr"/>
            <a:r>
              <a:rPr lang="ru-RU" sz="1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Внедрение Кодекса </a:t>
            </a:r>
            <a:r>
              <a:rPr lang="ru-RU" sz="1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клиентоцентричности</a:t>
            </a:r>
            <a:r>
              <a:rPr lang="ru-RU" sz="1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в ЦЗН</a:t>
            </a:r>
          </a:p>
          <a:p>
            <a:pPr algn="ctr"/>
            <a:endParaRPr lang="ru-RU" sz="1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9743" y="4904470"/>
            <a:ext cx="2124236" cy="864096"/>
          </a:xfrm>
          <a:prstGeom prst="rect">
            <a:avLst/>
          </a:prstGeom>
          <a:solidFill>
            <a:srgbClr val="FF0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 prstMaterial="plastic">
            <a:bevelT/>
            <a:extrusionClr>
              <a:schemeClr val="bg2">
                <a:lumMod val="20000"/>
                <a:lumOff val="80000"/>
              </a:schemeClr>
            </a:extrusion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1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02.11.2022 </a:t>
            </a:r>
          </a:p>
          <a:p>
            <a:pPr algn="ctr"/>
            <a:r>
              <a:rPr lang="ru-RU" sz="1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Формирование приказа о внедрении ККЦ и листа ознакомления, соответственно.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81955" y="4880004"/>
            <a:ext cx="2124236" cy="1080120"/>
          </a:xfrm>
          <a:prstGeom prst="rect">
            <a:avLst/>
          </a:prstGeom>
          <a:solidFill>
            <a:srgbClr val="FF0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 prstMaterial="plastic">
            <a:bevelT/>
            <a:extrusionClr>
              <a:schemeClr val="bg2">
                <a:lumMod val="20000"/>
                <a:lumOff val="80000"/>
              </a:schemeClr>
            </a:extrusion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1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03.11.2022, далее один раз в неделю:</a:t>
            </a:r>
          </a:p>
          <a:p>
            <a:pPr algn="ctr"/>
            <a:r>
              <a:rPr lang="ru-RU" sz="1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Запрос обратной связи от специалистов ЦЗН всех уровней в виде вопросов по внедрению кодекса.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87286" y="4880004"/>
            <a:ext cx="2124236" cy="864096"/>
          </a:xfrm>
          <a:prstGeom prst="rect">
            <a:avLst/>
          </a:prstGeom>
          <a:solidFill>
            <a:srgbClr val="FF0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 prstMaterial="plastic">
            <a:bevelT/>
            <a:extrusionClr>
              <a:schemeClr val="bg2">
                <a:lumMod val="20000"/>
                <a:lumOff val="80000"/>
              </a:schemeClr>
            </a:extrusion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1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04.11.2022, далее один раз в неделю:</a:t>
            </a:r>
          </a:p>
          <a:p>
            <a:pPr algn="ctr"/>
            <a:r>
              <a:rPr lang="ru-RU" sz="1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Обучающие семинары (тренинги), круглые столы, включающие ответы на вопросы специалистов.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9743" y="6095635"/>
            <a:ext cx="8280919" cy="409431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 prstMaterial="plastic">
            <a:bevelT/>
            <a:extrusionClr>
              <a:schemeClr val="bg2">
                <a:lumMod val="20000"/>
                <a:lumOff val="80000"/>
              </a:schemeClr>
            </a:extrusionClr>
          </a:sp3d>
        </p:spPr>
        <p:txBody>
          <a:bodyPr wrap="square" rtlCol="0">
            <a:noAutofit/>
          </a:bodyPr>
          <a:lstStyle/>
          <a:p>
            <a:pPr algn="ctr"/>
            <a:r>
              <a:rPr lang="ru-RU" sz="11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На постоянной основе:</a:t>
            </a:r>
          </a:p>
          <a:p>
            <a:pPr algn="ctr"/>
            <a:r>
              <a:rPr lang="ru-RU" sz="1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Один раз в квартал – совещание рабочей группы по вопросам исполнения ККЦ.</a:t>
            </a:r>
            <a:endParaRPr lang="ru-RU" sz="1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27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9D27823A-C8DE-4A04-835B-F1D6F543E6A3}"/>
              </a:ext>
            </a:extLst>
          </p:cNvPr>
          <p:cNvGrpSpPr/>
          <p:nvPr/>
        </p:nvGrpSpPr>
        <p:grpSpPr>
          <a:xfrm>
            <a:off x="1331640" y="338328"/>
            <a:ext cx="6111869" cy="496442"/>
            <a:chOff x="297896" y="291758"/>
            <a:chExt cx="7042446" cy="548906"/>
          </a:xfrm>
        </p:grpSpPr>
        <p:pic>
          <p:nvPicPr>
            <p:cNvPr id="4" name="Рисунок 1" descr="Рисунок 1">
              <a:extLst>
                <a:ext uri="{FF2B5EF4-FFF2-40B4-BE49-F238E27FC236}">
                  <a16:creationId xmlns:a16="http://schemas.microsoft.com/office/drawing/2014/main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13" name="TextBox 12"/>
          <p:cNvSpPr txBox="1"/>
          <p:nvPr/>
        </p:nvSpPr>
        <p:spPr>
          <a:xfrm>
            <a:off x="595148" y="1052736"/>
            <a:ext cx="568097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Команда №8</a:t>
            </a:r>
          </a:p>
          <a:p>
            <a:endParaRPr lang="ru-RU" b="1" dirty="0">
              <a:solidFill>
                <a:schemeClr val="tx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Ляпина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Анна, Ленинградская область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Михайленко Елена, г. Санкт-Петербург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Мерзоева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Юлия, Республика Калмыкия, г. Элиста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Головчанская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Татьяна, Республика Адыгея, г. Майкл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Паршина Юлия, г. Астрахань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Роговцова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Галина, Краснодарский край, г. Тихорецк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Еразов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Юсуп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, Чеченская республика, г. Шали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Bahnschrift SemiCondensed" panose="020B0502040204020203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01775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192</TotalTime>
  <Words>230</Words>
  <Application>Microsoft Office PowerPoint</Application>
  <PresentationFormat>Экран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Arial Black</vt:lpstr>
      <vt:lpstr>Bahnschrift SemiCondensed</vt:lpstr>
      <vt:lpstr>Times New Roman</vt:lpstr>
      <vt:lpstr>Главная</vt:lpstr>
      <vt:lpstr>Формирование программы мероприятия по разработке и продвижению Кодекса клиентоцентричности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программы мероприятия по разработке и продвижению Кодекса клиентоцентричности</dc:title>
  <dc:creator>Erazov</dc:creator>
  <cp:lastModifiedBy>Zaiceva.natalya@outlook.com</cp:lastModifiedBy>
  <cp:revision>15</cp:revision>
  <dcterms:created xsi:type="dcterms:W3CDTF">2022-10-11T08:20:44Z</dcterms:created>
  <dcterms:modified xsi:type="dcterms:W3CDTF">2022-10-13T08:04:20Z</dcterms:modified>
</cp:coreProperties>
</file>