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920" r:id="rId2"/>
    <p:sldId id="921" r:id="rId3"/>
    <p:sldId id="92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211"/>
    <a:srgbClr val="FF505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 autoAdjust="0"/>
    <p:restoredTop sz="96374" autoAdjust="0"/>
  </p:normalViewPr>
  <p:slideViewPr>
    <p:cSldViewPr snapToGrid="0">
      <p:cViewPr varScale="1">
        <p:scale>
          <a:sx n="98" d="100"/>
          <a:sy n="98" d="100"/>
        </p:scale>
        <p:origin x="5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C06BE-EAA8-1B4E-9346-00E2DE36980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7FB62-6CD3-8F42-9796-CB263A3C5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5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C2893-51D9-4D18-B5B2-A5C4AD83894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0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0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C3697-003B-5345-83E7-8B24554D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80B20B-7A7D-F046-9D03-8087C8E7A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0F666-D6EB-4F4D-A1A5-B5548C85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58AB-4D79-7E4A-9E24-F208F77F1322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FD983-3801-274B-8466-8E134801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0C413B-43A5-D247-8BA9-DA449D9B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907D59-F3E3-6D43-B82B-E836A6E3F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3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3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D27823A-C8DE-4A04-835B-F1D6F543E6A3}"/>
              </a:ext>
            </a:extLst>
          </p:cNvPr>
          <p:cNvGrpSpPr/>
          <p:nvPr/>
        </p:nvGrpSpPr>
        <p:grpSpPr>
          <a:xfrm>
            <a:off x="297896" y="292474"/>
            <a:ext cx="6111869" cy="496442"/>
            <a:chOff x="297896" y="291758"/>
            <a:chExt cx="7042446" cy="548906"/>
          </a:xfrm>
        </p:grpSpPr>
        <p:pic>
          <p:nvPicPr>
            <p:cNvPr id="16" name="Рисунок 1" descr="Рисунок 1">
              <a:extLst>
                <a:ext uri="{FF2B5EF4-FFF2-40B4-BE49-F238E27FC236}">
                  <a16:creationId xmlns:a16="http://schemas.microsoft.com/office/drawing/2014/main" id="{EA0812E9-DB37-48B0-A6F1-9E9F0BD75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896" y="314343"/>
              <a:ext cx="1617842" cy="5037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078FD0E-53E5-43E3-9F37-89F32C94D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6249" y="331013"/>
              <a:ext cx="1483558" cy="47039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02B3E9E-FB8A-4383-9A31-8D322C8D8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80318" y="312693"/>
              <a:ext cx="1874389" cy="507037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3F84201-D956-43E1-A9EE-289EDCCD1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713" r="22638"/>
            <a:stretch/>
          </p:blipFill>
          <p:spPr>
            <a:xfrm>
              <a:off x="5995218" y="291758"/>
              <a:ext cx="1345124" cy="548906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DE8FC79-2F01-4768-B6DA-529E16D09249}"/>
              </a:ext>
            </a:extLst>
          </p:cNvPr>
          <p:cNvCxnSpPr/>
          <p:nvPr/>
        </p:nvCxnSpPr>
        <p:spPr>
          <a:xfrm>
            <a:off x="357050" y="1068581"/>
            <a:ext cx="0" cy="540000"/>
          </a:xfrm>
          <a:prstGeom prst="line">
            <a:avLst/>
          </a:prstGeom>
          <a:ln w="63500">
            <a:solidFill>
              <a:srgbClr val="00CC99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BFD3CC-305C-4D53-43F2-D0368AF2DB2C}"/>
              </a:ext>
            </a:extLst>
          </p:cNvPr>
          <p:cNvSpPr/>
          <p:nvPr/>
        </p:nvSpPr>
        <p:spPr>
          <a:xfrm>
            <a:off x="878890" y="788915"/>
            <a:ext cx="10102785" cy="888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ПРОГРАММЫ МЕРОПРИЯТИЯ ПО РАЗРАБОТКЕ И ПРОДВИЖЕНИЮ КОДЕКСА КЛИЕНТОЦЕНТРИЧНОСТИ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AA5DAA-0061-B86A-C5EB-953C9A1C754C}"/>
              </a:ext>
            </a:extLst>
          </p:cNvPr>
          <p:cNvSpPr/>
          <p:nvPr/>
        </p:nvSpPr>
        <p:spPr>
          <a:xfrm>
            <a:off x="314604" y="1608580"/>
            <a:ext cx="11520343" cy="2670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Формат мероприятия формирования ККЦ</a:t>
            </a:r>
          </a:p>
          <a:p>
            <a:pPr algn="just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Командная работа активных, инициативных, целеустремленных сотрудников ЦЗН с возможным привлечением для консультации сторонних компетентных органов (сотрудников ФЦК и др.), региональные органы исполнительной власти (Минтруд). Основные мероприятия: сбор, обработка, анализ информации, полученной с целью определения ценностных ориентиров и приоритетов в области клиентоориентированности, установления основных принципов внедрения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клиентоцентричного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подхода в деятельности ЦЗН при взаимодействии с физическими лицами и работодателями; при необходимости, на уровне РОИВ оказание содействия по внедрению различных инструментов повышения мотивации и компетенций сотрудников.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6573CB-9D37-B409-82FC-F962423AB6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19" y="4040204"/>
            <a:ext cx="2877126" cy="2157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2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31B248-3B96-9996-12ED-3207D4A0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" y="323480"/>
            <a:ext cx="6108721" cy="4938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B45D16-E02D-F8BA-CE30-F386EF0E8F4E}"/>
              </a:ext>
            </a:extLst>
          </p:cNvPr>
          <p:cNvSpPr/>
          <p:nvPr/>
        </p:nvSpPr>
        <p:spPr>
          <a:xfrm>
            <a:off x="1139345" y="1135620"/>
            <a:ext cx="10712300" cy="266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и тайминг программы мероприятия по формированию ККЦ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67C92BD-999F-2A1A-6817-7D2AC3DA5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950875"/>
              </p:ext>
            </p:extLst>
          </p:nvPr>
        </p:nvGraphicFramePr>
        <p:xfrm>
          <a:off x="355151" y="1268784"/>
          <a:ext cx="11241104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0405">
                  <a:extLst>
                    <a:ext uri="{9D8B030D-6E8A-4147-A177-3AD203B41FA5}">
                      <a16:colId xmlns:a16="http://schemas.microsoft.com/office/drawing/2014/main" val="123703186"/>
                    </a:ext>
                  </a:extLst>
                </a:gridCol>
                <a:gridCol w="2279294">
                  <a:extLst>
                    <a:ext uri="{9D8B030D-6E8A-4147-A177-3AD203B41FA5}">
                      <a16:colId xmlns:a16="http://schemas.microsoft.com/office/drawing/2014/main" val="74117384"/>
                    </a:ext>
                  </a:extLst>
                </a:gridCol>
                <a:gridCol w="2431405">
                  <a:extLst>
                    <a:ext uri="{9D8B030D-6E8A-4147-A177-3AD203B41FA5}">
                      <a16:colId xmlns:a16="http://schemas.microsoft.com/office/drawing/2014/main" val="16769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551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ЦЗН, сотрудники Минтруд (РОИВ)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76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ценностных ориентиров внешнего клиента (граждан и работодателей), путём проведения онлайн-опросов и офлайн-опросов, интервью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01.11.2022-07.11.2022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группа, сотрудники ЦЗН, граждане, работодатели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4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ценностные ориентиры внутренних клиентов (сотрудников ЦЗН), путём получения обратной связи от клиентов, обсуждений в рамках встреч за круглым столом.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01.11.2022-18.11.2022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группа, сотрудники ЦЗН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46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полученной информации, определение ключевых ценностных ориентиров клиентов.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21.11.2022-25.11.2022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группа, Минтруд (РОИВ)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41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структуры (содержания) ККЦ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9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утверждение ККЦ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29.11.2022-30.11.2022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7995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ED0FB5-7408-9216-F674-EC3D219F8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6" y="5227501"/>
            <a:ext cx="1959157" cy="16032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DFF213-CF88-6B9F-CAF0-FA171A114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06" y="5078530"/>
            <a:ext cx="2565190" cy="16032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E1E7C7-D2F3-00AF-812A-C483F3056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09" y="5063851"/>
            <a:ext cx="2152979" cy="17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5D4CB0-734F-4A05-4B87-BA968A0B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1" y="335597"/>
            <a:ext cx="6108721" cy="4938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44C966-8E33-6952-E29C-D3D2A7927402}"/>
              </a:ext>
            </a:extLst>
          </p:cNvPr>
          <p:cNvSpPr/>
          <p:nvPr/>
        </p:nvSpPr>
        <p:spPr>
          <a:xfrm>
            <a:off x="674704" y="1109709"/>
            <a:ext cx="11017188" cy="4938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План продвижения Кодекса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клиентоцентричности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DBD54B-ECD0-6F09-E9C8-D7E925878D1D}"/>
              </a:ext>
            </a:extLst>
          </p:cNvPr>
          <p:cNvSpPr/>
          <p:nvPr/>
        </p:nvSpPr>
        <p:spPr>
          <a:xfrm>
            <a:off x="532658" y="1975697"/>
            <a:ext cx="10892901" cy="20241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dirty="0"/>
              <a:t>Презентация и внедрение ККЦ во всех подразделениях учреждения.</a:t>
            </a:r>
          </a:p>
          <a:p>
            <a:pPr marL="342900" indent="-342900" algn="just">
              <a:buAutoNum type="arabicPeriod"/>
            </a:pPr>
            <a:r>
              <a:rPr lang="ru-RU" dirty="0"/>
              <a:t>Обучение всех сотрудников и постоянное совершенствование знаний и навыков.</a:t>
            </a:r>
          </a:p>
          <a:p>
            <a:pPr marL="342900" indent="-342900" algn="just">
              <a:buAutoNum type="arabicPeriod"/>
            </a:pPr>
            <a:r>
              <a:rPr lang="ru-RU" dirty="0"/>
              <a:t>Сделать настольной книгой специалиста (возможно в виде аудиокниги).</a:t>
            </a:r>
          </a:p>
          <a:p>
            <a:pPr marL="342900" indent="-342900" algn="just">
              <a:buAutoNum type="arabicPeriod"/>
            </a:pPr>
            <a:r>
              <a:rPr lang="ru-RU" dirty="0"/>
              <a:t>Создать мотивационные ролики с различными жизненными ситуациями (распространять в учреждении на экранах телевизоров в залах).</a:t>
            </a:r>
          </a:p>
          <a:p>
            <a:pPr marL="342900" indent="-342900" algn="just">
              <a:buAutoNum type="arabicPeriod"/>
            </a:pPr>
            <a:r>
              <a:rPr lang="ru-RU" dirty="0"/>
              <a:t>При неприятии со стороны сотрудников, не давить, не делать принудительным к исполнению, а приводить больше доводов и фактов в качестве доказательств, что этот подход эффективен и необходим.</a:t>
            </a:r>
          </a:p>
          <a:p>
            <a:pPr marL="342900" indent="-342900" algn="just">
              <a:buAutoNum type="arabicPeriod"/>
            </a:pPr>
            <a:r>
              <a:rPr lang="ru-RU" dirty="0"/>
              <a:t>На постоянной основе проводить различные тренинги по </a:t>
            </a:r>
            <a:r>
              <a:rPr lang="ru-RU" dirty="0" err="1"/>
              <a:t>клиентоориентированному</a:t>
            </a:r>
            <a:r>
              <a:rPr lang="ru-RU" dirty="0"/>
              <a:t> подходу в различных жизненных ситуациях.</a:t>
            </a:r>
          </a:p>
          <a:p>
            <a:pPr marL="342900" indent="-342900" algn="just">
              <a:buAutoNum type="arabicPeriod"/>
            </a:pPr>
            <a:r>
              <a:rPr lang="ru-RU" dirty="0"/>
              <a:t>Соблюдать условия Кодекса по отношению к внутреннему клиенту (сотруднику).</a:t>
            </a:r>
          </a:p>
          <a:p>
            <a:pPr marL="342900" indent="-342900" algn="just">
              <a:buAutoNum type="arabicPeriod"/>
            </a:pPr>
            <a:r>
              <a:rPr lang="ru-RU" dirty="0"/>
              <a:t>Использовать принцип открытости для внесения актуальных изменений в ККЦ.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8749B9-E1D3-0093-4547-F807C458E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33" y="4581478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290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on AQR - Blue Purple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00B0F0"/>
      </a:accent1>
      <a:accent2>
        <a:srgbClr val="1580C4"/>
      </a:accent2>
      <a:accent3>
        <a:srgbClr val="0E55A3"/>
      </a:accent3>
      <a:accent4>
        <a:srgbClr val="4A2C7B"/>
      </a:accent4>
      <a:accent5>
        <a:srgbClr val="9E278B"/>
      </a:accent5>
      <a:accent6>
        <a:srgbClr val="E20B88"/>
      </a:accent6>
      <a:hlink>
        <a:srgbClr val="A05024"/>
      </a:hlink>
      <a:folHlink>
        <a:srgbClr val="FEC0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4223</TotalTime>
  <Words>338</Words>
  <Application>Microsoft Office PowerPoint</Application>
  <PresentationFormat>Широкоэкранный</PresentationFormat>
  <Paragraphs>35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Vunira</dc:creator>
  <cp:lastModifiedBy>RJ</cp:lastModifiedBy>
  <cp:revision>577</cp:revision>
  <dcterms:created xsi:type="dcterms:W3CDTF">2019-06-20T07:48:28Z</dcterms:created>
  <dcterms:modified xsi:type="dcterms:W3CDTF">2022-10-16T13:15:33Z</dcterms:modified>
</cp:coreProperties>
</file>