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7" r:id="rId2"/>
    <p:sldId id="320" r:id="rId3"/>
    <p:sldId id="318" r:id="rId4"/>
    <p:sldId id="32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5050"/>
    <a:srgbClr val="00CC99"/>
    <a:srgbClr val="008080"/>
    <a:srgbClr val="00FFCC"/>
    <a:srgbClr val="002776"/>
    <a:srgbClr val="009999"/>
    <a:srgbClr val="FFCC00"/>
    <a:srgbClr val="33CC33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1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986BD-4443-A64D-90A8-E039ABCE078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24D62-4DE1-9B4D-B478-BA23DB6695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97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82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69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68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91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33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76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7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74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30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05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77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6.jpeg"/><Relationship Id="rId17" Type="http://schemas.openxmlformats.org/officeDocument/2006/relationships/image" Target="../media/image21.png"/><Relationship Id="rId2" Type="http://schemas.openxmlformats.org/officeDocument/2006/relationships/image" Target="../media/image10.jp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5.jpeg"/><Relationship Id="rId5" Type="http://schemas.openxmlformats.org/officeDocument/2006/relationships/image" Target="../media/image4.svg"/><Relationship Id="rId15" Type="http://schemas.openxmlformats.org/officeDocument/2006/relationships/image" Target="../media/image19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jpe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711E27F-5F9F-4130-84CC-D89B11923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2667"/>
            <a:ext cx="4724400" cy="3725333"/>
          </a:xfrm>
          <a:prstGeom prst="rect">
            <a:avLst/>
          </a:prstGeom>
        </p:spPr>
      </p:pic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469065" y="1947987"/>
            <a:ext cx="11253872" cy="1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 algn="ctr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4400" kern="0" spc="-100" dirty="0">
                <a:solidFill>
                  <a:srgbClr val="002060"/>
                </a:solidFill>
                <a:latin typeface="Montserrat Medium" panose="00000600000000000000" pitchFamily="2" charset="-52"/>
              </a:rPr>
              <a:t>Разработка и продвижение кодекса клиентоцентричности</a:t>
            </a:r>
            <a:endParaRPr kumimoji="1" lang="ru-RU" altLang="ru-RU" sz="4400" b="0" kern="0" spc="-100" dirty="0">
              <a:solidFill>
                <a:schemeClr val="accent5">
                  <a:lumMod val="75000"/>
                </a:schemeClr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5107315-E12E-4F32-BBE5-5F6CCE0CCD2C}"/>
              </a:ext>
            </a:extLst>
          </p:cNvPr>
          <p:cNvSpPr txBox="1"/>
          <p:nvPr/>
        </p:nvSpPr>
        <p:spPr>
          <a:xfrm>
            <a:off x="7467602" y="5651500"/>
            <a:ext cx="4229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Montserrat Medium" panose="00000600000000000000" pitchFamily="2" charset="-52"/>
              </a:rPr>
              <a:t>Команда №13</a:t>
            </a:r>
          </a:p>
        </p:txBody>
      </p:sp>
    </p:spTree>
    <p:extLst>
      <p:ext uri="{BB962C8B-B14F-4D97-AF65-F5344CB8AC3E}">
        <p14:creationId xmlns:p14="http://schemas.microsoft.com/office/powerpoint/2010/main" val="112561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2354B9-EAF7-476D-A508-7F4CA41480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912" y="3172691"/>
            <a:ext cx="2934088" cy="3685309"/>
          </a:xfrm>
          <a:prstGeom prst="rect">
            <a:avLst/>
          </a:prstGeom>
        </p:spPr>
      </p:pic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915804" y="1170912"/>
            <a:ext cx="10733865" cy="573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400" kern="0" spc="-100" dirty="0">
                <a:solidFill>
                  <a:srgbClr val="002060"/>
                </a:solidFill>
                <a:latin typeface="Montserrat Medium" panose="00000600000000000000" pitchFamily="2" charset="-52"/>
              </a:rPr>
              <a:t>1. Формирование состава рабочей группы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endParaRPr kumimoji="1" lang="ru-RU" altLang="ru-RU" sz="2400" kern="0" spc="-100" dirty="0">
              <a:solidFill>
                <a:srgbClr val="002060"/>
              </a:solidFill>
              <a:latin typeface="Montserrat Medium" panose="00000600000000000000" pitchFamily="2" charset="-52"/>
            </a:endParaRP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400" kern="0" spc="-100" dirty="0">
                <a:solidFill>
                  <a:srgbClr val="002060"/>
                </a:solidFill>
                <a:latin typeface="Montserrat Medium" panose="00000600000000000000" pitchFamily="2" charset="-52"/>
              </a:rPr>
              <a:t>  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400" kern="0" spc="-100" dirty="0">
                <a:solidFill>
                  <a:srgbClr val="002060"/>
                </a:solidFill>
                <a:latin typeface="Montserrat Medium" panose="00000600000000000000" pitchFamily="2" charset="-52"/>
              </a:rPr>
              <a:t>2. Формирование и утверждение дорожной карты по разработке и продвижению Кодекса клиентоцентричности</a:t>
            </a:r>
            <a:r>
              <a:rPr kumimoji="1" lang="ru-RU" altLang="ru-RU" sz="24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: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Сбор информации, анализ – 15 дней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Разработка положения о рабочей группе - 3 дня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Разработка ККЦ – 10 дней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Защита ККЦ – 2 дня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Апробация – 1 месяц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Доработка(внесение предложений) – 10 дней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Внедрение (разработка перечня обучающих мероприятий для 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         сотрудников СЗН с целью закрепления навыков (брошюра) – 10 дней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Продвижение - постоянно</a:t>
            </a:r>
          </a:p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endParaRPr kumimoji="1" lang="ru-RU" altLang="ru-RU" sz="2400" b="0" kern="0" spc="-1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C368490-922F-48A3-ABD1-6B0D08947E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27" y="2490998"/>
            <a:ext cx="830977" cy="830977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AA15004-0F21-4041-A1CC-34D106EBC5E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27" y="1047497"/>
            <a:ext cx="830977" cy="83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1E059CD-7F27-4706-96DF-F426A9939F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672" y="3030518"/>
            <a:ext cx="2826327" cy="3827482"/>
          </a:xfrm>
          <a:prstGeom prst="rect">
            <a:avLst/>
          </a:prstGeom>
        </p:spPr>
      </p:pic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1583872" y="1879021"/>
            <a:ext cx="12148205" cy="3295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457200" lvl="0" indent="-45720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400" kern="0" spc="-100" dirty="0">
                <a:solidFill>
                  <a:srgbClr val="002060"/>
                </a:solidFill>
                <a:latin typeface="Montserrat Medium" panose="00000600000000000000" pitchFamily="2" charset="-52"/>
              </a:rPr>
              <a:t>3. План продвижения «Кодекса клиентоцентричности»: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Ознакомление сотрудников – 5 дней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Обучение сотрудников – 1 месяц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Назначение наставников для новичков – по мере необходимости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Система сбора обратной связи – по мере необходимости.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Замер показателей– ежеквартально.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Система поощрения и оценки – ежемесячно.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Совершенствование клиентского опыта – ежедневно.</a:t>
            </a:r>
          </a:p>
          <a:p>
            <a:pPr lvl="0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Чек-лист, </a:t>
            </a:r>
            <a:r>
              <a:rPr kumimoji="1" lang="en-US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QR </a:t>
            </a:r>
            <a:r>
              <a:rPr kumimoji="1" lang="ru-RU" altLang="ru-RU" sz="2000" b="0" kern="0" spc="-100" dirty="0">
                <a:solidFill>
                  <a:schemeClr val="accent5">
                    <a:lumMod val="75000"/>
                  </a:schemeClr>
                </a:solidFill>
                <a:latin typeface="Montserrat Medium" panose="00000600000000000000" pitchFamily="2" charset="-52"/>
              </a:rPr>
              <a:t>код.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7D3E074-D44D-4490-AF90-E6E1F49EC29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08" y="1551340"/>
            <a:ext cx="1061231" cy="10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1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1E059CD-7F27-4706-96DF-F426A9939F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672" y="3030518"/>
            <a:ext cx="2826327" cy="3827482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Прямоугольник 10"/>
          <p:cNvSpPr/>
          <p:nvPr/>
        </p:nvSpPr>
        <p:spPr>
          <a:xfrm>
            <a:off x="4939862" y="943921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u="sng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Команда №13:</a:t>
            </a:r>
          </a:p>
          <a:p>
            <a:endParaRPr lang="ru-RU" b="1" u="sng" dirty="0">
              <a:solidFill>
                <a:srgbClr val="002776"/>
              </a:solidFill>
              <a:latin typeface="Montserrat Medium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Байдуганова Татьяна Николаевна - Республика Башкортостан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Юрова Людмила Владимировна - Пензенская область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Алексеева Ульяна Михайловна - Саратовская область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Егорова Мария Александровна - Оренбургская область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Садовников Максим  Вадимович – Республика Мордовия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Гурова Алёна Анатольевна – Самарская область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Филиппова Гульнара Маратовна – Республика Татарстан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Попова Алёна Валерьевна – Республика Марий Эл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2776"/>
                </a:solidFill>
                <a:latin typeface="Montserrat Medium"/>
                <a:cs typeface="Times New Roman" pitchFamily="18" charset="0"/>
              </a:rPr>
              <a:t>Тутынина Наталья Валентиновна – Кировская область</a:t>
            </a:r>
            <a:endParaRPr lang="ru-RU" dirty="0">
              <a:solidFill>
                <a:srgbClr val="00277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0725F3-8C7C-4F94-B3DB-15DF9F38F42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5" y="1456844"/>
            <a:ext cx="4670913" cy="173630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40B4290-FAC6-4CDF-ABF9-147125E90AD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400" y="4265756"/>
            <a:ext cx="601477" cy="65024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DB8917B-8809-490F-9213-069C04066B6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17401" y="3215078"/>
            <a:ext cx="601477" cy="78793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2789FEE-3D07-4DF6-A5F0-2DEB00794C5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175" y="3262917"/>
            <a:ext cx="601477" cy="692255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A7A4B29-0D9F-40B4-92AB-5B2357E72CE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186" y="5178746"/>
            <a:ext cx="637564" cy="637564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E75E0C3-BFCA-4B8C-8181-F3F9DD60201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110" y="5174838"/>
            <a:ext cx="541538" cy="697230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3158A608-880E-41F6-B140-C945A4095CD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35" y="3365448"/>
            <a:ext cx="601475" cy="637564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E766A006-862F-41B4-9107-775AB3E073A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35" y="4272097"/>
            <a:ext cx="550415" cy="637564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1D2C1D45-CA7A-41C4-9A43-CEDF271FC63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09" y="4216390"/>
            <a:ext cx="638684" cy="69723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82F3609-1B13-476D-B0C3-3F271588788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817" y="5011023"/>
            <a:ext cx="541538" cy="86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4662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206</Words>
  <Application>Microsoft Office PowerPoint</Application>
  <PresentationFormat>Широкоэкранный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Montserrat Medium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deivox</dc:creator>
  <cp:lastModifiedBy>Wepko</cp:lastModifiedBy>
  <cp:revision>282</cp:revision>
  <dcterms:created xsi:type="dcterms:W3CDTF">2018-01-30T09:49:03Z</dcterms:created>
  <dcterms:modified xsi:type="dcterms:W3CDTF">2022-10-13T07:01:09Z</dcterms:modified>
</cp:coreProperties>
</file>