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docProps/custom.xml" ContentType="application/vnd.openxmlformats-officedocument.custom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12166600" cy="6858000"/>
  <p:notesSz cx="121666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F2F3FEC-2848-2F9A-A597-CE89E9AA704A}">
  <a:tblStyle styleId="{5F2F3FEC-2848-2F9A-A597-CE89E9AA704A}" styleName="Светлый стиль 3 - акцент 2">
    <a:wholeTbl>
      <a:tcTxStyle>
        <a:fontRef idx="minor">
          <a:srgbClr val="000000"/>
        </a:fontRef>
        <a:schemeClr val="tx1"/>
      </a:tcTxStyle>
      <a:tcStyle>
        <a:tcBdr>
          <a:left>
            <a:ln w="12700">
              <a:solidFill>
                <a:schemeClr val="accent2"/>
              </a:solidFill>
            </a:ln>
          </a:left>
          <a:right>
            <a:ln w="12700">
              <a:solidFill>
                <a:schemeClr val="accent2"/>
              </a:solidFill>
            </a:ln>
          </a:right>
          <a:top>
            <a:ln w="12700">
              <a:solidFill>
                <a:schemeClr val="accent2"/>
              </a:solidFill>
            </a:ln>
          </a:top>
          <a:bottom>
            <a:ln w="12700">
              <a:solidFill>
                <a:schemeClr val="accent2"/>
              </a:solidFill>
            </a:ln>
          </a:bottom>
          <a:insideH>
            <a:ln w="12700">
              <a:solidFill>
                <a:schemeClr val="accent2"/>
              </a:solidFill>
            </a:ln>
          </a:insideH>
          <a:insideV>
            <a:ln w="12700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band2V>
      <a:tcStyle>
        <a:tcBdr/>
        <a:fill>
          <a:solidFill>
            <a:schemeClr val="accent2">
              <a:alpha val="20000"/>
            </a:schemeClr>
          </a:solidFill>
        </a:fill>
      </a:tcStyle>
    </a:band2V>
    <a:lastCol>
      <a:tcStyle>
        <a:tcBdr/>
      </a:tcStyle>
    </a:lastCol>
    <a:firstCol>
      <a:tcStyle>
        <a:tcBdr/>
      </a:tcStyle>
    </a:firstCol>
    <a:lastRow>
      <a:tcStyle>
        <a:tcBdr>
          <a:top>
            <a:ln w="50800">
              <a:solidFill>
                <a:schemeClr val="accent2"/>
              </a:solidFill>
            </a:ln>
          </a:top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Style>
        <a:tcBdr>
          <a:bottom>
            <a:ln w="25400">
              <a:solidFill>
                <a:schemeClr val="accent2"/>
              </a:solidFill>
            </a:ln>
          </a:bottom>
        </a:tcBdr>
        <a:fill>
          <a:noFill/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 /><Relationship Id="rId8" Type="http://schemas.openxmlformats.org/officeDocument/2006/relationships/tableStyles" Target="tableStyles.xml" /><Relationship Id="rId9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 Slide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 hidden="0"/>
          <p:cNvSpPr>
            <a:spLocks noGrp="1"/>
          </p:cNvSpPr>
          <p:nvPr isPhoto="0" userDrawn="0">
            <p:ph type="ctrTitle" hasCustomPrompt="0"/>
          </p:nvPr>
        </p:nvSpPr>
        <p:spPr bwMode="auto">
          <a:xfrm>
            <a:off x="912971" y="2125980"/>
            <a:ext cx="10347008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 hidden="0"/>
          <p:cNvSpPr>
            <a:spLocks noGrp="1"/>
          </p:cNvSpPr>
          <p:nvPr isPhoto="0" userDrawn="0">
            <p:ph type="subTitle" idx="4" hasCustomPrompt="0"/>
          </p:nvPr>
        </p:nvSpPr>
        <p:spPr bwMode="auto">
          <a:xfrm>
            <a:off x="1825942" y="3840480"/>
            <a:ext cx="8521065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 hidden="0"/>
          <p:cNvSpPr>
            <a:spLocks noGrp="1"/>
          </p:cNvSpPr>
          <p:nvPr isPhoto="0" userDrawn="0">
            <p:ph type="ftr" sz="quarter" idx="5" hasCustomPrompt="0"/>
          </p:nvPr>
        </p:nvSpPr>
        <p:spPr bwMode="auto"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 hidden="0"/>
          <p:cNvSpPr>
            <a:spLocks noGrp="1"/>
          </p:cNvSpPr>
          <p:nvPr isPhoto="0" userDrawn="0">
            <p:ph type="dt" sz="half" idx="6" hasCustomPrompt="0"/>
          </p:nvPr>
        </p:nvSpPr>
        <p:spPr bwMode="auto"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3C3DEA-576F-46D6-9149-634D43891232}" type="datetime1">
              <a:rPr lang="en-US"/>
              <a:t/>
            </a:fld>
            <a:endParaRPr lang="en-US"/>
          </a:p>
        </p:txBody>
      </p:sp>
      <p:sp>
        <p:nvSpPr>
          <p:cNvPr id="6" name="Holder 6" hidden="0"/>
          <p:cNvSpPr>
            <a:spLocks noGrp="1"/>
          </p:cNvSpPr>
          <p:nvPr isPhoto="0" userDrawn="0">
            <p:ph type="sldNum" sz="quarter" idx="7" hasCustomPrompt="0"/>
          </p:nvPr>
        </p:nvSpPr>
        <p:spPr bwMode="auto"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  <a:defRPr/>
            </a:pPr>
            <a:fld id="{81D60167-4931-47E6-BA6A-407CBD079E47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 and Conten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 lIns="0" tIns="0" rIns="0" bIns="0"/>
          <a:lstStyle>
            <a:lvl1pPr>
              <a:defRPr sz="4000" b="1" i="0">
                <a:solidFill>
                  <a:srgbClr val="00339F"/>
                </a:solidFill>
                <a:latin typeface="Courier New"/>
                <a:cs typeface="Courier New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 hidden="0"/>
          <p:cNvSpPr>
            <a:spLocks noGrp="1"/>
          </p:cNvSpPr>
          <p:nvPr isPhoto="0" userDrawn="0">
            <p:ph type="body" idx="1" hasCustomPrompt="0"/>
          </p:nvPr>
        </p:nvSpPr>
        <p:spPr bwMode="auto"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 hidden="0"/>
          <p:cNvSpPr>
            <a:spLocks noGrp="1"/>
          </p:cNvSpPr>
          <p:nvPr isPhoto="0" userDrawn="0">
            <p:ph type="ftr" sz="quarter" idx="5" hasCustomPrompt="0"/>
          </p:nvPr>
        </p:nvSpPr>
        <p:spPr bwMode="auto"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 hidden="0"/>
          <p:cNvSpPr>
            <a:spLocks noGrp="1"/>
          </p:cNvSpPr>
          <p:nvPr isPhoto="0" userDrawn="0">
            <p:ph type="dt" sz="half" idx="6" hasCustomPrompt="0"/>
          </p:nvPr>
        </p:nvSpPr>
        <p:spPr bwMode="auto"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E9D0106-49A5-4417-9247-FDC7970D4A00}" type="datetime1">
              <a:rPr lang="en-US"/>
              <a:t/>
            </a:fld>
            <a:endParaRPr lang="en-US"/>
          </a:p>
        </p:txBody>
      </p:sp>
      <p:sp>
        <p:nvSpPr>
          <p:cNvPr id="6" name="Holder 6" hidden="0"/>
          <p:cNvSpPr>
            <a:spLocks noGrp="1"/>
          </p:cNvSpPr>
          <p:nvPr isPhoto="0" userDrawn="0">
            <p:ph type="sldNum" sz="quarter" idx="7" hasCustomPrompt="0"/>
          </p:nvPr>
        </p:nvSpPr>
        <p:spPr bwMode="auto"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  <a:defRPr/>
            </a:pPr>
            <a:fld id="{81D60167-4931-47E6-BA6A-407CBD079E47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obj" userDrawn="1">
  <p:cSld name="Two Content">
    <p:bg>
      <p:bgPr shadeToTitle="0">
        <a:solidFill>
          <a:schemeClr val="bg1"/>
        </a:solid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" name="bg object 16" hidden="0"/>
          <p:cNvSpPr/>
          <p:nvPr isPhoto="0" userDrawn="0"/>
        </p:nvSpPr>
        <p:spPr bwMode="auto">
          <a:xfrm>
            <a:off x="1547875" y="765175"/>
            <a:ext cx="9740900" cy="0"/>
          </a:xfrm>
          <a:custGeom>
            <a:avLst/>
            <a:gdLst/>
            <a:ahLst/>
            <a:cxnLst/>
            <a:rect l="l" t="t" r="r" b="b"/>
            <a:pathLst>
              <a:path w="9740900" fill="norm" stroke="1" extrusionOk="0">
                <a:moveTo>
                  <a:pt x="0" y="0"/>
                </a:moveTo>
                <a:lnTo>
                  <a:pt x="9740900" y="0"/>
                </a:lnTo>
              </a:path>
            </a:pathLst>
          </a:custGeom>
          <a:ln w="28575">
            <a:solidFill>
              <a:srgbClr val="00339F"/>
            </a:solidFill>
          </a:ln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7" name="bg object 17" hidden="0"/>
          <p:cNvSpPr/>
          <p:nvPr isPhoto="0" userDrawn="0"/>
        </p:nvSpPr>
        <p:spPr bwMode="auto">
          <a:xfrm>
            <a:off x="1547875" y="622300"/>
            <a:ext cx="9740900" cy="0"/>
          </a:xfrm>
          <a:custGeom>
            <a:avLst/>
            <a:gdLst/>
            <a:ahLst/>
            <a:cxnLst/>
            <a:rect l="l" t="t" r="r" b="b"/>
            <a:pathLst>
              <a:path w="9740900" fill="norm" stroke="1" extrusionOk="0">
                <a:moveTo>
                  <a:pt x="0" y="0"/>
                </a:moveTo>
                <a:lnTo>
                  <a:pt x="9740900" y="0"/>
                </a:lnTo>
              </a:path>
            </a:pathLst>
          </a:custGeom>
          <a:ln w="28575">
            <a:solidFill>
              <a:srgbClr val="CF451F"/>
            </a:solidFill>
          </a:ln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pic>
        <p:nvPicPr>
          <p:cNvPr id="18" name="bg object 18" hidden="0"/>
          <p:cNvPicPr/>
          <p:nvPr isPhoto="0" userDrawn="0"/>
        </p:nvPicPr>
        <p:blipFill>
          <a:blip r:embed="rId2"/>
          <a:stretch/>
        </p:blipFill>
        <p:spPr bwMode="auto">
          <a:xfrm>
            <a:off x="11182731" y="77457"/>
            <a:ext cx="748537" cy="877074"/>
          </a:xfrm>
          <a:prstGeom prst="rect">
            <a:avLst/>
          </a:prstGeom>
        </p:spPr>
      </p:pic>
      <p:sp>
        <p:nvSpPr>
          <p:cNvPr id="2" name="Holder 2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 lIns="0" tIns="0" rIns="0" bIns="0"/>
          <a:lstStyle>
            <a:lvl1pPr>
              <a:defRPr sz="4000" b="1" i="0">
                <a:solidFill>
                  <a:srgbClr val="00339F"/>
                </a:solidFill>
                <a:latin typeface="Courier New"/>
                <a:cs typeface="Courier New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608647" y="1577340"/>
            <a:ext cx="5295233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 hidden="0"/>
          <p:cNvSpPr>
            <a:spLocks noGrp="1"/>
          </p:cNvSpPr>
          <p:nvPr isPhoto="0" userDrawn="0">
            <p:ph sz="half" idx="3" hasCustomPrompt="0"/>
          </p:nvPr>
        </p:nvSpPr>
        <p:spPr bwMode="auto">
          <a:xfrm>
            <a:off x="6269069" y="1577340"/>
            <a:ext cx="5295233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 hidden="0"/>
          <p:cNvSpPr>
            <a:spLocks noGrp="1"/>
          </p:cNvSpPr>
          <p:nvPr isPhoto="0" userDrawn="0">
            <p:ph type="ftr" sz="quarter" idx="5" hasCustomPrompt="0"/>
          </p:nvPr>
        </p:nvSpPr>
        <p:spPr bwMode="auto"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6" hidden="0"/>
          <p:cNvSpPr>
            <a:spLocks noGrp="1"/>
          </p:cNvSpPr>
          <p:nvPr isPhoto="0" userDrawn="0">
            <p:ph type="dt" sz="half" idx="6" hasCustomPrompt="0"/>
          </p:nvPr>
        </p:nvSpPr>
        <p:spPr bwMode="auto"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69B7823-5D4E-4A0C-BEEC-AB28233B74A5}" type="datetime1">
              <a:rPr lang="en-US"/>
              <a:t/>
            </a:fld>
            <a:endParaRPr lang="en-US"/>
          </a:p>
        </p:txBody>
      </p:sp>
      <p:sp>
        <p:nvSpPr>
          <p:cNvPr id="7" name="Holder 7" hidden="0"/>
          <p:cNvSpPr>
            <a:spLocks noGrp="1"/>
          </p:cNvSpPr>
          <p:nvPr isPhoto="0" userDrawn="0">
            <p:ph type="sldNum" sz="quarter" idx="7" hasCustomPrompt="0"/>
          </p:nvPr>
        </p:nvSpPr>
        <p:spPr bwMode="auto"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  <a:defRPr/>
            </a:pPr>
            <a:fld id="{81D60167-4931-47E6-BA6A-407CBD079E47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 Only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 lIns="0" tIns="0" rIns="0" bIns="0"/>
          <a:lstStyle>
            <a:lvl1pPr>
              <a:defRPr sz="4000" b="1" i="0">
                <a:solidFill>
                  <a:srgbClr val="00339F"/>
                </a:solidFill>
                <a:latin typeface="Courier New"/>
                <a:cs typeface="Courier New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 hidden="0"/>
          <p:cNvSpPr>
            <a:spLocks noGrp="1"/>
          </p:cNvSpPr>
          <p:nvPr isPhoto="0" userDrawn="0">
            <p:ph type="ftr" sz="quarter" idx="5" hasCustomPrompt="0"/>
          </p:nvPr>
        </p:nvSpPr>
        <p:spPr bwMode="auto"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 hidden="0"/>
          <p:cNvSpPr>
            <a:spLocks noGrp="1"/>
          </p:cNvSpPr>
          <p:nvPr isPhoto="0" userDrawn="0">
            <p:ph type="dt" sz="half" idx="6" hasCustomPrompt="0"/>
          </p:nvPr>
        </p:nvSpPr>
        <p:spPr bwMode="auto"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BAA4C00-3B23-4A09-85B1-8CF40AC57983}" type="datetime1">
              <a:rPr lang="en-US"/>
              <a:t/>
            </a:fld>
            <a:endParaRPr lang="en-US"/>
          </a:p>
        </p:txBody>
      </p:sp>
      <p:sp>
        <p:nvSpPr>
          <p:cNvPr id="5" name="Holder 5" hidden="0"/>
          <p:cNvSpPr>
            <a:spLocks noGrp="1"/>
          </p:cNvSpPr>
          <p:nvPr isPhoto="0" userDrawn="0">
            <p:ph type="sldNum" sz="quarter" idx="7" hasCustomPrompt="0"/>
          </p:nvPr>
        </p:nvSpPr>
        <p:spPr bwMode="auto"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  <a:defRPr/>
            </a:pPr>
            <a:fld id="{81D60167-4931-47E6-BA6A-407CBD079E47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Blank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 hidden="0"/>
          <p:cNvSpPr>
            <a:spLocks noGrp="1"/>
          </p:cNvSpPr>
          <p:nvPr isPhoto="0" userDrawn="0">
            <p:ph type="ftr" sz="quarter" idx="5" hasCustomPrompt="0"/>
          </p:nvPr>
        </p:nvSpPr>
        <p:spPr bwMode="auto"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 hidden="0"/>
          <p:cNvSpPr>
            <a:spLocks noGrp="1"/>
          </p:cNvSpPr>
          <p:nvPr isPhoto="0" userDrawn="0">
            <p:ph type="dt" sz="half" idx="6" hasCustomPrompt="0"/>
          </p:nvPr>
        </p:nvSpPr>
        <p:spPr bwMode="auto"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DEB31F3-CDFC-4C30-B567-F9E1BDF80E72}" type="datetime1">
              <a:rPr lang="en-US"/>
              <a:t/>
            </a:fld>
            <a:endParaRPr lang="en-US"/>
          </a:p>
        </p:txBody>
      </p:sp>
      <p:sp>
        <p:nvSpPr>
          <p:cNvPr id="4" name="Holder 4" hidden="0"/>
          <p:cNvSpPr>
            <a:spLocks noGrp="1"/>
          </p:cNvSpPr>
          <p:nvPr isPhoto="0" userDrawn="0">
            <p:ph type="sldNum" sz="quarter" idx="7" hasCustomPrompt="0"/>
          </p:nvPr>
        </p:nvSpPr>
        <p:spPr bwMode="auto"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  <a:defRPr/>
            </a:pPr>
            <a:fld id="{81D60167-4931-47E6-BA6A-407CBD079E47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chemeClr val="bg1"/>
        </a:solid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2780030" y="1626610"/>
            <a:ext cx="6612889" cy="1397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00339F"/>
                </a:solidFill>
                <a:latin typeface="Courier New"/>
                <a:cs typeface="Courier New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461911" y="1910460"/>
            <a:ext cx="5826125" cy="41700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 hidden="0"/>
          <p:cNvSpPr>
            <a:spLocks noGrp="1"/>
          </p:cNvSpPr>
          <p:nvPr isPhoto="0" userDrawn="0">
            <p:ph type="ftr" sz="quarter" idx="5" hasCustomPrompt="0"/>
          </p:nvPr>
        </p:nvSpPr>
        <p:spPr bwMode="auto">
          <a:xfrm>
            <a:off x="4138803" y="6377940"/>
            <a:ext cx="3895343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 hidden="0"/>
          <p:cNvSpPr>
            <a:spLocks noGrp="1"/>
          </p:cNvSpPr>
          <p:nvPr isPhoto="0" userDrawn="0">
            <p:ph type="dt" sz="half" idx="6" hasCustomPrompt="0"/>
          </p:nvPr>
        </p:nvSpPr>
        <p:spPr bwMode="auto">
          <a:xfrm>
            <a:off x="608647" y="6377940"/>
            <a:ext cx="2799778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36EA5E0-09F1-4837-A3E8-1CF4DE874402}" type="datetime1">
              <a:rPr lang="en-US"/>
              <a:t/>
            </a:fld>
            <a:endParaRPr lang="en-US"/>
          </a:p>
        </p:txBody>
      </p:sp>
      <p:sp>
        <p:nvSpPr>
          <p:cNvPr id="6" name="Holder 6" hidden="0"/>
          <p:cNvSpPr>
            <a:spLocks noGrp="1"/>
          </p:cNvSpPr>
          <p:nvPr isPhoto="0" userDrawn="0">
            <p:ph type="sldNum" sz="quarter" idx="7" hasCustomPrompt="0"/>
          </p:nvPr>
        </p:nvSpPr>
        <p:spPr bwMode="auto">
          <a:xfrm>
            <a:off x="11355069" y="6465214"/>
            <a:ext cx="15367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  <a:defRPr/>
            </a:pPr>
            <a:fld id="{81D60167-4931-47E6-BA6A-407CBD079E47}" type="slidenum">
              <a:rPr/>
              <a:t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1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object 3" hidden="0"/>
          <p:cNvSpPr txBox="1">
            <a:spLocks noGrp="1"/>
          </p:cNvSpPr>
          <p:nvPr isPhoto="0" userDrawn="0">
            <p:ph type="title" hasCustomPrompt="0"/>
          </p:nvPr>
        </p:nvSpPr>
        <p:spPr bwMode="auto">
          <a:xfrm>
            <a:off x="1970199" y="1692728"/>
            <a:ext cx="8378825" cy="124328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  <a:tabLst>
                <a:tab pos="1231264" algn="l"/>
              </a:tabLst>
              <a:defRPr/>
            </a:pPr>
            <a:r>
              <a:rPr lang="ru-RU" spc="-5">
                <a:latin typeface="Times New Roman"/>
                <a:cs typeface="Times New Roman"/>
              </a:rPr>
              <a:t>Разработка кодекса </a:t>
            </a:r>
            <a:r>
              <a:rPr lang="ru-RU" spc="-5">
                <a:latin typeface="Times New Roman"/>
                <a:cs typeface="Times New Roman"/>
              </a:rPr>
              <a:t>клиентоцентричности</a:t>
            </a:r>
            <a:endParaRPr spc="-5">
              <a:latin typeface="Times New Roman"/>
              <a:cs typeface="Times New Roman"/>
            </a:endParaRPr>
          </a:p>
        </p:txBody>
      </p:sp>
      <p:grpSp>
        <p:nvGrpSpPr>
          <p:cNvPr id="5" name="object 5" hidden="0"/>
          <p:cNvGrpSpPr/>
          <p:nvPr isPhoto="0" userDrawn="0"/>
        </p:nvGrpSpPr>
        <p:grpSpPr bwMode="auto">
          <a:xfrm>
            <a:off x="2125221" y="2996292"/>
            <a:ext cx="8276081" cy="101537"/>
            <a:chOff x="4990528" y="4783644"/>
            <a:chExt cx="6077585" cy="115570"/>
          </a:xfrm>
        </p:grpSpPr>
        <p:sp>
          <p:nvSpPr>
            <p:cNvPr id="6" name="object 6" hidden="0"/>
            <p:cNvSpPr/>
            <p:nvPr isPhoto="0" userDrawn="0"/>
          </p:nvSpPr>
          <p:spPr bwMode="auto">
            <a:xfrm>
              <a:off x="5004815" y="4797933"/>
              <a:ext cx="6049010" cy="0"/>
            </a:xfrm>
            <a:custGeom>
              <a:avLst/>
              <a:gdLst/>
              <a:ahLst/>
              <a:cxnLst/>
              <a:rect l="l" t="t" r="r" b="b"/>
              <a:pathLst>
                <a:path w="6049009" fill="norm" stroke="1" extrusionOk="0">
                  <a:moveTo>
                    <a:pt x="0" y="0"/>
                  </a:moveTo>
                  <a:lnTo>
                    <a:pt x="6048629" y="0"/>
                  </a:lnTo>
                </a:path>
              </a:pathLst>
            </a:custGeom>
            <a:grpFill/>
            <a:ln w="28575">
              <a:solidFill>
                <a:srgbClr val="00339F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7" name="object 7" hidden="0"/>
            <p:cNvSpPr/>
            <p:nvPr isPhoto="0" userDrawn="0"/>
          </p:nvSpPr>
          <p:spPr bwMode="auto">
            <a:xfrm>
              <a:off x="5004815" y="4864227"/>
              <a:ext cx="6049010" cy="20955"/>
            </a:xfrm>
            <a:custGeom>
              <a:avLst/>
              <a:gdLst/>
              <a:ahLst/>
              <a:cxnLst/>
              <a:rect l="l" t="t" r="r" b="b"/>
              <a:pathLst>
                <a:path w="6049009" h="20954" fill="norm" stroke="1" extrusionOk="0">
                  <a:moveTo>
                    <a:pt x="0" y="0"/>
                  </a:moveTo>
                  <a:lnTo>
                    <a:pt x="6048629" y="20700"/>
                  </a:lnTo>
                </a:path>
              </a:pathLst>
            </a:custGeom>
            <a:grpFill/>
            <a:ln w="28575">
              <a:solidFill>
                <a:srgbClr val="CF451F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pic>
        <p:nvPicPr>
          <p:cNvPr id="2" name="Picture 2" descr="\\Buh\методисты\!СИП\ФОТО, ВИДЕО И БАНЕРЫ\Бренд\Логотип Работа России\png\onwhite_hor@3x.png" hidden="0"/>
          <p:cNvPicPr>
            <a:picLocks noChangeAspect="1" noChangeArrowheads="1"/>
          </p:cNvPicPr>
          <p:nvPr isPhoto="0" userDrawn="0"/>
        </p:nvPicPr>
        <p:blipFill>
          <a:blip r:embed="rId2"/>
          <a:stretch/>
        </p:blipFill>
        <p:spPr bwMode="auto">
          <a:xfrm>
            <a:off x="485470" y="304800"/>
            <a:ext cx="2978199" cy="1219200"/>
          </a:xfrm>
          <a:prstGeom prst="rect">
            <a:avLst/>
          </a:prstGeom>
          <a:noFill/>
        </p:spPr>
      </p:pic>
      <p:pic>
        <p:nvPicPr>
          <p:cNvPr id="10" name="Picture 5" descr="B:\Работа дизайн ЦЗН\Треугольники.png" hidden="0"/>
          <p:cNvPicPr>
            <a:picLocks noChangeAspect="1" noChangeArrowheads="1"/>
          </p:cNvPicPr>
          <p:nvPr isPhoto="0" userDrawn="0"/>
        </p:nvPicPr>
        <p:blipFill>
          <a:blip r:embed="rId3"/>
          <a:stretch/>
        </p:blipFill>
        <p:spPr bwMode="auto">
          <a:xfrm>
            <a:off x="10349025" y="419100"/>
            <a:ext cx="1389722" cy="990600"/>
          </a:xfrm>
          <a:prstGeom prst="rect">
            <a:avLst/>
          </a:prstGeom>
          <a:noFill/>
          <a:ln>
            <a:noFill/>
          </a:ln>
        </p:spPr>
      </p:pic>
      <p:sp>
        <p:nvSpPr>
          <p:cNvPr id="2075026067" name="" hidden="0"/>
          <p:cNvSpPr txBox="1"/>
          <p:nvPr isPhoto="0" userDrawn="0"/>
        </p:nvSpPr>
        <p:spPr bwMode="auto">
          <a:xfrm flipH="0" flipV="0">
            <a:off x="4804660" y="5521738"/>
            <a:ext cx="3429107" cy="701075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 lang="ru-RU" sz="4000" b="1" i="0" u="none" strike="noStrike" cap="none" spc="-4">
                <a:solidFill>
                  <a:srgbClr val="00339F"/>
                </a:solidFill>
                <a:latin typeface="Times New Roman"/>
                <a:ea typeface="Times New Roman"/>
                <a:cs typeface="Times New Roman"/>
              </a:rPr>
              <a:t>Команда </a:t>
            </a:r>
            <a:r>
              <a:rPr lang="ru-RU" sz="4000" b="1" i="1" u="none" strike="noStrike" cap="none" spc="-4">
                <a:solidFill>
                  <a:srgbClr val="00339F"/>
                </a:solidFill>
                <a:latin typeface="Times New Roman"/>
                <a:ea typeface="Times New Roman"/>
                <a:cs typeface="Times New Roman"/>
              </a:rPr>
              <a:t>14</a:t>
            </a:r>
            <a:endParaRPr lang="ru-RU" sz="4000" b="1" i="0" u="none" strike="noStrike" cap="none" spc="-4">
              <a:solidFill>
                <a:srgbClr val="00339F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53729003" name="" hidden="0"/>
          <p:cNvSpPr/>
          <p:nvPr isPhoto="0" userDrawn="0"/>
        </p:nvSpPr>
        <p:spPr bwMode="auto">
          <a:xfrm flipH="0" flipV="0">
            <a:off x="7194109" y="1043903"/>
            <a:ext cx="45791" cy="365795"/>
          </a:xfrm>
        </p:spPr>
        <p:txBody>
          <a:bodyPr rot="0" spcFirstLastPara="0" vertOverflow="overflow" horzOverflow="clip" vert="horz" wrap="square" lIns="91440" tIns="45720" rIns="91440" bIns="45720" numCol="1" spcCol="0" rtlCol="0" fromWordArt="0" anchor="t" anchorCtr="0" forceAA="0" upright="0" compatLnSpc="1">
            <a:prstTxWarp prst="textNoShape"/>
            <a:spAutoFit/>
          </a:bodyPr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86424290" name="Holder 2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 flipH="0" flipV="0">
            <a:off x="613711" y="1626607"/>
            <a:ext cx="10911186" cy="4343435"/>
          </a:xfrm>
        </p:spPr>
        <p:txBody>
          <a:bodyPr lIns="0" tIns="0" rIns="0" bIns="0"/>
          <a:lstStyle>
            <a:lvl1pPr>
              <a:defRPr sz="4000" b="1" i="0">
                <a:solidFill>
                  <a:srgbClr val="00339F"/>
                </a:solidFill>
                <a:latin typeface="Courier New"/>
                <a:cs typeface="Courier New"/>
              </a:defRPr>
            </a:lvl1pPr>
          </a:lstStyle>
          <a:p>
            <a:pPr algn="ctr">
              <a:defRPr/>
            </a:pPr>
            <a:br>
              <a:rPr sz="3500"/>
            </a:br>
            <a:r>
              <a:rPr sz="3500"/>
              <a:t>Цель: повышение профессиональной культуры в Кадровом центре «Работа России», улучшение имиджа, оптимизация взаимодействия  с клиентом,</a:t>
            </a:r>
            <a:r>
              <a:rPr sz="3500"/>
              <a:t> установление этических норм и базовых ценностей для сотрудников ЦЗН.</a:t>
            </a:r>
            <a:br>
              <a:rPr/>
            </a:br>
            <a:endParaRPr/>
          </a:p>
        </p:txBody>
      </p:sp>
      <p:sp>
        <p:nvSpPr>
          <p:cNvPr id="742556518" name="Holder 6" hidden="0"/>
          <p:cNvSpPr>
            <a:spLocks noGrp="1"/>
          </p:cNvSpPr>
          <p:nvPr isPhoto="0" userDrawn="0">
            <p:ph type="sldNum" sz="quarter" idx="7" hasCustomPrompt="0"/>
          </p:nvPr>
        </p:nvSpPr>
        <p:spPr bwMode="auto"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099">
              <a:lnSpc>
                <a:spcPts val="1238"/>
              </a:lnSpc>
              <a:defRPr/>
            </a:pPr>
            <a:fld id="{4C0C768A-75DE-287C-03CB-DF52A9720A36}" type="slidenum">
              <a:rPr/>
              <a:t/>
            </a:fld>
            <a:endParaRPr/>
          </a:p>
        </p:txBody>
      </p:sp>
      <p:pic>
        <p:nvPicPr>
          <p:cNvPr id="429213912" name="Picture 2" descr="\\Buh\методисты\!СИП\ФОТО, ВИДЕО И БАНЕРЫ\Бренд\Логотип Работа России\png\onwhite_hor@3x.png" hidden="0"/>
          <p:cNvPicPr>
            <a:picLocks noChangeAspect="1" noChangeArrowheads="1"/>
          </p:cNvPicPr>
          <p:nvPr isPhoto="0" userDrawn="0"/>
        </p:nvPicPr>
        <p:blipFill>
          <a:blip r:embed="rId2"/>
          <a:stretch/>
        </p:blipFill>
        <p:spPr bwMode="auto">
          <a:xfrm>
            <a:off x="485469" y="304799"/>
            <a:ext cx="2978199" cy="1219199"/>
          </a:xfrm>
          <a:prstGeom prst="rect">
            <a:avLst/>
          </a:prstGeom>
          <a:noFill/>
        </p:spPr>
      </p:pic>
      <p:pic>
        <p:nvPicPr>
          <p:cNvPr id="1894180909" name="Picture 5" descr="B:\Работа дизайн ЦЗН\Треугольники.png" hidden="0"/>
          <p:cNvPicPr>
            <a:picLocks noChangeAspect="1" noChangeArrowheads="1"/>
          </p:cNvPicPr>
          <p:nvPr isPhoto="0" userDrawn="0"/>
        </p:nvPicPr>
        <p:blipFill>
          <a:blip r:embed="rId3"/>
          <a:stretch/>
        </p:blipFill>
        <p:spPr bwMode="auto">
          <a:xfrm>
            <a:off x="10349023" y="419099"/>
            <a:ext cx="1389721" cy="990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TextBox 10" hidden="0"/>
          <p:cNvSpPr txBox="1">
            <a:spLocks noChangeArrowheads="1"/>
          </p:cNvSpPr>
          <p:nvPr isPhoto="0" userDrawn="0"/>
        </p:nvSpPr>
        <p:spPr bwMode="auto">
          <a:xfrm>
            <a:off x="1585038" y="189529"/>
            <a:ext cx="9714649" cy="492443"/>
          </a:xfrm>
          <a:prstGeom prst="rect">
            <a:avLst/>
          </a:prstGeom>
          <a:noFill/>
          <a:ln>
            <a:noFill/>
          </a:ln>
        </p:spPr>
        <p:txBody>
          <a:bodyPr wrap="square" anchor="b">
            <a:spAutoFit/>
          </a:bodyPr>
          <a:lstStyle>
            <a:lvl1pPr>
              <a:spcBef>
                <a:spcPts val="0"/>
              </a:spcBef>
              <a:buFont typeface="Arial"/>
              <a:buChar char="•"/>
              <a:defRPr sz="3200">
                <a:solidFill>
                  <a:schemeClr val="tx1"/>
                </a:solidFill>
                <a:latin typeface="Calibri"/>
              </a:defRPr>
            </a:lvl1pPr>
            <a:lvl2pPr marL="742950" indent="-285750">
              <a:spcBef>
                <a:spcPts val="0"/>
              </a:spcBef>
              <a:buFont typeface="Arial"/>
              <a:buChar char="–"/>
              <a:defRPr sz="2800">
                <a:solidFill>
                  <a:schemeClr val="tx1"/>
                </a:solidFill>
                <a:latin typeface="Calibri"/>
              </a:defRPr>
            </a:lvl2pPr>
            <a:lvl3pPr marL="1143000" indent="-228600">
              <a:spcBef>
                <a:spcPts val="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Calibri"/>
              </a:defRPr>
            </a:lvl3pPr>
            <a:lvl4pPr marL="1600200" indent="-228600">
              <a:spcBef>
                <a:spcPts val="0"/>
              </a:spcBef>
              <a:buFont typeface="Arial"/>
              <a:buChar char="–"/>
              <a:defRPr sz="2000">
                <a:solidFill>
                  <a:schemeClr val="tx1"/>
                </a:solidFill>
                <a:latin typeface="Calibri"/>
              </a:defRPr>
            </a:lvl4pPr>
            <a:lvl5pPr marL="2057400" indent="-228600">
              <a:spcBef>
                <a:spcPts val="0"/>
              </a:spcBef>
              <a:buFont typeface="Arial"/>
              <a:buChar char="»"/>
              <a:defRPr sz="2000">
                <a:solidFill>
                  <a:schemeClr val="tx1"/>
                </a:solidFill>
                <a:latin typeface="Calibri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000">
                <a:solidFill>
                  <a:schemeClr val="tx1"/>
                </a:solidFill>
                <a:latin typeface="Calibri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000">
                <a:solidFill>
                  <a:schemeClr val="tx1"/>
                </a:solidFill>
                <a:latin typeface="Calibri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000">
                <a:solidFill>
                  <a:schemeClr val="tx1"/>
                </a:solidFill>
                <a:latin typeface="Calibri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000">
                <a:solidFill>
                  <a:schemeClr val="tx1"/>
                </a:solidFill>
                <a:latin typeface="Calibri"/>
              </a:defRPr>
            </a:lvl9pPr>
          </a:lstStyle>
          <a:p>
            <a:pPr>
              <a:spcBef>
                <a:spcPts val="0"/>
              </a:spcBef>
              <a:buNone/>
              <a:defRPr/>
            </a:pPr>
            <a:r>
              <a:rPr lang="ru-RU" sz="2600" b="1">
                <a:solidFill>
                  <a:srgbClr val="0099CC"/>
                </a:solidFill>
                <a:latin typeface="Times New Roman"/>
                <a:ea typeface="+mj-ea"/>
                <a:cs typeface="Times New Roman"/>
              </a:rPr>
              <a:t>Кодекс </a:t>
            </a:r>
            <a:r>
              <a:rPr lang="ru-RU" sz="2600" b="1">
                <a:solidFill>
                  <a:srgbClr val="0099CC"/>
                </a:solidFill>
                <a:latin typeface="Times New Roman"/>
                <a:ea typeface="+mj-ea"/>
                <a:cs typeface="Times New Roman"/>
              </a:rPr>
              <a:t>клиентоцентричности</a:t>
            </a:r>
            <a:r>
              <a:rPr lang="ru-RU" sz="2600" b="1">
                <a:solidFill>
                  <a:srgbClr val="0099CC"/>
                </a:solidFill>
                <a:latin typeface="Times New Roman"/>
                <a:ea typeface="+mj-ea"/>
                <a:cs typeface="Times New Roman"/>
              </a:rPr>
              <a:t> (ККЦ)</a:t>
            </a:r>
            <a:endParaRPr lang="ru-RU" sz="2600" b="1">
              <a:solidFill>
                <a:srgbClr val="0099CC"/>
              </a:solidFill>
              <a:latin typeface="Times New Roman"/>
              <a:ea typeface="+mj-ea"/>
              <a:cs typeface="Times New Roman"/>
            </a:endParaRPr>
          </a:p>
        </p:txBody>
      </p:sp>
      <p:cxnSp>
        <p:nvCxnSpPr>
          <p:cNvPr id="7" name="Прямая соединительная линия 6" hidden="0"/>
          <p:cNvCxnSpPr>
            <a:cxnSpLocks/>
          </p:cNvCxnSpPr>
          <p:nvPr isPhoto="0" userDrawn="0"/>
        </p:nvCxnSpPr>
        <p:spPr bwMode="auto">
          <a:xfrm>
            <a:off x="1450188" y="762000"/>
            <a:ext cx="9597396" cy="0"/>
          </a:xfrm>
          <a:prstGeom prst="line">
            <a:avLst/>
          </a:prstGeom>
          <a:ln w="28575">
            <a:solidFill>
              <a:srgbClr val="0033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 hidden="0"/>
          <p:cNvCxnSpPr>
            <a:cxnSpLocks/>
          </p:cNvCxnSpPr>
          <p:nvPr isPhoto="0" userDrawn="0"/>
        </p:nvCxnSpPr>
        <p:spPr bwMode="auto">
          <a:xfrm>
            <a:off x="1450189" y="838200"/>
            <a:ext cx="9597396" cy="0"/>
          </a:xfrm>
          <a:prstGeom prst="line">
            <a:avLst/>
          </a:prstGeom>
          <a:ln w="28575">
            <a:solidFill>
              <a:srgbClr val="CF45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Номер слайда 1" hidden="0"/>
          <p:cNvSpPr>
            <a:spLocks noGrp="1"/>
          </p:cNvSpPr>
          <p:nvPr isPhoto="0" userDrawn="0">
            <p:ph type="sldNum" sz="quarter" idx="7" hasCustomPrompt="0"/>
          </p:nvPr>
        </p:nvSpPr>
        <p:spPr bwMode="auto">
          <a:xfrm>
            <a:off x="11355069" y="6465214"/>
            <a:ext cx="153670" cy="157544"/>
          </a:xfrm>
        </p:spPr>
        <p:txBody>
          <a:bodyPr/>
          <a:lstStyle/>
          <a:p>
            <a:pPr marL="38100">
              <a:lnSpc>
                <a:spcPts val="1240"/>
              </a:lnSpc>
              <a:defRPr/>
            </a:pPr>
            <a:fld id="{81D60167-4931-47E6-BA6A-407CBD079E47}" type="slidenum">
              <a:rPr lang="ru-RU" sz="1400">
                <a:solidFill>
                  <a:srgbClr val="000099"/>
                </a:solidFill>
                <a:latin typeface="Times New Roman"/>
                <a:cs typeface="Times New Roman"/>
              </a:rPr>
              <a:t/>
            </a:fld>
            <a:endParaRPr lang="ru-RU" sz="1400">
              <a:solidFill>
                <a:srgbClr val="000099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3" name="Таблица 2" hidden="0"/>
          <p:cNvGraphicFramePr>
            <a:graphicFrameLocks xmlns:a="http://schemas.openxmlformats.org/drawingml/2006/main" noGrp="1"/>
          </p:cNvGraphicFramePr>
          <p:nvPr isPhoto="0" userDrawn="0"/>
        </p:nvGraphicFramePr>
        <p:xfrm>
          <a:off x="1282701" y="1066800"/>
          <a:ext cx="9601201" cy="5147418"/>
        </p:xfrm>
        <a:graphic>
          <a:graphicData uri="http://schemas.openxmlformats.org/drawingml/2006/table">
            <a:tbl>
              <a:tblPr firstRow="0" firstCol="0" lastRow="0" lastCol="0" bandRow="0" bandCol="0">
                <a:tableStyleId>{5F2F3FEC-2848-2F9A-A597-CE89E9AA704A}</a:tableStyleId>
              </a:tblPr>
              <a:tblGrid>
                <a:gridCol w="973318"/>
                <a:gridCol w="4856180"/>
                <a:gridCol w="1883401"/>
                <a:gridCol w="1888302"/>
              </a:tblGrid>
              <a:tr h="289339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1" u="none" strike="noStrike">
                          <a:solidFill>
                            <a:srgbClr val="000099"/>
                          </a:solidFill>
                        </a:rPr>
                        <a:t>Шаг</a:t>
                      </a:r>
                      <a:endParaRPr lang="ru-RU" sz="1200" b="1" i="0" u="none" strike="noStrike">
                        <a:solidFill>
                          <a:srgbClr val="000099"/>
                        </a:solidFill>
                        <a:latin typeface="Calibri"/>
                      </a:endParaRPr>
                    </a:p>
                  </a:txBody>
                  <a:tcPr marL="7723" marR="7723" marT="7723" marB="0"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1" u="none" strike="noStrike">
                          <a:solidFill>
                            <a:srgbClr val="000099"/>
                          </a:solidFill>
                        </a:rPr>
                        <a:t>Мероприятия</a:t>
                      </a:r>
                      <a:endParaRPr lang="ru-RU" sz="1200" b="1" i="0" u="none" strike="noStrike">
                        <a:solidFill>
                          <a:srgbClr val="000099"/>
                        </a:solidFill>
                        <a:latin typeface="Calibri"/>
                      </a:endParaRPr>
                    </a:p>
                  </a:txBody>
                  <a:tcPr marL="7723" marR="7723" marT="7723" marB="0"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1" u="none" strike="noStrike">
                          <a:solidFill>
                            <a:srgbClr val="000099"/>
                          </a:solidFill>
                        </a:rPr>
                        <a:t>Срок </a:t>
                      </a:r>
                      <a:endParaRPr lang="ru-RU" sz="1200" b="1" i="0" u="none" strike="noStrike">
                        <a:solidFill>
                          <a:srgbClr val="000099"/>
                        </a:solidFill>
                        <a:latin typeface="Calibri"/>
                      </a:endParaRPr>
                    </a:p>
                  </a:txBody>
                  <a:tcPr marL="7723" marR="7723" marT="7723" marB="0"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99"/>
                          </a:solidFill>
                          <a:latin typeface="Calibri"/>
                        </a:rPr>
                        <a:t>Результат</a:t>
                      </a:r>
                      <a:endParaRPr lang="ru-RU" sz="1200" b="1" i="0" u="none" strike="noStrike">
                        <a:solidFill>
                          <a:srgbClr val="000099"/>
                        </a:solidFill>
                        <a:latin typeface="Calibri"/>
                      </a:endParaRPr>
                    </a:p>
                  </a:txBody>
                  <a:tcPr marL="7723" marR="7723" marT="7723" marB="0" anchor="ctr">
                    <a:noFill/>
                  </a:tcPr>
                </a:tc>
              </a:tr>
              <a:tr h="905871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99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7723" marR="7723" marT="7723" marB="0" anchor="ctr">
                    <a:noFill/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Вовлечение РОИВ (ЛПР)</a:t>
                      </a:r>
                      <a:endParaRPr/>
                    </a:p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Межтерриториальная выездная сессия</a:t>
                      </a:r>
                      <a:endParaRPr lang="ru-RU" sz="1400" b="0" i="0" u="none" strike="noStrike">
                        <a:solidFill>
                          <a:srgbClr val="000099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7723" marR="7723" marT="7723" marB="0"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2 дня</a:t>
                      </a:r>
                      <a:endParaRPr lang="ru-RU" sz="1400" b="0" i="0" u="none" strike="noStrike">
                        <a:solidFill>
                          <a:srgbClr val="000099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7723" marR="7723" marT="7723" marB="0"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Определен состав участников, цели, сроки реализации,</a:t>
                      </a:r>
                      <a:r>
                        <a:rPr lang="ru-RU" sz="1400" b="0" i="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 задачи</a:t>
                      </a:r>
                      <a:endParaRPr lang="ru-RU" sz="1400" b="0" i="0" u="none" strike="noStrike">
                        <a:solidFill>
                          <a:srgbClr val="000099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7723" marR="7723" marT="7723" marB="0" anchor="ctr">
                    <a:noFill/>
                  </a:tcPr>
                </a:tc>
              </a:tr>
              <a:tr h="1168169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endParaRPr lang="ru-RU" sz="1400" b="1" i="0" u="none" strike="noStrike">
                        <a:solidFill>
                          <a:srgbClr val="000099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7723" marR="7723" marT="7723" marB="0" anchor="ctr">
                    <a:noFill/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Создание и работа проектной группы по формированию ключевых ценностей сотрудников ЦЗН и внедрению ККЦ</a:t>
                      </a:r>
                      <a:endParaRPr lang="ru-RU" sz="1400" b="0" i="0" u="none" strike="noStrike">
                        <a:solidFill>
                          <a:srgbClr val="000099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7723" marR="7723" marT="7723" marB="0"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4 месяца</a:t>
                      </a:r>
                      <a:endParaRPr lang="ru-RU" sz="1400" b="0" i="0" u="none" strike="noStrike">
                        <a:solidFill>
                          <a:srgbClr val="000099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7723" marR="7723" marT="7723" marB="0"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Определены структура ККЦ, ответственные, проведен</a:t>
                      </a:r>
                      <a:r>
                        <a:rPr lang="ru-RU" sz="1400" b="0" i="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 анализ показателей </a:t>
                      </a:r>
                      <a:r>
                        <a:rPr lang="ru-RU" sz="1400" b="0" i="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клиентоцентричности</a:t>
                      </a:r>
                      <a:r>
                        <a:rPr lang="ru-RU" sz="1400" b="0" i="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endParaRPr lang="ru-RU" sz="1400" b="0" i="0" u="none" strike="noStrike">
                        <a:solidFill>
                          <a:srgbClr val="000099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7723" marR="7723" marT="7723" marB="0" anchor="ctr">
                    <a:noFill/>
                  </a:tcPr>
                </a:tc>
              </a:tr>
              <a:tr h="1863202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endParaRPr lang="ru-RU" sz="1400" b="1" i="0" u="none" strike="noStrike">
                        <a:solidFill>
                          <a:srgbClr val="000099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7723" marR="7723" marT="7723" marB="0" anchor="ctr">
                    <a:noFill/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Сбор результатов с территориальных отделов</a:t>
                      </a:r>
                      <a:endParaRPr/>
                    </a:p>
                    <a:p>
                      <a:pPr algn="l">
                        <a:defRPr/>
                      </a:pPr>
                      <a:r>
                        <a:rPr lang="ru-RU" sz="140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План продвижения</a:t>
                      </a:r>
                      <a:endParaRPr/>
                    </a:p>
                    <a:p>
                      <a:pPr marL="269875" indent="-182563" algn="l">
                        <a:buFontTx/>
                        <a:buChar char="-"/>
                        <a:defRPr/>
                      </a:pPr>
                      <a:r>
                        <a:rPr lang="ru-RU" sz="1400" b="0" i="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Презентация ККЦ</a:t>
                      </a:r>
                      <a:endParaRPr lang="ru-RU" sz="1400" b="0" i="0" u="none" strike="noStrike">
                        <a:solidFill>
                          <a:srgbClr val="000099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269874" indent="-182562" algn="l">
                        <a:buFontTx/>
                        <a:buChar char="-"/>
                        <a:defRPr/>
                      </a:pPr>
                      <a:r>
                        <a:rPr lang="ru-RU" sz="1400" b="0" i="0" u="none" strike="noStrike" cap="none" spc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Утверждение приказа и ознакомление под роспись</a:t>
                      </a:r>
                      <a:endParaRPr/>
                    </a:p>
                    <a:p>
                      <a:pPr marL="269875" indent="-182563" algn="l">
                        <a:buFontTx/>
                        <a:buChar char="-"/>
                        <a:defRPr/>
                      </a:pPr>
                      <a:r>
                        <a:rPr lang="ru-RU" sz="1400" b="0" i="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Выпуск</a:t>
                      </a:r>
                      <a:r>
                        <a:rPr lang="ru-RU" sz="1400" b="0" i="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 брошюры</a:t>
                      </a:r>
                      <a:endParaRPr/>
                    </a:p>
                    <a:p>
                      <a:pPr marL="269875" indent="-182563" algn="l">
                        <a:buFontTx/>
                        <a:buChar char="-"/>
                        <a:defRPr/>
                      </a:pPr>
                      <a:r>
                        <a:rPr lang="ru-RU" sz="1400" b="0" i="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Постеры (ключевые тезисы ККЦ)</a:t>
                      </a:r>
                      <a:endParaRPr/>
                    </a:p>
                    <a:p>
                      <a:pPr marL="269875" indent="-182563" algn="l">
                        <a:buFontTx/>
                        <a:buChar char="-"/>
                        <a:defRPr/>
                      </a:pPr>
                      <a:r>
                        <a:rPr lang="ru-RU" sz="1400" b="0" i="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Проверка знаний ККЦ (тесты)</a:t>
                      </a:r>
                      <a:endParaRPr/>
                    </a:p>
                    <a:p>
                      <a:pPr marL="269875" indent="-182563" algn="l">
                        <a:buFontTx/>
                        <a:buChar char="-"/>
                        <a:defRPr/>
                      </a:pPr>
                      <a:r>
                        <a:rPr lang="ru-RU" sz="1400" b="0" i="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Привязать к </a:t>
                      </a:r>
                      <a:r>
                        <a:rPr lang="en-US" sz="1400" b="0" i="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KPI </a:t>
                      </a:r>
                      <a:r>
                        <a:rPr lang="ru-RU" sz="1400" b="0" i="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исполнение ККЦ</a:t>
                      </a:r>
                      <a:endParaRPr lang="ru-RU" sz="1400" b="0" i="0" u="none" strike="noStrike">
                        <a:solidFill>
                          <a:srgbClr val="000099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7723" marR="7723" marT="7723" marB="0"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2 дня</a:t>
                      </a:r>
                      <a:endParaRPr lang="ru-RU" sz="1400" b="0" i="0" u="none" strike="noStrike">
                        <a:solidFill>
                          <a:srgbClr val="000099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7723" marR="7723" marT="7723" marB="0"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Получена обратная связь (с целью вовлечения сотрудников ЦЗН) – по итогам презентации ККЦ</a:t>
                      </a:r>
                      <a:endParaRPr lang="ru-RU" sz="1400" b="0" i="0" u="none" strike="noStrike">
                        <a:solidFill>
                          <a:srgbClr val="000099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7723" marR="7723" marT="7723" marB="0" anchor="ctr">
                    <a:noFill/>
                  </a:tcPr>
                </a:tc>
              </a:tr>
              <a:tr h="447698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endParaRPr lang="ru-RU" sz="1400" b="1" i="0" u="none" strike="noStrike">
                        <a:solidFill>
                          <a:srgbClr val="000099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7723" marR="7723" marT="7723" marB="0" anchor="ctr">
                    <a:noFill/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Доработка текста ККЦ</a:t>
                      </a:r>
                      <a:endParaRPr/>
                    </a:p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Утверждение ККЦ изданием приказа </a:t>
                      </a:r>
                      <a:endParaRPr lang="ru-RU" sz="1400" b="0" i="0" u="none" strike="noStrike">
                        <a:solidFill>
                          <a:srgbClr val="000099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7723" marR="7723" marT="7723" marB="0"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1 месяц</a:t>
                      </a:r>
                      <a:endParaRPr lang="ru-RU" sz="1400" b="0" i="0" u="none" strike="noStrike">
                        <a:solidFill>
                          <a:srgbClr val="000099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7723" marR="7723" marT="7723" marB="0"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Внедрение ККЦ</a:t>
                      </a:r>
                      <a:endParaRPr lang="ru-RU" sz="1400" b="0" i="0" u="none" strike="noStrike">
                        <a:solidFill>
                          <a:srgbClr val="000099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7723" marR="7723" marT="7723" marB="0" anchor="ctr">
                    <a:noFill/>
                  </a:tcPr>
                </a:tc>
              </a:tr>
              <a:tr h="473138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5</a:t>
                      </a:r>
                      <a:endParaRPr lang="ru-RU" sz="1400" b="1" i="0" u="none" strike="noStrike">
                        <a:solidFill>
                          <a:srgbClr val="000099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7723" marR="7723" marT="7723" marB="0" anchor="ctr">
                    <a:noFill/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Мониторинг</a:t>
                      </a:r>
                      <a:r>
                        <a:rPr lang="ru-RU" sz="1400" b="0" i="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 обратной связи клиентов</a:t>
                      </a:r>
                      <a:endParaRPr lang="ru-RU" sz="1400" b="0" i="0" u="none" strike="noStrike">
                        <a:solidFill>
                          <a:srgbClr val="000099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7723" marR="7723" marT="7723" marB="0"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ежеквартально </a:t>
                      </a:r>
                      <a:endParaRPr lang="ru-RU" sz="1400" b="0" i="0" u="none" strike="noStrike">
                        <a:solidFill>
                          <a:srgbClr val="000099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7723" marR="7723" marT="7723" marB="0"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Отчет о ходе реализации ККЦ</a:t>
                      </a:r>
                      <a:endParaRPr lang="ru-RU" sz="1400" b="0" i="0" u="none" strike="noStrike">
                        <a:solidFill>
                          <a:srgbClr val="000099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7723" marR="7723" marT="7723" marB="0" anchor="ctr">
                    <a:noFill/>
                  </a:tcPr>
                </a:tc>
              </a:tr>
            </a:tbl>
          </a:graphicData>
        </a:graphic>
      </p:graphicFrame>
      <p:pic>
        <p:nvPicPr>
          <p:cNvPr id="9" name="Picture 2" descr="\\Buh\методисты\!СИП\ФОТО, ВИДЕО И БАНЕРЫ\Бренд\Логотип Работа России\png\onwhite_hor@3x.png" hidden="0"/>
          <p:cNvPicPr>
            <a:picLocks noChangeAspect="1" noChangeArrowheads="1"/>
          </p:cNvPicPr>
          <p:nvPr isPhoto="0" userDrawn="0"/>
        </p:nvPicPr>
        <p:blipFill>
          <a:blip r:embed="rId2"/>
          <a:stretch/>
        </p:blipFill>
        <p:spPr bwMode="auto">
          <a:xfrm>
            <a:off x="215899" y="189529"/>
            <a:ext cx="1132933" cy="463794"/>
          </a:xfrm>
          <a:prstGeom prst="rect">
            <a:avLst/>
          </a:prstGeom>
          <a:noFill/>
        </p:spPr>
      </p:pic>
      <p:pic>
        <p:nvPicPr>
          <p:cNvPr id="10" name="Picture 5" descr="B:\Работа дизайн ЦЗН\Треугольники.png" hidden="0"/>
          <p:cNvPicPr>
            <a:picLocks noChangeAspect="1" noChangeArrowheads="1"/>
          </p:cNvPicPr>
          <p:nvPr isPhoto="0" userDrawn="0"/>
        </p:nvPicPr>
        <p:blipFill>
          <a:blip r:embed="rId3"/>
          <a:stretch/>
        </p:blipFill>
        <p:spPr bwMode="auto">
          <a:xfrm>
            <a:off x="11188699" y="175536"/>
            <a:ext cx="689923" cy="4917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37828033" name="Holder 2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 flipH="0" flipV="0">
            <a:off x="522983" y="837395"/>
            <a:ext cx="10832084" cy="533435"/>
          </a:xfrm>
        </p:spPr>
        <p:txBody>
          <a:bodyPr lIns="0" tIns="0" rIns="0" bIns="0"/>
          <a:lstStyle>
            <a:lvl1pPr>
              <a:defRPr sz="4000" b="1" i="0">
                <a:solidFill>
                  <a:srgbClr val="00339F"/>
                </a:solidFill>
                <a:latin typeface="Courier New"/>
                <a:cs typeface="Courier New"/>
              </a:defRPr>
            </a:lvl1pPr>
          </a:lstStyle>
          <a:p>
            <a:pPr algn="ctr">
              <a:defRPr/>
            </a:pPr>
            <a:r>
              <a:rPr sz="3500"/>
              <a:t>Команда 14 инициативных и креативных</a:t>
            </a:r>
            <a:endParaRPr sz="3500"/>
          </a:p>
        </p:txBody>
      </p:sp>
      <p:sp>
        <p:nvSpPr>
          <p:cNvPr id="1494734944" name="Holder 6" hidden="0"/>
          <p:cNvSpPr>
            <a:spLocks noGrp="1"/>
          </p:cNvSpPr>
          <p:nvPr isPhoto="0" userDrawn="0">
            <p:ph type="sldNum" sz="quarter" idx="7" hasCustomPrompt="0"/>
          </p:nvPr>
        </p:nvSpPr>
        <p:spPr bwMode="auto"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099">
              <a:lnSpc>
                <a:spcPts val="1238"/>
              </a:lnSpc>
              <a:defRPr/>
            </a:pPr>
            <a:fld id="{71CBE6DC-79A0-6742-A66F-BCD522E52732}" type="slidenum">
              <a:rPr/>
              <a:t/>
            </a:fld>
            <a:endParaRPr/>
          </a:p>
        </p:txBody>
      </p:sp>
      <p:pic>
        <p:nvPicPr>
          <p:cNvPr id="71036807" name="Picture 2" descr="\\Buh\методисты\!СИП\ФОТО, ВИДЕО И БАНЕРЫ\Бренд\Логотип Работа России\png\onwhite_hor@3x.png" hidden="0"/>
          <p:cNvPicPr>
            <a:picLocks noChangeAspect="1" noChangeArrowheads="1"/>
          </p:cNvPicPr>
          <p:nvPr isPhoto="0" userDrawn="0"/>
        </p:nvPicPr>
        <p:blipFill>
          <a:blip r:embed="rId2"/>
          <a:stretch/>
        </p:blipFill>
        <p:spPr bwMode="auto">
          <a:xfrm>
            <a:off x="215898" y="189528"/>
            <a:ext cx="1132932" cy="463793"/>
          </a:xfrm>
          <a:prstGeom prst="rect">
            <a:avLst/>
          </a:prstGeom>
          <a:noFill/>
        </p:spPr>
      </p:pic>
      <p:pic>
        <p:nvPicPr>
          <p:cNvPr id="1739562525" name="Picture 5" descr="B:\Работа дизайн ЦЗН\Треугольники.png" hidden="0"/>
          <p:cNvPicPr>
            <a:picLocks noChangeAspect="1" noChangeArrowheads="1"/>
          </p:cNvPicPr>
          <p:nvPr isPhoto="0" userDrawn="0"/>
        </p:nvPicPr>
        <p:blipFill>
          <a:blip r:embed="rId3"/>
          <a:stretch/>
        </p:blipFill>
        <p:spPr bwMode="auto">
          <a:xfrm>
            <a:off x="11188699" y="190192"/>
            <a:ext cx="689922" cy="491779"/>
          </a:xfrm>
          <a:prstGeom prst="rect">
            <a:avLst/>
          </a:prstGeom>
          <a:noFill/>
          <a:ln>
            <a:noFill/>
          </a:ln>
        </p:spPr>
      </p:pic>
      <p:sp>
        <p:nvSpPr>
          <p:cNvPr id="306591257" name="" hidden="0"/>
          <p:cNvSpPr txBox="1"/>
          <p:nvPr isPhoto="0" userDrawn="0"/>
        </p:nvSpPr>
        <p:spPr bwMode="auto">
          <a:xfrm flipH="0" flipV="0">
            <a:off x="1688678" y="299356"/>
            <a:ext cx="8858250" cy="365795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endParaRPr/>
          </a:p>
        </p:txBody>
      </p:sp>
      <p:sp>
        <p:nvSpPr>
          <p:cNvPr id="4925312" name="" hidden="0"/>
          <p:cNvSpPr txBox="1"/>
          <p:nvPr isPhoto="0" userDrawn="0"/>
        </p:nvSpPr>
        <p:spPr bwMode="auto">
          <a:xfrm flipH="0" flipV="0">
            <a:off x="1851964" y="149678"/>
            <a:ext cx="8858321" cy="487715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 lang="ru-RU" sz="2600" b="1" i="0" u="none" strike="noStrike" cap="none" spc="0">
                <a:solidFill>
                  <a:srgbClr val="0099CC"/>
                </a:solidFill>
                <a:latin typeface="Times New Roman"/>
                <a:ea typeface="Arial"/>
                <a:cs typeface="Times New Roman"/>
              </a:rPr>
              <a:t>Кодекс </a:t>
            </a:r>
            <a:r>
              <a:rPr lang="ru-RU" sz="2600" b="1" i="0" u="none" strike="noStrike" cap="none" spc="0">
                <a:solidFill>
                  <a:srgbClr val="0099CC"/>
                </a:solidFill>
                <a:latin typeface="Times New Roman"/>
                <a:ea typeface="Arial"/>
                <a:cs typeface="Times New Roman"/>
              </a:rPr>
              <a:t>клиентоцентричности</a:t>
            </a:r>
            <a:r>
              <a:rPr lang="ru-RU" sz="2600" b="1" i="0" u="none" strike="noStrike" cap="none" spc="0">
                <a:solidFill>
                  <a:srgbClr val="0099CC"/>
                </a:solidFill>
                <a:latin typeface="Times New Roman"/>
                <a:ea typeface="Arial"/>
                <a:cs typeface="Times New Roman"/>
              </a:rPr>
              <a:t> (ККЦ)</a:t>
            </a:r>
            <a:endParaRPr sz="2600"/>
          </a:p>
        </p:txBody>
      </p:sp>
      <p:sp>
        <p:nvSpPr>
          <p:cNvPr id="555153187" name="" hidden="0"/>
          <p:cNvSpPr txBox="1"/>
          <p:nvPr isPhoto="0" userDrawn="0"/>
        </p:nvSpPr>
        <p:spPr bwMode="auto">
          <a:xfrm flipH="0" flipV="0">
            <a:off x="1398624" y="1682749"/>
            <a:ext cx="1142999" cy="365795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endParaRPr/>
          </a:p>
        </p:txBody>
      </p:sp>
      <p:sp>
        <p:nvSpPr>
          <p:cNvPr id="21000736" name="" hidden="0"/>
          <p:cNvSpPr txBox="1"/>
          <p:nvPr isPhoto="0" userDrawn="0"/>
        </p:nvSpPr>
        <p:spPr bwMode="auto">
          <a:xfrm flipH="0" flipV="0">
            <a:off x="1110703" y="1698624"/>
            <a:ext cx="6764512" cy="5273075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283879" indent="-283879">
              <a:buAutoNum type="arabicPeriod"/>
              <a:defRPr/>
            </a:pPr>
            <a:r>
              <a:rPr sz="2000">
                <a:solidFill>
                  <a:srgbClr val="002060"/>
                </a:solidFill>
                <a:latin typeface="DejaVu Math TeX Gyre"/>
                <a:ea typeface="DejaVu Math TeX Gyre"/>
                <a:cs typeface="DejaVu Math TeX Gyre"/>
              </a:rPr>
              <a:t>Куприянова Галина Васильевна (Пензенская область)</a:t>
            </a:r>
            <a:endParaRPr sz="2000">
              <a:solidFill>
                <a:srgbClr val="002060"/>
              </a:solidFill>
              <a:latin typeface="DejaVu Math TeX Gyre"/>
              <a:ea typeface="DejaVu Math TeX Gyre"/>
              <a:cs typeface="DejaVu Math TeX Gyre"/>
            </a:endParaRPr>
          </a:p>
          <a:p>
            <a:pPr marL="283879" indent="-283879">
              <a:buAutoNum type="arabicPeriod"/>
              <a:defRPr/>
            </a:pPr>
            <a:r>
              <a:rPr sz="2000">
                <a:solidFill>
                  <a:srgbClr val="002060"/>
                </a:solidFill>
                <a:latin typeface="DejaVu Math TeX Gyre"/>
                <a:ea typeface="DejaVu Math TeX Gyre"/>
                <a:cs typeface="DejaVu Math TeX Gyre"/>
              </a:rPr>
              <a:t>Алейникова Галина Геннадьевна (Саратовская область)</a:t>
            </a:r>
            <a:endParaRPr sz="2000">
              <a:solidFill>
                <a:srgbClr val="002060"/>
              </a:solidFill>
              <a:latin typeface="DejaVu Math TeX Gyre"/>
              <a:ea typeface="DejaVu Math TeX Gyre"/>
              <a:cs typeface="DejaVu Math TeX Gyre"/>
            </a:endParaRPr>
          </a:p>
          <a:p>
            <a:pPr marL="283879" indent="-283879">
              <a:buAutoNum type="arabicPeriod"/>
              <a:defRPr/>
            </a:pPr>
            <a:r>
              <a:rPr sz="2000">
                <a:solidFill>
                  <a:srgbClr val="002060"/>
                </a:solidFill>
                <a:latin typeface="DejaVu Math TeX Gyre"/>
                <a:ea typeface="DejaVu Math TeX Gyre"/>
                <a:cs typeface="DejaVu Math TeX Gyre"/>
              </a:rPr>
              <a:t>Клещева Кристина Семеновна (Оренбургская область)</a:t>
            </a:r>
            <a:endParaRPr sz="2000">
              <a:solidFill>
                <a:srgbClr val="002060"/>
              </a:solidFill>
              <a:latin typeface="DejaVu Math TeX Gyre"/>
              <a:ea typeface="DejaVu Math TeX Gyre"/>
              <a:cs typeface="DejaVu Math TeX Gyre"/>
            </a:endParaRPr>
          </a:p>
          <a:p>
            <a:pPr marL="283879" indent="-283879">
              <a:buAutoNum type="arabicPeriod"/>
              <a:defRPr/>
            </a:pPr>
            <a:r>
              <a:rPr sz="2000">
                <a:solidFill>
                  <a:srgbClr val="002060"/>
                </a:solidFill>
                <a:latin typeface="DejaVu Math TeX Gyre"/>
                <a:ea typeface="DejaVu Math TeX Gyre"/>
                <a:cs typeface="DejaVu Math TeX Gyre"/>
              </a:rPr>
              <a:t>Лемонникова Екатерина Викторовна (республика Мордовия)</a:t>
            </a:r>
            <a:endParaRPr sz="2000">
              <a:solidFill>
                <a:srgbClr val="002060"/>
              </a:solidFill>
              <a:latin typeface="DejaVu Math TeX Gyre"/>
              <a:ea typeface="DejaVu Math TeX Gyre"/>
              <a:cs typeface="DejaVu Math TeX Gyre"/>
            </a:endParaRPr>
          </a:p>
          <a:p>
            <a:pPr marL="283879" indent="-283879">
              <a:buAutoNum type="arabicPeriod"/>
              <a:defRPr/>
            </a:pPr>
            <a:r>
              <a:rPr sz="2000">
                <a:solidFill>
                  <a:srgbClr val="002060"/>
                </a:solidFill>
                <a:latin typeface="DejaVu Math TeX Gyre"/>
                <a:ea typeface="DejaVu Math TeX Gyre"/>
                <a:cs typeface="DejaVu Math TeX Gyre"/>
              </a:rPr>
              <a:t>Чегодаева Наталья Борисовна (Самарская область)</a:t>
            </a:r>
            <a:endParaRPr sz="2000">
              <a:solidFill>
                <a:srgbClr val="002060"/>
              </a:solidFill>
              <a:latin typeface="DejaVu Math TeX Gyre"/>
              <a:ea typeface="DejaVu Math TeX Gyre"/>
              <a:cs typeface="DejaVu Math TeX Gyre"/>
            </a:endParaRPr>
          </a:p>
          <a:p>
            <a:pPr marL="283879" indent="-283879">
              <a:buAutoNum type="arabicPeriod"/>
              <a:defRPr/>
            </a:pPr>
            <a:r>
              <a:rPr sz="2000">
                <a:solidFill>
                  <a:srgbClr val="002060"/>
                </a:solidFill>
                <a:latin typeface="DejaVu Math TeX Gyre"/>
                <a:ea typeface="DejaVu Math TeX Gyre"/>
                <a:cs typeface="DejaVu Math TeX Gyre"/>
              </a:rPr>
              <a:t>Хайрова Жанна Васильевна (республика Татарстан)</a:t>
            </a:r>
            <a:endParaRPr sz="2000">
              <a:solidFill>
                <a:srgbClr val="002060"/>
              </a:solidFill>
              <a:latin typeface="DejaVu Math TeX Gyre"/>
              <a:ea typeface="DejaVu Math TeX Gyre"/>
              <a:cs typeface="DejaVu Math TeX Gyre"/>
            </a:endParaRPr>
          </a:p>
          <a:p>
            <a:pPr marL="283879" indent="-283879">
              <a:buAutoNum type="arabicPeriod"/>
              <a:defRPr/>
            </a:pPr>
            <a:r>
              <a:rPr sz="2000">
                <a:solidFill>
                  <a:srgbClr val="002060"/>
                </a:solidFill>
                <a:latin typeface="DejaVu Math TeX Gyre"/>
                <a:ea typeface="DejaVu Math TeX Gyre"/>
                <a:cs typeface="DejaVu Math TeX Gyre"/>
              </a:rPr>
              <a:t>Кудряшова Людмила Аркадьевна (республика Марий Эл)</a:t>
            </a:r>
            <a:endParaRPr sz="2000">
              <a:solidFill>
                <a:srgbClr val="002060"/>
              </a:solidFill>
              <a:latin typeface="DejaVu Math TeX Gyre"/>
              <a:ea typeface="DejaVu Math TeX Gyre"/>
              <a:cs typeface="DejaVu Math TeX Gyre"/>
            </a:endParaRPr>
          </a:p>
          <a:p>
            <a:pPr marL="283879" indent="-283879">
              <a:buAutoNum type="arabicPeriod"/>
              <a:defRPr/>
            </a:pPr>
            <a:r>
              <a:rPr sz="2000">
                <a:solidFill>
                  <a:srgbClr val="002060"/>
                </a:solidFill>
                <a:latin typeface="DejaVu Math TeX Gyre"/>
                <a:ea typeface="DejaVu Math TeX Gyre"/>
                <a:cs typeface="DejaVu Math TeX Gyre"/>
              </a:rPr>
              <a:t>Серебрянникова Инна Юрьевна (Пермский край)</a:t>
            </a:r>
            <a:endParaRPr sz="2000">
              <a:solidFill>
                <a:srgbClr val="002060"/>
              </a:solidFill>
              <a:latin typeface="DejaVu Math TeX Gyre"/>
              <a:ea typeface="DejaVu Math TeX Gyre"/>
              <a:cs typeface="DejaVu Math TeX Gyre"/>
            </a:endParaRPr>
          </a:p>
          <a:p>
            <a:pPr marL="283879" indent="-283879">
              <a:buAutoNum type="arabicPeriod"/>
              <a:defRPr/>
            </a:pPr>
            <a:r>
              <a:rPr sz="2000">
                <a:solidFill>
                  <a:srgbClr val="002060"/>
                </a:solidFill>
                <a:latin typeface="DejaVu Math TeX Gyre"/>
                <a:ea typeface="DejaVu Math TeX Gyre"/>
                <a:cs typeface="DejaVu Math TeX Gyre"/>
              </a:rPr>
              <a:t>Колточихина Рита Александровна (Новосибирская область)</a:t>
            </a:r>
            <a:endParaRPr sz="2000">
              <a:solidFill>
                <a:srgbClr val="002060"/>
              </a:solidFill>
              <a:latin typeface="DejaVu Math TeX Gyre"/>
              <a:ea typeface="DejaVu Math TeX Gyre"/>
              <a:cs typeface="DejaVu Math TeX Gyre"/>
            </a:endParaRPr>
          </a:p>
        </p:txBody>
      </p:sp>
      <p:pic>
        <p:nvPicPr>
          <p:cNvPr id="1439394064" name="" hidden="0"/>
          <p:cNvPicPr>
            <a:picLocks noChangeAspect="1"/>
          </p:cNvPicPr>
          <p:nvPr isPhoto="0" userDrawn="0"/>
        </p:nvPicPr>
        <p:blipFill>
          <a:blip r:embed="rId4"/>
          <a:stretch/>
        </p:blipFill>
        <p:spPr bwMode="auto">
          <a:xfrm flipH="0" flipV="0">
            <a:off x="7978622" y="1615065"/>
            <a:ext cx="3899997" cy="29249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339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R7-Office/7.0.1.62</Application>
  <DocSecurity>0</DocSecurity>
  <PresentationFormat>Произвольный</PresentationFormat>
  <Paragraphs>0</Paragraphs>
  <Slides>4</Slides>
  <Notes>4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Theme 1</vt:lpstr>
      <vt:lpstr>Slide 1</vt:lpstr>
      <vt:lpstr>Slide 2</vt:lpstr>
      <vt:lpstr>Slide 3</vt:lpstr>
      <vt:lpstr>Slide 4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Служба занятости населения до 2018 года</dc:title>
  <dc:subject/>
  <dc:creator>Суворов Сергей Викторович</dc:creator>
  <cp:keywords/>
  <dc:description/>
  <dc:identifier/>
  <dc:language/>
  <cp:lastModifiedBy>ЧЕГОДАЕВА НАТАЛЬЯ</cp:lastModifiedBy>
  <cp:revision>177</cp:revision>
  <dcterms:created xsi:type="dcterms:W3CDTF">2021-11-25T09:41:08Z</dcterms:created>
  <dcterms:modified xsi:type="dcterms:W3CDTF">2022-10-13T12:03:15Z</dcterms:modified>
  <cp:category/>
  <cp:contentStatus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2021-10-13T00:00:00Z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2021-11-25T00:00:00Z</vt:filetime>
  </property>
</Properties>
</file>