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584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34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509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81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146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919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25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020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98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27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16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D4136-A380-4105-8DAD-3D57264656E6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011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D4136-A380-4105-8DAD-3D57264656E6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DA16B-DBF5-4037-B18E-511B52132F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67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авнобедренный треугольник 7"/>
          <p:cNvSpPr/>
          <p:nvPr/>
        </p:nvSpPr>
        <p:spPr>
          <a:xfrm rot="5400000">
            <a:off x="6867877" y="56122"/>
            <a:ext cx="2096574" cy="2124236"/>
          </a:xfrm>
          <a:prstGeom prst="triangle">
            <a:avLst/>
          </a:prstGeom>
          <a:solidFill>
            <a:srgbClr val="F5842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3" name="Равнобедренный треугольник 12"/>
          <p:cNvSpPr/>
          <p:nvPr/>
        </p:nvSpPr>
        <p:spPr>
          <a:xfrm rot="5400000">
            <a:off x="1356356" y="-65461"/>
            <a:ext cx="3373416" cy="3501176"/>
          </a:xfrm>
          <a:prstGeom prst="triangle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112743" y="2309717"/>
            <a:ext cx="2700300" cy="2124236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ru-RU" dirty="0"/>
          </a:p>
        </p:txBody>
      </p:sp>
      <p:sp>
        <p:nvSpPr>
          <p:cNvPr id="14" name="Параллелограмм 13"/>
          <p:cNvSpPr/>
          <p:nvPr/>
        </p:nvSpPr>
        <p:spPr>
          <a:xfrm>
            <a:off x="1835696" y="2166527"/>
            <a:ext cx="7272808" cy="4574841"/>
          </a:xfrm>
          <a:prstGeom prst="parallelogram">
            <a:avLst>
              <a:gd name="adj" fmla="val 1615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635896" y="49976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Республиканский ЦЗН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Удмуртская Республика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4044" y="757862"/>
            <a:ext cx="16063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«Инвалид по слуху»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07504" y="2977281"/>
            <a:ext cx="212423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РЕШЕНИЕ СИТУАЦИИ</a:t>
            </a:r>
          </a:p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2572198" y="2192405"/>
            <a:ext cx="63639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>
                <a:solidFill>
                  <a:schemeClr val="accent6">
                    <a:lumMod val="75000"/>
                  </a:schemeClr>
                </a:solidFill>
              </a:rPr>
              <a:t>Сергей </a:t>
            </a: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- </a:t>
            </a:r>
            <a:r>
              <a:rPr lang="ru-RU" sz="1100" b="1" dirty="0" smtClean="0">
                <a:solidFill>
                  <a:schemeClr val="accent6">
                    <a:lumMod val="75000"/>
                  </a:schemeClr>
                </a:solidFill>
              </a:rPr>
              <a:t>имеет </a:t>
            </a: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инвалидность по слуху (слабослышащий), трудоспособен. Не может определиться с выбором профессии и  куда ему поступить на обучение (СПО или ВУЗ).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48552" y="2708920"/>
            <a:ext cx="6529730" cy="35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75000"/>
              </a:lnSpc>
            </a:pP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1. Проведение информационно-разъяснительной работы по вопросам трудоустройства, предоставление комплекса услуг в рамках жизненной ситуации «Люди с инвалидностью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».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79712" y="5547874"/>
            <a:ext cx="64807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Результат</a:t>
            </a:r>
            <a:r>
              <a:rPr lang="ru-RU" sz="1100" b="1" dirty="0" smtClean="0">
                <a:solidFill>
                  <a:schemeClr val="accent6">
                    <a:lumMod val="75000"/>
                  </a:schemeClr>
                </a:solidFill>
              </a:rPr>
              <a:t>: Сергей </a:t>
            </a: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прошел обучение по направлению ЦЗН по компетенции «оператор электронно-вычислительных и вычислительных машин". Был успешно трудоустроен по полученной </a:t>
            </a:r>
            <a:r>
              <a:rPr lang="ru-RU" sz="1100" b="1" dirty="0" smtClean="0">
                <a:solidFill>
                  <a:schemeClr val="accent6">
                    <a:lumMod val="75000"/>
                  </a:schemeClr>
                </a:solidFill>
              </a:rPr>
              <a:t>профессии </a:t>
            </a: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с закреплением работодателем наставника за гражданином. Кроме того, гражданин поступил на заочное обучение в колледж профессионального образования ФГБОУ ВО "</a:t>
            </a:r>
            <a:r>
              <a:rPr lang="ru-RU" sz="1100" b="1" dirty="0" err="1">
                <a:solidFill>
                  <a:schemeClr val="accent6">
                    <a:lumMod val="75000"/>
                  </a:schemeClr>
                </a:solidFill>
              </a:rPr>
              <a:t>УдГУ</a:t>
            </a:r>
            <a:r>
              <a:rPr lang="ru-RU" sz="1100" b="1" dirty="0">
                <a:solidFill>
                  <a:schemeClr val="accent6">
                    <a:lumMod val="75000"/>
                  </a:schemeClr>
                </a:solidFill>
              </a:rPr>
              <a:t>", в котором созданы материально-технические условия для обучения  гражданина с инвалидностью,  по специальности «Информационные системы».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92476" y="995129"/>
            <a:ext cx="25594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</a:rPr>
              <a:t>ИМЯ          </a:t>
            </a:r>
            <a:r>
              <a:rPr lang="ru-RU" sz="1400" dirty="0" smtClean="0">
                <a:solidFill>
                  <a:srgbClr val="002060"/>
                </a:solidFill>
              </a:rPr>
              <a:t>Сергей Иванов</a:t>
            </a:r>
            <a:endParaRPr lang="ru-RU" sz="1400" dirty="0">
              <a:solidFill>
                <a:srgbClr val="002060"/>
              </a:solidFill>
            </a:endParaRPr>
          </a:p>
          <a:p>
            <a:r>
              <a:rPr lang="ru-RU" sz="1400" b="1" dirty="0" smtClean="0">
                <a:solidFill>
                  <a:srgbClr val="002060"/>
                </a:solidFill>
              </a:rPr>
              <a:t>ВОЗРАСТ     </a:t>
            </a:r>
            <a:r>
              <a:rPr lang="ru-RU" sz="1400" dirty="0" smtClean="0">
                <a:solidFill>
                  <a:srgbClr val="002060"/>
                </a:solidFill>
              </a:rPr>
              <a:t>18 </a:t>
            </a:r>
            <a:r>
              <a:rPr lang="ru-RU" sz="1400" dirty="0" smtClean="0">
                <a:solidFill>
                  <a:srgbClr val="002060"/>
                </a:solidFill>
              </a:rPr>
              <a:t>лет</a:t>
            </a:r>
            <a:endParaRPr lang="ru-RU" sz="1400" dirty="0" smtClean="0">
              <a:solidFill>
                <a:srgbClr val="002060"/>
              </a:solidFill>
            </a:endParaRPr>
          </a:p>
          <a:p>
            <a:r>
              <a:rPr lang="ru-RU" sz="1400" b="1" dirty="0" smtClean="0">
                <a:solidFill>
                  <a:srgbClr val="002060"/>
                </a:solidFill>
              </a:rPr>
              <a:t>ОБРАЗОВАНИЕ      </a:t>
            </a:r>
            <a:r>
              <a:rPr lang="ru-RU" sz="1400" dirty="0">
                <a:solidFill>
                  <a:srgbClr val="002060"/>
                </a:solidFill>
              </a:rPr>
              <a:t>выпускник школы-интерната для обучающихся с </a:t>
            </a:r>
            <a:r>
              <a:rPr lang="ru-RU" sz="1400" dirty="0" smtClean="0">
                <a:solidFill>
                  <a:srgbClr val="002060"/>
                </a:solidFill>
              </a:rPr>
              <a:t>ОВЗ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53645" y="3060683"/>
            <a:ext cx="6582473" cy="478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75000"/>
              </a:lnSpc>
            </a:pP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2. 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Организация и проведение комплексной профориентации инвалида, позволяющих определить его развитые способности с целью последующего подбора на этой основе вида профессиональной деятельности, возможности обучения, содействия в самоорганизации и самоопределении.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322405" y="3550604"/>
            <a:ext cx="6533752" cy="35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75000"/>
              </a:lnSpc>
            </a:pP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3. Оказание услуг по психологической поддержке, целью которой является разрешение или снижение психологической напряженности, неуверенности в себе.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13737" y="3947555"/>
            <a:ext cx="651672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75000"/>
              </a:lnSpc>
            </a:pP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4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. В результате взаимодействия ЦЗН и Всероссийского общества инвалидов (УРО ВОИ) с целью оказания помощи Сергею в выборе будущей профессии были организованы экскурсии в крупные компании</a:t>
            </a: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. Экскурсии 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в крупные компании, способствуют появлению у инвалида уверенности в возможности успешного трудоустройства.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123728" y="4607756"/>
            <a:ext cx="6624736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75000"/>
              </a:lnSpc>
            </a:pP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5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. Предоставление услуги по социальной адаптации на рынке труда, результатом которой является получение знаний и навыков по технологии поиска работы и трудоустройства.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88131" y="4954005"/>
            <a:ext cx="651672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75000"/>
              </a:lnSpc>
            </a:pPr>
            <a:r>
              <a:rPr lang="ru-RU" sz="1100" dirty="0" smtClean="0">
                <a:solidFill>
                  <a:schemeClr val="tx2">
                    <a:lumMod val="75000"/>
                  </a:schemeClr>
                </a:solidFill>
              </a:rPr>
              <a:t>6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</a:rPr>
              <a:t>. Сопровождение при содействии занятости инвалида (при необходимости), которое включает в себя оказание индивидуальной помощи при трудоустройстве, создание условий для осуществления им трудовой деятельности, ускорение его профессиональной адаптации, разработке маршрута до работы и места жительства.</a:t>
            </a:r>
          </a:p>
        </p:txBody>
      </p:sp>
    </p:spTree>
    <p:extLst>
      <p:ext uri="{BB962C8B-B14F-4D97-AF65-F5344CB8AC3E}">
        <p14:creationId xmlns:p14="http://schemas.microsoft.com/office/powerpoint/2010/main" val="2720544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304</Words>
  <Application>Microsoft Office PowerPoint</Application>
  <PresentationFormat>Экран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Новосёлова Е.М.</dc:creator>
  <cp:lastModifiedBy>User</cp:lastModifiedBy>
  <cp:revision>24</cp:revision>
  <cp:lastPrinted>2022-03-09T11:18:52Z</cp:lastPrinted>
  <dcterms:created xsi:type="dcterms:W3CDTF">2022-02-17T12:04:18Z</dcterms:created>
  <dcterms:modified xsi:type="dcterms:W3CDTF">2022-03-25T05:30:46Z</dcterms:modified>
</cp:coreProperties>
</file>