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83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5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210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79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8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32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39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70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17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53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D42B6-BC7E-4C87-99D0-FB3E527D7AA4}" type="datetimeFigureOut">
              <a:rPr lang="ru-RU" smtClean="0"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CC9B-766D-4F9D-9D6B-048705DA7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46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440159" cy="5485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368672"/>
            <a:ext cx="1728192" cy="1301357"/>
          </a:xfrm>
          <a:prstGeom prst="rect">
            <a:avLst/>
          </a:prstGeom>
        </p:spPr>
      </p:pic>
      <p:sp>
        <p:nvSpPr>
          <p:cNvPr id="9" name="object 11"/>
          <p:cNvSpPr/>
          <p:nvPr/>
        </p:nvSpPr>
        <p:spPr>
          <a:xfrm rot="10800000">
            <a:off x="779114" y="986508"/>
            <a:ext cx="3718192" cy="4493306"/>
          </a:xfrm>
          <a:custGeom>
            <a:avLst/>
            <a:gdLst/>
            <a:ahLst/>
            <a:cxnLst/>
            <a:rect l="l" t="t" r="r" b="b"/>
            <a:pathLst>
              <a:path w="927100" h="1097914">
                <a:moveTo>
                  <a:pt x="877693" y="0"/>
                </a:moveTo>
                <a:lnTo>
                  <a:pt x="852246" y="7123"/>
                </a:lnTo>
                <a:lnTo>
                  <a:pt x="23812" y="506741"/>
                </a:lnTo>
                <a:lnTo>
                  <a:pt x="5953" y="525319"/>
                </a:lnTo>
                <a:lnTo>
                  <a:pt x="0" y="548954"/>
                </a:lnTo>
                <a:lnTo>
                  <a:pt x="5953" y="572587"/>
                </a:lnTo>
                <a:lnTo>
                  <a:pt x="23812" y="591158"/>
                </a:lnTo>
                <a:lnTo>
                  <a:pt x="852246" y="1090776"/>
                </a:lnTo>
                <a:lnTo>
                  <a:pt x="877693" y="1097900"/>
                </a:lnTo>
                <a:lnTo>
                  <a:pt x="901753" y="1091444"/>
                </a:lnTo>
                <a:lnTo>
                  <a:pt x="919676" y="1074104"/>
                </a:lnTo>
                <a:lnTo>
                  <a:pt x="926706" y="1048574"/>
                </a:lnTo>
                <a:lnTo>
                  <a:pt x="926706" y="49338"/>
                </a:lnTo>
                <a:lnTo>
                  <a:pt x="919676" y="23800"/>
                </a:lnTo>
                <a:lnTo>
                  <a:pt x="901753" y="6456"/>
                </a:lnTo>
                <a:lnTo>
                  <a:pt x="877693" y="0"/>
                </a:lnTo>
                <a:close/>
              </a:path>
            </a:pathLst>
          </a:custGeom>
          <a:solidFill>
            <a:srgbClr val="58B6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9"/>
          <p:cNvSpPr/>
          <p:nvPr/>
        </p:nvSpPr>
        <p:spPr>
          <a:xfrm>
            <a:off x="807713" y="2204864"/>
            <a:ext cx="22930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Задача 1.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Этническая группа цыган. Все (7 человек) желают стать на учёт в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ЦЗН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и получать пособие. Все не мотивированы трудоустраиваться и работать продолжительное время. Настроены мягко агрессивно по отношению к сотрудникам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ЦЗН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Гибко и лукаво выходят из любых ситуаций.</a:t>
            </a: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Присутствует потенциальная готовность жаловаться.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4008" y="1140280"/>
            <a:ext cx="402442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      Обратившимся гражданам в корректной     форме рекомендуем получить  следующие государственные услуги: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- профориентацию – для определения склонности к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определенному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виду деятельности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соцадаптация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- психологическая поддержка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- предложение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профобучение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(ювелир)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- с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учетом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этнических особенностей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самозанятость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, предпринимательская деятельность (открытие ломбарда, организация творческого коллектива, открытие экстрасенсорного (гадание, создание амулетов,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херомантия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) салона)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соцконтракт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через комплексный центр социального обслуживания населения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- предложение по активной политике (испытывающие трудности, общественные работы) (конюх)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1" t="529" r="34679"/>
          <a:stretch/>
        </p:blipFill>
        <p:spPr>
          <a:xfrm>
            <a:off x="8020362" y="203492"/>
            <a:ext cx="648072" cy="77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09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440159" cy="5485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368672"/>
            <a:ext cx="1728192" cy="1301357"/>
          </a:xfrm>
          <a:prstGeom prst="rect">
            <a:avLst/>
          </a:prstGeom>
        </p:spPr>
      </p:pic>
      <p:sp>
        <p:nvSpPr>
          <p:cNvPr id="9" name="object 11"/>
          <p:cNvSpPr/>
          <p:nvPr/>
        </p:nvSpPr>
        <p:spPr>
          <a:xfrm rot="10800000">
            <a:off x="800177" y="875366"/>
            <a:ext cx="3718192" cy="4493306"/>
          </a:xfrm>
          <a:custGeom>
            <a:avLst/>
            <a:gdLst/>
            <a:ahLst/>
            <a:cxnLst/>
            <a:rect l="l" t="t" r="r" b="b"/>
            <a:pathLst>
              <a:path w="927100" h="1097914">
                <a:moveTo>
                  <a:pt x="877693" y="0"/>
                </a:moveTo>
                <a:lnTo>
                  <a:pt x="852246" y="7123"/>
                </a:lnTo>
                <a:lnTo>
                  <a:pt x="23812" y="506741"/>
                </a:lnTo>
                <a:lnTo>
                  <a:pt x="5953" y="525319"/>
                </a:lnTo>
                <a:lnTo>
                  <a:pt x="0" y="548954"/>
                </a:lnTo>
                <a:lnTo>
                  <a:pt x="5953" y="572587"/>
                </a:lnTo>
                <a:lnTo>
                  <a:pt x="23812" y="591158"/>
                </a:lnTo>
                <a:lnTo>
                  <a:pt x="852246" y="1090776"/>
                </a:lnTo>
                <a:lnTo>
                  <a:pt x="877693" y="1097900"/>
                </a:lnTo>
                <a:lnTo>
                  <a:pt x="901753" y="1091444"/>
                </a:lnTo>
                <a:lnTo>
                  <a:pt x="919676" y="1074104"/>
                </a:lnTo>
                <a:lnTo>
                  <a:pt x="926706" y="1048574"/>
                </a:lnTo>
                <a:lnTo>
                  <a:pt x="926706" y="49338"/>
                </a:lnTo>
                <a:lnTo>
                  <a:pt x="919676" y="23800"/>
                </a:lnTo>
                <a:lnTo>
                  <a:pt x="901753" y="6456"/>
                </a:lnTo>
                <a:lnTo>
                  <a:pt x="877693" y="0"/>
                </a:lnTo>
                <a:close/>
              </a:path>
            </a:pathLst>
          </a:custGeom>
          <a:solidFill>
            <a:srgbClr val="58B6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9"/>
          <p:cNvSpPr/>
          <p:nvPr/>
        </p:nvSpPr>
        <p:spPr>
          <a:xfrm>
            <a:off x="767665" y="1988840"/>
            <a:ext cx="2293064" cy="2456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800"/>
              </a:lnSpc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Две сестры отдельно друг от друга обратились в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ЦЗН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Обе – матери-одиночки. У одной - 5 детей (дети от разных мужчин): в отношении 4-х детей лишение родительских прав. У второй – 6 детей (дети от разных мужчин): в отношении 5-х лишение родительских прав. Работать не хотят категорически. Уговаривают работодателей, чтобы в направлениях ставили запись «не прошла собеседование», при этом спекулируют положением своих детей. Очень хотят получать пособие. Все их жалобы чиновниками до сих пор удовлетворялись частично или полностью.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800"/>
              </a:lnSpc>
            </a:pP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ссивно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отношению к сотрудникам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ЦЗН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Гибко и лукаво выходят из любых ситуаций.</a:t>
            </a:r>
          </a:p>
          <a:p>
            <a:pPr algn="just">
              <a:lnSpc>
                <a:spcPts val="800"/>
              </a:lnSpc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Присутствует потенциальная готовность жаловаться.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0196" y="1398354"/>
            <a:ext cx="402442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       Возможно предложить следующие услуги: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как испытывающим трудности в поиске работы (мать-одиночка), общественные работы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переобучение (маникюрша, педикюрша, массажист, обучение в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бьюти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индустрии)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занятия по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психподдержке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и социальной адаптации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если позволяет возраст детей, возможна помощь несовершеннолетнему в рамках временного трудоустройства детей в трудной жизненной ситуации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соцконтракт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через комплексный центр социального обслуживания населения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самозанятость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после обучения (работа дома по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бьюти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услугам)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надомный труд (оператор такси, менеджер в интернет магазин и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тд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1" t="529" r="34679"/>
          <a:stretch/>
        </p:blipFill>
        <p:spPr>
          <a:xfrm>
            <a:off x="8020362" y="203492"/>
            <a:ext cx="648072" cy="77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733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440159" cy="5485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541485"/>
            <a:ext cx="1498698" cy="1128544"/>
          </a:xfrm>
          <a:prstGeom prst="rect">
            <a:avLst/>
          </a:prstGeom>
        </p:spPr>
      </p:pic>
      <p:sp>
        <p:nvSpPr>
          <p:cNvPr id="9" name="object 11"/>
          <p:cNvSpPr/>
          <p:nvPr/>
        </p:nvSpPr>
        <p:spPr>
          <a:xfrm rot="10800000">
            <a:off x="779114" y="950687"/>
            <a:ext cx="3864894" cy="4674740"/>
          </a:xfrm>
          <a:custGeom>
            <a:avLst/>
            <a:gdLst/>
            <a:ahLst/>
            <a:cxnLst/>
            <a:rect l="l" t="t" r="r" b="b"/>
            <a:pathLst>
              <a:path w="927100" h="1097914">
                <a:moveTo>
                  <a:pt x="877693" y="0"/>
                </a:moveTo>
                <a:lnTo>
                  <a:pt x="852246" y="7123"/>
                </a:lnTo>
                <a:lnTo>
                  <a:pt x="23812" y="506741"/>
                </a:lnTo>
                <a:lnTo>
                  <a:pt x="5953" y="525319"/>
                </a:lnTo>
                <a:lnTo>
                  <a:pt x="0" y="548954"/>
                </a:lnTo>
                <a:lnTo>
                  <a:pt x="5953" y="572587"/>
                </a:lnTo>
                <a:lnTo>
                  <a:pt x="23812" y="591158"/>
                </a:lnTo>
                <a:lnTo>
                  <a:pt x="852246" y="1090776"/>
                </a:lnTo>
                <a:lnTo>
                  <a:pt x="877693" y="1097900"/>
                </a:lnTo>
                <a:lnTo>
                  <a:pt x="901753" y="1091444"/>
                </a:lnTo>
                <a:lnTo>
                  <a:pt x="919676" y="1074104"/>
                </a:lnTo>
                <a:lnTo>
                  <a:pt x="926706" y="1048574"/>
                </a:lnTo>
                <a:lnTo>
                  <a:pt x="926706" y="49338"/>
                </a:lnTo>
                <a:lnTo>
                  <a:pt x="919676" y="23800"/>
                </a:lnTo>
                <a:lnTo>
                  <a:pt x="901753" y="6456"/>
                </a:lnTo>
                <a:lnTo>
                  <a:pt x="877693" y="0"/>
                </a:lnTo>
                <a:close/>
              </a:path>
            </a:pathLst>
          </a:custGeom>
          <a:solidFill>
            <a:srgbClr val="58B6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788024" y="1916832"/>
            <a:ext cx="402442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 Возможно предложить следующие </a:t>
            </a:r>
            <a:r>
              <a:rPr lang="ru-RU" sz="140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услуги:</a:t>
            </a:r>
          </a:p>
          <a:p>
            <a:endParaRPr lang="ru-RU" sz="1400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обучение 50 + (копирайтер, ведения блога и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после обучения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самозанятость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блогер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, копирайтер, ведение интернет сайтов)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соцадаптация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профконсультация</a:t>
            </a: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психподдержка</a:t>
            </a:r>
            <a:endParaRPr lang="ru-RU" sz="1400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при соблюдении условий выдача направления на досрочную пенсию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подбор работы в сфере ЖКХ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1" t="529" r="34679"/>
          <a:stretch/>
        </p:blipFill>
        <p:spPr>
          <a:xfrm>
            <a:off x="8020362" y="203492"/>
            <a:ext cx="648072" cy="774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79113" y="1988840"/>
            <a:ext cx="2280720" cy="2528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000"/>
              </a:lnSpc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Женщина-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предпенсионер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встала на учёт в ЦЗН. Воспитание плохое: изысканно хамит, вызывает на открытый конфликт через критику, грубовато комментирует действия сотрудников ЦЗН с совершенно противоречивыми и нелогичными выводами. Во время посещений ЦЗН вступает в разговоры с посетителями и рассказывает (якобы со слов других посетителей) недостоверные истории про нарушения в ЦЗН. Активно пользуется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соцсетями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пишет комментарии на сайтах, форумах. Является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уличкомом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одной из больших улиц города. Трудоустраиваться не желает, хочет исключительно получать пособие. Профессиональная жалобщица.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7302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478</Words>
  <Application>Microsoft Office PowerPoint</Application>
  <PresentationFormat>Экран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Шишкина Татьяна Вячеславовна</dc:creator>
  <cp:lastModifiedBy>ybrjyjdf@mail.ru</cp:lastModifiedBy>
  <cp:revision>5</cp:revision>
  <dcterms:created xsi:type="dcterms:W3CDTF">2022-07-01T10:14:56Z</dcterms:created>
  <dcterms:modified xsi:type="dcterms:W3CDTF">2022-07-01T11:09:14Z</dcterms:modified>
</cp:coreProperties>
</file>