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A0"/>
    <a:srgbClr val="6600CC"/>
    <a:srgbClr val="69B3E7"/>
    <a:srgbClr val="CF4520"/>
    <a:srgbClr val="EA9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6370F0-F2E8-4955-A761-158380B3D494}" type="doc">
      <dgm:prSet loTypeId="urn:microsoft.com/office/officeart/2005/8/layout/chevron2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49906BD-6A8D-4E64-9F1A-69199369949C}">
      <dgm:prSet phldrT="[Текст]" custT="1"/>
      <dgm:spPr>
        <a:solidFill>
          <a:srgbClr val="CF4520"/>
        </a:solidFill>
      </dgm:spPr>
      <dgm:t>
        <a:bodyPr/>
        <a:lstStyle/>
        <a:p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tserrat Medium" panose="00000600000000000000" pitchFamily="2" charset="-52"/>
          </a:endParaRPr>
        </a:p>
      </dgm:t>
    </dgm:pt>
    <dgm:pt modelId="{04F9AC43-246D-4EBC-9B4B-5C0BB4E349B2}" type="parTrans" cxnId="{D5E53697-FCC7-4F4D-A86A-2DA837AEE64B}">
      <dgm:prSet/>
      <dgm:spPr/>
      <dgm:t>
        <a:bodyPr/>
        <a:lstStyle/>
        <a:p>
          <a:endParaRPr lang="ru-RU"/>
        </a:p>
      </dgm:t>
    </dgm:pt>
    <dgm:pt modelId="{56AFC8DE-39BC-42BC-B042-6F7430C71BCB}" type="sibTrans" cxnId="{D5E53697-FCC7-4F4D-A86A-2DA837AEE64B}">
      <dgm:prSet/>
      <dgm:spPr/>
      <dgm:t>
        <a:bodyPr/>
        <a:lstStyle/>
        <a:p>
          <a:endParaRPr lang="ru-RU"/>
        </a:p>
      </dgm:t>
    </dgm:pt>
    <dgm:pt modelId="{254BB2F8-3CF2-4FF7-B0B1-16334EE91746}">
      <dgm:prSet phldrT="[Текст]" custT="1"/>
      <dgm:spPr>
        <a:solidFill>
          <a:srgbClr val="69B3E7"/>
        </a:solidFill>
      </dgm:spPr>
      <dgm:t>
        <a:bodyPr/>
        <a:lstStyle/>
        <a:p>
          <a:endParaRPr lang="ru-RU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tserrat Medium" panose="00000600000000000000" pitchFamily="2" charset="-52"/>
          </a:endParaRPr>
        </a:p>
      </dgm:t>
    </dgm:pt>
    <dgm:pt modelId="{FBCDDD34-2ED2-46D4-B594-9FEC2714FA6E}" type="parTrans" cxnId="{19936E8B-6867-425D-9BA8-712EB3DF879F}">
      <dgm:prSet/>
      <dgm:spPr/>
      <dgm:t>
        <a:bodyPr/>
        <a:lstStyle/>
        <a:p>
          <a:endParaRPr lang="ru-RU"/>
        </a:p>
      </dgm:t>
    </dgm:pt>
    <dgm:pt modelId="{93970F0A-D219-434A-A526-1688D7FC158C}" type="sibTrans" cxnId="{19936E8B-6867-425D-9BA8-712EB3DF879F}">
      <dgm:prSet/>
      <dgm:spPr/>
      <dgm:t>
        <a:bodyPr/>
        <a:lstStyle/>
        <a:p>
          <a:endParaRPr lang="ru-RU"/>
        </a:p>
      </dgm:t>
    </dgm:pt>
    <dgm:pt modelId="{F3AEA5B4-787B-4B91-AB47-C80CBF3FAC27}">
      <dgm:prSet phldrT="[Текст]" custT="1"/>
      <dgm:spPr>
        <a:ln w="28575">
          <a:solidFill>
            <a:srgbClr val="CF4520"/>
          </a:solidFill>
        </a:ln>
      </dgm:spPr>
      <dgm:t>
        <a:bodyPr/>
        <a:lstStyle/>
        <a:p>
          <a:r>
            <a:rPr lang="ru-RU" sz="2000" dirty="0" smtClean="0">
              <a:latin typeface="Montserrat Medium" panose="00000600000000000000" pitchFamily="2" charset="-52"/>
            </a:rPr>
            <a:t>Маркетинговый визит к работодателю</a:t>
          </a:r>
          <a:endParaRPr lang="ru-RU" sz="2000" dirty="0">
            <a:latin typeface="Montserrat Medium" panose="00000600000000000000" pitchFamily="2" charset="-52"/>
          </a:endParaRPr>
        </a:p>
      </dgm:t>
    </dgm:pt>
    <dgm:pt modelId="{E5A5D570-CA7C-47ED-A61C-BA4311470F74}" type="sibTrans" cxnId="{52A778FF-D49B-4855-9BA1-6C4514DCD9A1}">
      <dgm:prSet/>
      <dgm:spPr/>
      <dgm:t>
        <a:bodyPr/>
        <a:lstStyle/>
        <a:p>
          <a:endParaRPr lang="ru-RU"/>
        </a:p>
      </dgm:t>
    </dgm:pt>
    <dgm:pt modelId="{2C533ED0-DF10-4ADA-9176-92A37CE9A970}" type="parTrans" cxnId="{52A778FF-D49B-4855-9BA1-6C4514DCD9A1}">
      <dgm:prSet/>
      <dgm:spPr/>
      <dgm:t>
        <a:bodyPr/>
        <a:lstStyle/>
        <a:p>
          <a:endParaRPr lang="ru-RU"/>
        </a:p>
      </dgm:t>
    </dgm:pt>
    <dgm:pt modelId="{9B2E345E-3515-4A7B-BE6C-D6EE014F3B6E}">
      <dgm:prSet phldrT="[Текст]" custT="1"/>
      <dgm:spPr>
        <a:ln w="28575">
          <a:solidFill>
            <a:srgbClr val="0033A0"/>
          </a:solidFill>
        </a:ln>
      </dgm:spPr>
      <dgm:t>
        <a:bodyPr/>
        <a:lstStyle/>
        <a:p>
          <a:r>
            <a:rPr lang="ru-RU" sz="2000" dirty="0" smtClean="0">
              <a:latin typeface="Montserrat Medium" panose="00000600000000000000" pitchFamily="2" charset="-52"/>
            </a:rPr>
            <a:t>  Предложение услуг и сервисов ЦЗН:</a:t>
          </a:r>
          <a:endParaRPr lang="ru-RU" sz="2000" dirty="0">
            <a:latin typeface="Montserrat Medium" panose="00000600000000000000" pitchFamily="2" charset="-52"/>
          </a:endParaRPr>
        </a:p>
      </dgm:t>
    </dgm:pt>
    <dgm:pt modelId="{2409687F-93A5-4397-A439-0C5402022108}" type="sibTrans" cxnId="{91D67767-5705-4340-AA7B-63DFDF34924C}">
      <dgm:prSet/>
      <dgm:spPr/>
      <dgm:t>
        <a:bodyPr/>
        <a:lstStyle/>
        <a:p>
          <a:endParaRPr lang="ru-RU"/>
        </a:p>
      </dgm:t>
    </dgm:pt>
    <dgm:pt modelId="{288F67E4-FF57-4D8F-838B-62CE3AC7DAA2}" type="parTrans" cxnId="{91D67767-5705-4340-AA7B-63DFDF34924C}">
      <dgm:prSet/>
      <dgm:spPr/>
      <dgm:t>
        <a:bodyPr/>
        <a:lstStyle/>
        <a:p>
          <a:endParaRPr lang="ru-RU"/>
        </a:p>
      </dgm:t>
    </dgm:pt>
    <dgm:pt modelId="{CFBF993D-5260-4C80-A998-06761A7465A7}">
      <dgm:prSet phldrT="[Текст]" custT="1"/>
      <dgm:spPr>
        <a:ln w="28575">
          <a:solidFill>
            <a:srgbClr val="69B3E7"/>
          </a:solidFill>
        </a:ln>
      </dgm:spPr>
      <dgm:t>
        <a:bodyPr/>
        <a:lstStyle/>
        <a:p>
          <a:r>
            <a:rPr lang="ru-RU" sz="2000" dirty="0" smtClean="0">
              <a:latin typeface="Montserrat Medium" panose="00000600000000000000" pitchFamily="2" charset="-52"/>
            </a:rPr>
            <a:t> Деловой завтрак с работодателем </a:t>
          </a:r>
          <a:endParaRPr lang="ru-RU" sz="2000" dirty="0">
            <a:latin typeface="Montserrat Medium" panose="00000600000000000000" pitchFamily="2" charset="-52"/>
          </a:endParaRPr>
        </a:p>
      </dgm:t>
    </dgm:pt>
    <dgm:pt modelId="{F9BA7190-C8E5-47DD-A916-785B025C0998}" type="sibTrans" cxnId="{F6D5A170-74E5-406F-B0DE-88781636FE6F}">
      <dgm:prSet/>
      <dgm:spPr/>
      <dgm:t>
        <a:bodyPr/>
        <a:lstStyle/>
        <a:p>
          <a:endParaRPr lang="ru-RU"/>
        </a:p>
      </dgm:t>
    </dgm:pt>
    <dgm:pt modelId="{053722DC-94C8-4CB6-A362-32F37036F2C3}" type="parTrans" cxnId="{F6D5A170-74E5-406F-B0DE-88781636FE6F}">
      <dgm:prSet/>
      <dgm:spPr/>
      <dgm:t>
        <a:bodyPr/>
        <a:lstStyle/>
        <a:p>
          <a:endParaRPr lang="ru-RU"/>
        </a:p>
      </dgm:t>
    </dgm:pt>
    <dgm:pt modelId="{B107A262-B41C-4530-9B80-1A2834806F51}">
      <dgm:prSet phldrT="[Текст]" custT="1"/>
      <dgm:spPr>
        <a:solidFill>
          <a:srgbClr val="0033A0"/>
        </a:solidFill>
      </dgm:spPr>
      <dgm:t>
        <a:bodyPr/>
        <a:lstStyle/>
        <a:p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tserrat Medium" panose="00000600000000000000" pitchFamily="2" charset="-52"/>
          </a:endParaRPr>
        </a:p>
      </dgm:t>
    </dgm:pt>
    <dgm:pt modelId="{B1A3EA75-572A-47F9-A65B-FB4129EA1D3F}" type="sibTrans" cxnId="{703247F9-A56B-44D4-8A80-A2E68141E851}">
      <dgm:prSet/>
      <dgm:spPr/>
      <dgm:t>
        <a:bodyPr/>
        <a:lstStyle/>
        <a:p>
          <a:endParaRPr lang="ru-RU"/>
        </a:p>
      </dgm:t>
    </dgm:pt>
    <dgm:pt modelId="{0A5B220B-110C-4F2F-AE4C-1E8EC8B06EBB}" type="parTrans" cxnId="{703247F9-A56B-44D4-8A80-A2E68141E851}">
      <dgm:prSet/>
      <dgm:spPr/>
      <dgm:t>
        <a:bodyPr/>
        <a:lstStyle/>
        <a:p>
          <a:endParaRPr lang="ru-RU"/>
        </a:p>
      </dgm:t>
    </dgm:pt>
    <dgm:pt modelId="{A4ACB275-30E0-4284-A38D-96409EE582A2}" type="pres">
      <dgm:prSet presAssocID="{076370F0-F2E8-4955-A761-158380B3D49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0586E8-9C6C-432D-891A-4749A3382BB7}" type="pres">
      <dgm:prSet presAssocID="{349906BD-6A8D-4E64-9F1A-69199369949C}" presName="composite" presStyleCnt="0"/>
      <dgm:spPr/>
      <dgm:t>
        <a:bodyPr/>
        <a:lstStyle/>
        <a:p>
          <a:endParaRPr lang="ru-RU"/>
        </a:p>
      </dgm:t>
    </dgm:pt>
    <dgm:pt modelId="{D3A83680-44F3-4826-87D5-AA7D7051B15A}" type="pres">
      <dgm:prSet presAssocID="{349906BD-6A8D-4E64-9F1A-69199369949C}" presName="parentText" presStyleLbl="alignNode1" presStyleIdx="0" presStyleCnt="3" custLinFactNeighborX="0" custLinFactNeighborY="-7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73C295-CC88-47C5-A63C-8577B8BB82E0}" type="pres">
      <dgm:prSet presAssocID="{349906BD-6A8D-4E64-9F1A-69199369949C}" presName="descendantText" presStyleLbl="alignAcc1" presStyleIdx="0" presStyleCnt="3" custLinFactNeighborX="646" custLinFactNeighborY="-1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9C39C4-D5D0-4AB0-BADB-D8A0AE36A80F}" type="pres">
      <dgm:prSet presAssocID="{56AFC8DE-39BC-42BC-B042-6F7430C71BCB}" presName="sp" presStyleCnt="0"/>
      <dgm:spPr/>
      <dgm:t>
        <a:bodyPr/>
        <a:lstStyle/>
        <a:p>
          <a:endParaRPr lang="ru-RU"/>
        </a:p>
      </dgm:t>
    </dgm:pt>
    <dgm:pt modelId="{8D66AF34-A0A6-4027-B300-BB6DCEB0D490}" type="pres">
      <dgm:prSet presAssocID="{254BB2F8-3CF2-4FF7-B0B1-16334EE91746}" presName="composite" presStyleCnt="0"/>
      <dgm:spPr/>
      <dgm:t>
        <a:bodyPr/>
        <a:lstStyle/>
        <a:p>
          <a:endParaRPr lang="ru-RU"/>
        </a:p>
      </dgm:t>
    </dgm:pt>
    <dgm:pt modelId="{B35C971F-39BE-4F54-8EB6-D6D2F0968463}" type="pres">
      <dgm:prSet presAssocID="{254BB2F8-3CF2-4FF7-B0B1-16334EE9174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CBFB69-E7C7-4137-B8A7-07FDEA87919C}" type="pres">
      <dgm:prSet presAssocID="{254BB2F8-3CF2-4FF7-B0B1-16334EE9174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241F60-C4A1-4FF2-B87A-701333CDC8F8}" type="pres">
      <dgm:prSet presAssocID="{93970F0A-D219-434A-A526-1688D7FC158C}" presName="sp" presStyleCnt="0"/>
      <dgm:spPr/>
      <dgm:t>
        <a:bodyPr/>
        <a:lstStyle/>
        <a:p>
          <a:endParaRPr lang="ru-RU"/>
        </a:p>
      </dgm:t>
    </dgm:pt>
    <dgm:pt modelId="{87B71132-01FF-48DB-BB0D-ACEC8FCC9DA4}" type="pres">
      <dgm:prSet presAssocID="{B107A262-B41C-4530-9B80-1A2834806F51}" presName="composite" presStyleCnt="0"/>
      <dgm:spPr/>
      <dgm:t>
        <a:bodyPr/>
        <a:lstStyle/>
        <a:p>
          <a:endParaRPr lang="ru-RU"/>
        </a:p>
      </dgm:t>
    </dgm:pt>
    <dgm:pt modelId="{078203BE-C3E1-4D3B-A2F8-0BB873CE114B}" type="pres">
      <dgm:prSet presAssocID="{B107A262-B41C-4530-9B80-1A2834806F5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C314C0-E59E-4B87-B216-D11581307756}" type="pres">
      <dgm:prSet presAssocID="{B107A262-B41C-4530-9B80-1A2834806F51}" presName="descendantText" presStyleLbl="alignAcc1" presStyleIdx="2" presStyleCnt="3" custLinFactNeighborX="-616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936E8B-6867-425D-9BA8-712EB3DF879F}" srcId="{076370F0-F2E8-4955-A761-158380B3D494}" destId="{254BB2F8-3CF2-4FF7-B0B1-16334EE91746}" srcOrd="1" destOrd="0" parTransId="{FBCDDD34-2ED2-46D4-B594-9FEC2714FA6E}" sibTransId="{93970F0A-D219-434A-A526-1688D7FC158C}"/>
    <dgm:cxn modelId="{F6D5A170-74E5-406F-B0DE-88781636FE6F}" srcId="{254BB2F8-3CF2-4FF7-B0B1-16334EE91746}" destId="{CFBF993D-5260-4C80-A998-06761A7465A7}" srcOrd="0" destOrd="0" parTransId="{053722DC-94C8-4CB6-A362-32F37036F2C3}" sibTransId="{F9BA7190-C8E5-47DD-A916-785B025C0998}"/>
    <dgm:cxn modelId="{1A9F7DB0-C092-46C8-8C83-8CC71325F869}" type="presOf" srcId="{254BB2F8-3CF2-4FF7-B0B1-16334EE91746}" destId="{B35C971F-39BE-4F54-8EB6-D6D2F0968463}" srcOrd="0" destOrd="0" presId="urn:microsoft.com/office/officeart/2005/8/layout/chevron2"/>
    <dgm:cxn modelId="{703247F9-A56B-44D4-8A80-A2E68141E851}" srcId="{076370F0-F2E8-4955-A761-158380B3D494}" destId="{B107A262-B41C-4530-9B80-1A2834806F51}" srcOrd="2" destOrd="0" parTransId="{0A5B220B-110C-4F2F-AE4C-1E8EC8B06EBB}" sibTransId="{B1A3EA75-572A-47F9-A65B-FB4129EA1D3F}"/>
    <dgm:cxn modelId="{CB5E9D1B-2E36-4B5D-AEEA-1BAFE2514302}" type="presOf" srcId="{F3AEA5B4-787B-4B91-AB47-C80CBF3FAC27}" destId="{0773C295-CC88-47C5-A63C-8577B8BB82E0}" srcOrd="0" destOrd="0" presId="urn:microsoft.com/office/officeart/2005/8/layout/chevron2"/>
    <dgm:cxn modelId="{88B0E763-A93A-460B-BEF0-7AE0BF671BCF}" type="presOf" srcId="{076370F0-F2E8-4955-A761-158380B3D494}" destId="{A4ACB275-30E0-4284-A38D-96409EE582A2}" srcOrd="0" destOrd="0" presId="urn:microsoft.com/office/officeart/2005/8/layout/chevron2"/>
    <dgm:cxn modelId="{52A778FF-D49B-4855-9BA1-6C4514DCD9A1}" srcId="{349906BD-6A8D-4E64-9F1A-69199369949C}" destId="{F3AEA5B4-787B-4B91-AB47-C80CBF3FAC27}" srcOrd="0" destOrd="0" parTransId="{2C533ED0-DF10-4ADA-9176-92A37CE9A970}" sibTransId="{E5A5D570-CA7C-47ED-A61C-BA4311470F74}"/>
    <dgm:cxn modelId="{D5E53697-FCC7-4F4D-A86A-2DA837AEE64B}" srcId="{076370F0-F2E8-4955-A761-158380B3D494}" destId="{349906BD-6A8D-4E64-9F1A-69199369949C}" srcOrd="0" destOrd="0" parTransId="{04F9AC43-246D-4EBC-9B4B-5C0BB4E349B2}" sibTransId="{56AFC8DE-39BC-42BC-B042-6F7430C71BCB}"/>
    <dgm:cxn modelId="{E5FDC72B-14A1-4381-8C71-C038F424FF08}" type="presOf" srcId="{9B2E345E-3515-4A7B-BE6C-D6EE014F3B6E}" destId="{90C314C0-E59E-4B87-B216-D11581307756}" srcOrd="0" destOrd="0" presId="urn:microsoft.com/office/officeart/2005/8/layout/chevron2"/>
    <dgm:cxn modelId="{96936676-C5BA-4BBD-9E88-BEC0BB5177C3}" type="presOf" srcId="{B107A262-B41C-4530-9B80-1A2834806F51}" destId="{078203BE-C3E1-4D3B-A2F8-0BB873CE114B}" srcOrd="0" destOrd="0" presId="urn:microsoft.com/office/officeart/2005/8/layout/chevron2"/>
    <dgm:cxn modelId="{91D67767-5705-4340-AA7B-63DFDF34924C}" srcId="{B107A262-B41C-4530-9B80-1A2834806F51}" destId="{9B2E345E-3515-4A7B-BE6C-D6EE014F3B6E}" srcOrd="0" destOrd="0" parTransId="{288F67E4-FF57-4D8F-838B-62CE3AC7DAA2}" sibTransId="{2409687F-93A5-4397-A439-0C5402022108}"/>
    <dgm:cxn modelId="{BEFC93F2-C894-453C-A3CB-DE43C57E87AC}" type="presOf" srcId="{CFBF993D-5260-4C80-A998-06761A7465A7}" destId="{8ECBFB69-E7C7-4137-B8A7-07FDEA87919C}" srcOrd="0" destOrd="0" presId="urn:microsoft.com/office/officeart/2005/8/layout/chevron2"/>
    <dgm:cxn modelId="{CFAFA855-7ED1-49B6-A7F7-C66E40E35EFB}" type="presOf" srcId="{349906BD-6A8D-4E64-9F1A-69199369949C}" destId="{D3A83680-44F3-4826-87D5-AA7D7051B15A}" srcOrd="0" destOrd="0" presId="urn:microsoft.com/office/officeart/2005/8/layout/chevron2"/>
    <dgm:cxn modelId="{8FF69F4D-1E35-41C3-93A8-A904C9AEE463}" type="presParOf" srcId="{A4ACB275-30E0-4284-A38D-96409EE582A2}" destId="{A10586E8-9C6C-432D-891A-4749A3382BB7}" srcOrd="0" destOrd="0" presId="urn:microsoft.com/office/officeart/2005/8/layout/chevron2"/>
    <dgm:cxn modelId="{FCBC704D-89BE-4CAF-B204-850A46D89038}" type="presParOf" srcId="{A10586E8-9C6C-432D-891A-4749A3382BB7}" destId="{D3A83680-44F3-4826-87D5-AA7D7051B15A}" srcOrd="0" destOrd="0" presId="urn:microsoft.com/office/officeart/2005/8/layout/chevron2"/>
    <dgm:cxn modelId="{D3D20ECC-5CB0-42E0-92D6-126855BD5724}" type="presParOf" srcId="{A10586E8-9C6C-432D-891A-4749A3382BB7}" destId="{0773C295-CC88-47C5-A63C-8577B8BB82E0}" srcOrd="1" destOrd="0" presId="urn:microsoft.com/office/officeart/2005/8/layout/chevron2"/>
    <dgm:cxn modelId="{51D64E57-F755-4DF1-BD29-63EEF3FB4D87}" type="presParOf" srcId="{A4ACB275-30E0-4284-A38D-96409EE582A2}" destId="{569C39C4-D5D0-4AB0-BADB-D8A0AE36A80F}" srcOrd="1" destOrd="0" presId="urn:microsoft.com/office/officeart/2005/8/layout/chevron2"/>
    <dgm:cxn modelId="{91BAC3BF-6190-4AD1-B40B-59446F01DE77}" type="presParOf" srcId="{A4ACB275-30E0-4284-A38D-96409EE582A2}" destId="{8D66AF34-A0A6-4027-B300-BB6DCEB0D490}" srcOrd="2" destOrd="0" presId="urn:microsoft.com/office/officeart/2005/8/layout/chevron2"/>
    <dgm:cxn modelId="{30036936-954F-4E88-B4F6-B03430D6731D}" type="presParOf" srcId="{8D66AF34-A0A6-4027-B300-BB6DCEB0D490}" destId="{B35C971F-39BE-4F54-8EB6-D6D2F0968463}" srcOrd="0" destOrd="0" presId="urn:microsoft.com/office/officeart/2005/8/layout/chevron2"/>
    <dgm:cxn modelId="{3BD616A2-F2EA-4748-936F-94EE412F9F16}" type="presParOf" srcId="{8D66AF34-A0A6-4027-B300-BB6DCEB0D490}" destId="{8ECBFB69-E7C7-4137-B8A7-07FDEA87919C}" srcOrd="1" destOrd="0" presId="urn:microsoft.com/office/officeart/2005/8/layout/chevron2"/>
    <dgm:cxn modelId="{7C917358-7EA3-42D5-9085-4C089502AE9A}" type="presParOf" srcId="{A4ACB275-30E0-4284-A38D-96409EE582A2}" destId="{47241F60-C4A1-4FF2-B87A-701333CDC8F8}" srcOrd="3" destOrd="0" presId="urn:microsoft.com/office/officeart/2005/8/layout/chevron2"/>
    <dgm:cxn modelId="{22C3FA8A-5E5C-4237-A433-0A706C4E040F}" type="presParOf" srcId="{A4ACB275-30E0-4284-A38D-96409EE582A2}" destId="{87B71132-01FF-48DB-BB0D-ACEC8FCC9DA4}" srcOrd="4" destOrd="0" presId="urn:microsoft.com/office/officeart/2005/8/layout/chevron2"/>
    <dgm:cxn modelId="{41B1039F-8B14-4813-9F73-9FD06EB82DDA}" type="presParOf" srcId="{87B71132-01FF-48DB-BB0D-ACEC8FCC9DA4}" destId="{078203BE-C3E1-4D3B-A2F8-0BB873CE114B}" srcOrd="0" destOrd="0" presId="urn:microsoft.com/office/officeart/2005/8/layout/chevron2"/>
    <dgm:cxn modelId="{0EE07029-3B6C-4830-A248-9A023A48E600}" type="presParOf" srcId="{87B71132-01FF-48DB-BB0D-ACEC8FCC9DA4}" destId="{90C314C0-E59E-4B87-B216-D1158130775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A83680-44F3-4826-87D5-AA7D7051B15A}">
      <dsp:nvSpPr>
        <dsp:cNvPr id="0" name=""/>
        <dsp:cNvSpPr/>
      </dsp:nvSpPr>
      <dsp:spPr>
        <a:xfrm rot="5400000">
          <a:off x="-235162" y="235162"/>
          <a:ext cx="1567747" cy="1097422"/>
        </a:xfrm>
        <a:prstGeom prst="chevron">
          <a:avLst/>
        </a:prstGeom>
        <a:solidFill>
          <a:srgbClr val="CF452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tserrat Medium" panose="00000600000000000000" pitchFamily="2" charset="-52"/>
          </a:endParaRPr>
        </a:p>
      </dsp:txBody>
      <dsp:txXfrm rot="-5400000">
        <a:off x="1" y="548710"/>
        <a:ext cx="1097422" cy="470325"/>
      </dsp:txXfrm>
    </dsp:sp>
    <dsp:sp modelId="{0773C295-CC88-47C5-A63C-8577B8BB82E0}">
      <dsp:nvSpPr>
        <dsp:cNvPr id="0" name=""/>
        <dsp:cNvSpPr/>
      </dsp:nvSpPr>
      <dsp:spPr>
        <a:xfrm rot="5400000">
          <a:off x="3555512" y="-2458089"/>
          <a:ext cx="1019035" cy="59352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CF4520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Montserrat Medium" panose="00000600000000000000" pitchFamily="2" charset="-52"/>
            </a:rPr>
            <a:t>Маркетинговый визит к работодателю</a:t>
          </a:r>
          <a:endParaRPr lang="ru-RU" sz="2000" kern="1200" dirty="0">
            <a:latin typeface="Montserrat Medium" panose="00000600000000000000" pitchFamily="2" charset="-52"/>
          </a:endParaRPr>
        </a:p>
      </dsp:txBody>
      <dsp:txXfrm rot="-5400000">
        <a:off x="1097423" y="49745"/>
        <a:ext cx="5885469" cy="919545"/>
      </dsp:txXfrm>
    </dsp:sp>
    <dsp:sp modelId="{B35C971F-39BE-4F54-8EB6-D6D2F0968463}">
      <dsp:nvSpPr>
        <dsp:cNvPr id="0" name=""/>
        <dsp:cNvSpPr/>
      </dsp:nvSpPr>
      <dsp:spPr>
        <a:xfrm rot="5400000">
          <a:off x="-235162" y="1609048"/>
          <a:ext cx="1567747" cy="1097422"/>
        </a:xfrm>
        <a:prstGeom prst="chevron">
          <a:avLst/>
        </a:prstGeom>
        <a:solidFill>
          <a:srgbClr val="69B3E7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tserrat Medium" panose="00000600000000000000" pitchFamily="2" charset="-52"/>
          </a:endParaRPr>
        </a:p>
      </dsp:txBody>
      <dsp:txXfrm rot="-5400000">
        <a:off x="1" y="1922596"/>
        <a:ext cx="1097422" cy="470325"/>
      </dsp:txXfrm>
    </dsp:sp>
    <dsp:sp modelId="{8ECBFB69-E7C7-4137-B8A7-07FDEA87919C}">
      <dsp:nvSpPr>
        <dsp:cNvPr id="0" name=""/>
        <dsp:cNvSpPr/>
      </dsp:nvSpPr>
      <dsp:spPr>
        <a:xfrm rot="5400000">
          <a:off x="3555512" y="-1084203"/>
          <a:ext cx="1019035" cy="59352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69B3E7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Montserrat Medium" panose="00000600000000000000" pitchFamily="2" charset="-52"/>
            </a:rPr>
            <a:t> Деловой завтрак с работодателем </a:t>
          </a:r>
          <a:endParaRPr lang="ru-RU" sz="2000" kern="1200" dirty="0">
            <a:latin typeface="Montserrat Medium" panose="00000600000000000000" pitchFamily="2" charset="-52"/>
          </a:endParaRPr>
        </a:p>
      </dsp:txBody>
      <dsp:txXfrm rot="-5400000">
        <a:off x="1097423" y="1423631"/>
        <a:ext cx="5885469" cy="919545"/>
      </dsp:txXfrm>
    </dsp:sp>
    <dsp:sp modelId="{078203BE-C3E1-4D3B-A2F8-0BB873CE114B}">
      <dsp:nvSpPr>
        <dsp:cNvPr id="0" name=""/>
        <dsp:cNvSpPr/>
      </dsp:nvSpPr>
      <dsp:spPr>
        <a:xfrm rot="5400000">
          <a:off x="-235162" y="2982192"/>
          <a:ext cx="1567747" cy="1097422"/>
        </a:xfrm>
        <a:prstGeom prst="chevron">
          <a:avLst/>
        </a:prstGeom>
        <a:solidFill>
          <a:srgbClr val="0033A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tserrat Medium" panose="00000600000000000000" pitchFamily="2" charset="-52"/>
          </a:endParaRPr>
        </a:p>
      </dsp:txBody>
      <dsp:txXfrm rot="-5400000">
        <a:off x="1" y="3295740"/>
        <a:ext cx="1097422" cy="470325"/>
      </dsp:txXfrm>
    </dsp:sp>
    <dsp:sp modelId="{90C314C0-E59E-4B87-B216-D11581307756}">
      <dsp:nvSpPr>
        <dsp:cNvPr id="0" name=""/>
        <dsp:cNvSpPr/>
      </dsp:nvSpPr>
      <dsp:spPr>
        <a:xfrm rot="5400000">
          <a:off x="3518951" y="288941"/>
          <a:ext cx="1019035" cy="59352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0033A0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Montserrat Medium" panose="00000600000000000000" pitchFamily="2" charset="-52"/>
            </a:rPr>
            <a:t>  Предложение услуг и сервисов ЦЗН:</a:t>
          </a:r>
          <a:endParaRPr lang="ru-RU" sz="2000" kern="1200" dirty="0">
            <a:latin typeface="Montserrat Medium" panose="00000600000000000000" pitchFamily="2" charset="-52"/>
          </a:endParaRPr>
        </a:p>
      </dsp:txBody>
      <dsp:txXfrm rot="-5400000">
        <a:off x="1060862" y="2796776"/>
        <a:ext cx="5885469" cy="919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334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96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33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74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11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90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018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718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448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475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772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128FB-F4EA-4C47-B594-45F9CD6A0311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4B8F9-9060-4523-A9BA-144850E53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373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7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12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hdphoto" Target="../media/hdphoto6.wdp"/><Relationship Id="rId5" Type="http://schemas.openxmlformats.org/officeDocument/2006/relationships/diagramColors" Target="../diagrams/colors1.xml"/><Relationship Id="rId10" Type="http://schemas.openxmlformats.org/officeDocument/2006/relationships/image" Target="../media/image8.png"/><Relationship Id="rId4" Type="http://schemas.openxmlformats.org/officeDocument/2006/relationships/diagramQuickStyle" Target="../diagrams/quickStyle1.xml"/><Relationship Id="rId9" Type="http://schemas.microsoft.com/office/2007/relationships/hdphoto" Target="../media/hdphoto5.wdp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10.wdp"/><Relationship Id="rId13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12" Type="http://schemas.microsoft.com/office/2007/relationships/hdphoto" Target="../media/hdphoto1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microsoft.com/office/2007/relationships/hdphoto" Target="../media/hdphoto9.wdp"/><Relationship Id="rId11" Type="http://schemas.openxmlformats.org/officeDocument/2006/relationships/image" Target="../media/image13.png"/><Relationship Id="rId5" Type="http://schemas.openxmlformats.org/officeDocument/2006/relationships/image" Target="../media/image11.png"/><Relationship Id="rId10" Type="http://schemas.microsoft.com/office/2007/relationships/hdphoto" Target="../media/hdphoto6.wdp"/><Relationship Id="rId4" Type="http://schemas.microsoft.com/office/2007/relationships/hdphoto" Target="../media/hdphoto8.wdp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133659" y="1472938"/>
            <a:ext cx="3752649" cy="461665"/>
            <a:chOff x="2323114" y="2290125"/>
            <a:chExt cx="5181600" cy="461665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086" b="79636"/>
            <a:stretch/>
          </p:blipFill>
          <p:spPr>
            <a:xfrm>
              <a:off x="2323114" y="2290125"/>
              <a:ext cx="5181600" cy="417779"/>
            </a:xfrm>
            <a:prstGeom prst="rect">
              <a:avLst/>
            </a:prstGeom>
            <a:ln w="28575">
              <a:solidFill>
                <a:srgbClr val="69B3E7"/>
              </a:solidFill>
            </a:ln>
            <a:effectLst>
              <a:outerShdw blurRad="215900" dist="38100" dir="5400000" sx="103000" sy="103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" name="TextBox 6"/>
            <p:cNvSpPr txBox="1"/>
            <p:nvPr/>
          </p:nvSpPr>
          <p:spPr>
            <a:xfrm>
              <a:off x="2323114" y="2290125"/>
              <a:ext cx="2178802" cy="461665"/>
            </a:xfrm>
            <a:prstGeom prst="rect">
              <a:avLst/>
            </a:prstGeom>
            <a:noFill/>
            <a:ln w="28575">
              <a:noFill/>
            </a:ln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rtlCol="0">
              <a:spAutoFit/>
            </a:bodyPr>
            <a:lstStyle/>
            <a:p>
              <a:r>
                <a:rPr lang="ru-RU" sz="2400" b="1" dirty="0">
                  <a:solidFill>
                    <a:srgbClr val="CF4520"/>
                  </a:solidFill>
                  <a:latin typeface="Montserrat Medium" panose="00000600000000000000" pitchFamily="2" charset="-52"/>
                </a:rPr>
                <a:t>ООО «Рыба»</a:t>
              </a:r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1489269" y="2126823"/>
            <a:ext cx="2015931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Деловой завтрак с </a:t>
            </a:r>
            <a:r>
              <a:rPr lang="ru-RU" sz="1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работодателем</a:t>
            </a:r>
            <a:endParaRPr lang="ru-RU" sz="1400" b="1" dirty="0">
              <a:solidFill>
                <a:srgbClr val="0033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56416" y="1486869"/>
            <a:ext cx="2574318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Предложение услуг и сервисов ЦЗН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440923" y="5239586"/>
            <a:ext cx="3241144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Консультационное и </a:t>
            </a:r>
            <a:r>
              <a:rPr lang="ru-RU" sz="12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организационное </a:t>
            </a:r>
            <a:r>
              <a:rPr lang="ru-RU" sz="1200" b="1" dirty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содействие </a:t>
            </a:r>
            <a:r>
              <a:rPr lang="ru-RU" sz="12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в </a:t>
            </a:r>
            <a:r>
              <a:rPr lang="ru-RU" sz="1200" b="1" dirty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оформлении заявления  </a:t>
            </a:r>
            <a:r>
              <a:rPr lang="ru-RU" sz="12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в </a:t>
            </a:r>
            <a:r>
              <a:rPr lang="ru-RU" sz="1200" b="1" dirty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электронной форме </a:t>
            </a:r>
            <a:r>
              <a:rPr lang="ru-RU" sz="12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с </a:t>
            </a:r>
            <a:r>
              <a:rPr lang="ru-RU" sz="1200" b="1" dirty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использованием личного кабинета на ЕЦП </a:t>
            </a:r>
            <a:r>
              <a:rPr lang="ru-RU" sz="12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«</a:t>
            </a:r>
            <a:r>
              <a:rPr lang="ru-RU" sz="1200" b="1" dirty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Работа в России»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489269" y="3699090"/>
            <a:ext cx="2628900" cy="818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Регистрация предприятия (организации) в ЦЗН  </a:t>
            </a:r>
          </a:p>
        </p:txBody>
      </p:sp>
      <p:grpSp>
        <p:nvGrpSpPr>
          <p:cNvPr id="18" name="Группа 17"/>
          <p:cNvGrpSpPr/>
          <p:nvPr/>
        </p:nvGrpSpPr>
        <p:grpSpPr>
          <a:xfrm>
            <a:off x="123753" y="5239586"/>
            <a:ext cx="1309511" cy="1309511"/>
            <a:chOff x="6903155" y="4465869"/>
            <a:chExt cx="1309511" cy="1309511"/>
          </a:xfrm>
        </p:grpSpPr>
        <p:sp>
          <p:nvSpPr>
            <p:cNvPr id="16" name="Овал 15"/>
            <p:cNvSpPr/>
            <p:nvPr/>
          </p:nvSpPr>
          <p:spPr>
            <a:xfrm>
              <a:off x="6903155" y="4465869"/>
              <a:ext cx="1309511" cy="1309511"/>
            </a:xfrm>
            <a:prstGeom prst="ellipse">
              <a:avLst/>
            </a:prstGeom>
            <a:solidFill>
              <a:srgbClr val="69B3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33A0"/>
                </a:solidFill>
              </a:endParaRPr>
            </a:p>
          </p:txBody>
        </p:sp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88589" y="4766710"/>
              <a:ext cx="746302" cy="746302"/>
            </a:xfrm>
            <a:prstGeom prst="rect">
              <a:avLst/>
            </a:prstGeom>
          </p:spPr>
        </p:pic>
      </p:grpSp>
      <p:grpSp>
        <p:nvGrpSpPr>
          <p:cNvPr id="21" name="Группа 20"/>
          <p:cNvGrpSpPr/>
          <p:nvPr/>
        </p:nvGrpSpPr>
        <p:grpSpPr>
          <a:xfrm>
            <a:off x="123753" y="2126823"/>
            <a:ext cx="1309511" cy="1309511"/>
            <a:chOff x="7038622" y="1564623"/>
            <a:chExt cx="1309511" cy="1309511"/>
          </a:xfrm>
        </p:grpSpPr>
        <p:sp>
          <p:nvSpPr>
            <p:cNvPr id="19" name="Овал 18"/>
            <p:cNvSpPr/>
            <p:nvPr/>
          </p:nvSpPr>
          <p:spPr>
            <a:xfrm>
              <a:off x="7038622" y="1564623"/>
              <a:ext cx="1309511" cy="1309511"/>
            </a:xfrm>
            <a:prstGeom prst="ellipse">
              <a:avLst/>
            </a:prstGeom>
            <a:solidFill>
              <a:srgbClr val="69B3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33A0"/>
                </a:solidFill>
              </a:endParaRPr>
            </a:p>
          </p:txBody>
        </p:sp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93643" y="1837802"/>
              <a:ext cx="785430" cy="78543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6" name="TextBox 5"/>
          <p:cNvSpPr txBox="1"/>
          <p:nvPr/>
        </p:nvSpPr>
        <p:spPr>
          <a:xfrm>
            <a:off x="206317" y="112210"/>
            <a:ext cx="65501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Для сотрудничества с работодателями </a:t>
            </a:r>
          </a:p>
          <a:p>
            <a:pPr algn="ctr"/>
            <a:r>
              <a:rPr lang="ru-RU" sz="2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ЦЗН г</a:t>
            </a:r>
            <a:r>
              <a:rPr lang="ru-RU" sz="2400" b="1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. Набережные </a:t>
            </a:r>
            <a:r>
              <a:rPr lang="ru-RU" sz="2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Челны </a:t>
            </a:r>
          </a:p>
          <a:p>
            <a:pPr algn="ctr"/>
            <a:r>
              <a:rPr lang="ru-RU" sz="2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предлагает услуги и сервисы</a:t>
            </a:r>
            <a:endParaRPr lang="ru-RU" sz="2400" b="1" dirty="0">
              <a:solidFill>
                <a:srgbClr val="0033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4873175" y="1472938"/>
            <a:ext cx="1309511" cy="1309511"/>
            <a:chOff x="3901346" y="5075007"/>
            <a:chExt cx="1309511" cy="1309511"/>
          </a:xfrm>
        </p:grpSpPr>
        <p:sp>
          <p:nvSpPr>
            <p:cNvPr id="26" name="Овал 25"/>
            <p:cNvSpPr/>
            <p:nvPr/>
          </p:nvSpPr>
          <p:spPr>
            <a:xfrm>
              <a:off x="3901346" y="5075007"/>
              <a:ext cx="1309511" cy="1309511"/>
            </a:xfrm>
            <a:prstGeom prst="ellipse">
              <a:avLst/>
            </a:prstGeom>
            <a:solidFill>
              <a:srgbClr val="69B3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33A0"/>
                </a:solidFill>
              </a:endParaRPr>
            </a:p>
          </p:txBody>
        </p:sp>
        <p:pic>
          <p:nvPicPr>
            <p:cNvPr id="1026" name="Picture 2" descr="https://cdn-icons-png.flaticon.com/512/686/686317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100000" contrast="2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4089" y="5350265"/>
              <a:ext cx="758993" cy="758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7" name="Группа 26"/>
          <p:cNvGrpSpPr/>
          <p:nvPr/>
        </p:nvGrpSpPr>
        <p:grpSpPr>
          <a:xfrm>
            <a:off x="123753" y="3693984"/>
            <a:ext cx="1309511" cy="1309511"/>
            <a:chOff x="173397" y="5072961"/>
            <a:chExt cx="1309511" cy="1309511"/>
          </a:xfrm>
        </p:grpSpPr>
        <p:sp>
          <p:nvSpPr>
            <p:cNvPr id="29" name="Овал 28"/>
            <p:cNvSpPr/>
            <p:nvPr/>
          </p:nvSpPr>
          <p:spPr>
            <a:xfrm>
              <a:off x="173397" y="5072961"/>
              <a:ext cx="1309511" cy="1309511"/>
            </a:xfrm>
            <a:prstGeom prst="ellipse">
              <a:avLst/>
            </a:prstGeom>
            <a:solidFill>
              <a:srgbClr val="69B3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33A0"/>
                </a:solidFill>
              </a:endParaRPr>
            </a:p>
          </p:txBody>
        </p:sp>
        <p:pic>
          <p:nvPicPr>
            <p:cNvPr id="1028" name="Picture 4" descr="https://cdn-icons.flaticon.com/png/512/3889/premium/3889403.png?token=exp=1656053738~hmac=f904c91269ecc73641918bc66bf6fae9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311" y="5350265"/>
              <a:ext cx="792107" cy="792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Прямоугольник 1"/>
          <p:cNvSpPr/>
          <p:nvPr/>
        </p:nvSpPr>
        <p:spPr>
          <a:xfrm>
            <a:off x="4174175" y="2771002"/>
            <a:ext cx="4969825" cy="3808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Предоставление </a:t>
            </a:r>
            <a:r>
              <a:rPr lang="ru-RU" sz="1000" b="1" dirty="0" err="1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коворкинг</a:t>
            </a: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-площадки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Анализ базы данных центра занятости, подбор подходящих кандидатов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Мини-ярмарка вакансий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Гарантированное собеседование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Презентация предприятия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Презентация предприятия в рамках клуба ищущих работу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Выездная ярмарка вакансий в учебные заведения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Открытый отбор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День работодателя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Онлайн-ярмарка вакансий 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экскурсии безработных на предприятие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Размещение рекламы на мониторах </a:t>
            </a:r>
            <a:r>
              <a:rPr lang="ru-RU" sz="1000" b="1" dirty="0" err="1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Indoor</a:t>
            </a: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TV в общественном транспорте, кафе, общественных места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 err="1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Видеооткрытка</a:t>
            </a: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вакансии на TV 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Размещение рекламных сообщений, материалов в СМИ, TV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Общественные работы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Профессиональное обучение в рамках проекта "Демография"</a:t>
            </a:r>
            <a:endParaRPr lang="ru-RU" sz="800" b="1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2286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000" b="1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Отбор кандидатов по размещенным на ЕЦП "Работа в России" резюме в близлежащих районах, городах</a:t>
            </a:r>
            <a:endParaRPr lang="ru-RU" sz="800" b="1" dirty="0">
              <a:solidFill>
                <a:srgbClr val="0033A0"/>
              </a:solidFill>
              <a:effectLst/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70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08564653"/>
              </p:ext>
            </p:extLst>
          </p:nvPr>
        </p:nvGraphicFramePr>
        <p:xfrm>
          <a:off x="837129" y="1780481"/>
          <a:ext cx="7032637" cy="4315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423067" y="203532"/>
            <a:ext cx="5181600" cy="1395717"/>
            <a:chOff x="2323114" y="2290125"/>
            <a:chExt cx="5181600" cy="1395717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086" b="46212"/>
            <a:stretch/>
          </p:blipFill>
          <p:spPr>
            <a:xfrm>
              <a:off x="2323114" y="2290125"/>
              <a:ext cx="5181600" cy="1395717"/>
            </a:xfrm>
            <a:prstGeom prst="rect">
              <a:avLst/>
            </a:prstGeom>
            <a:ln w="28575">
              <a:solidFill>
                <a:srgbClr val="69B3E7"/>
              </a:solidFill>
            </a:ln>
            <a:effectLst>
              <a:outerShdw blurRad="215900" dist="38100" dir="5400000" sx="103000" sy="103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" name="TextBox 6"/>
            <p:cNvSpPr txBox="1"/>
            <p:nvPr/>
          </p:nvSpPr>
          <p:spPr>
            <a:xfrm>
              <a:off x="2323114" y="2290125"/>
              <a:ext cx="2186817" cy="461665"/>
            </a:xfrm>
            <a:prstGeom prst="rect">
              <a:avLst/>
            </a:prstGeom>
            <a:noFill/>
            <a:ln w="28575">
              <a:noFill/>
            </a:ln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srgbClr val="CF4520"/>
                  </a:solidFill>
                  <a:latin typeface="Montserrat Medium" panose="00000600000000000000" pitchFamily="2" charset="-52"/>
                </a:rPr>
                <a:t> «Мальвина»</a:t>
              </a:r>
              <a:endParaRPr lang="ru-RU" sz="2400" b="1" dirty="0">
                <a:solidFill>
                  <a:srgbClr val="CF4520"/>
                </a:solidFill>
                <a:latin typeface="Montserrat Medium" panose="00000600000000000000" pitchFamily="2" charset="-52"/>
              </a:endParaRPr>
            </a:p>
          </p:txBody>
        </p:sp>
      </p:grpSp>
      <p:pic>
        <p:nvPicPr>
          <p:cNvPr id="10" name="Picture 2" descr="https://cdn-icons-png.flaticon.com/512/686/686317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100000" contrast="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800" y="5117793"/>
            <a:ext cx="629627" cy="629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cdn-icons-png.flaticon.com/512/2666/2666500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937" y="2428756"/>
            <a:ext cx="571191" cy="571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cdn-icons.flaticon.com/png/512/4656/premium/4656060.png?token=exp=1656067761~hmac=3e3712c0592751dfdd4063d6a662415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08" y="3829455"/>
            <a:ext cx="633412" cy="633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609884" y="5654579"/>
            <a:ext cx="5805983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200" dirty="0">
                <a:latin typeface="Montserrat Medium" panose="00000600000000000000" pitchFamily="2" charset="-52"/>
              </a:rPr>
              <a:t>Профессиональное обучение в рамках проекта "Демография"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200" dirty="0">
                <a:latin typeface="Montserrat Medium" panose="00000600000000000000" pitchFamily="2" charset="-52"/>
              </a:rPr>
              <a:t> Проведение </a:t>
            </a:r>
            <a:r>
              <a:rPr lang="ru-RU" sz="1200" dirty="0" err="1">
                <a:latin typeface="Montserrat Medium" panose="00000600000000000000" pitchFamily="2" charset="-52"/>
              </a:rPr>
              <a:t>Zoom</a:t>
            </a:r>
            <a:r>
              <a:rPr lang="ru-RU" sz="1200" dirty="0">
                <a:latin typeface="Montserrat Medium" panose="00000600000000000000" pitchFamily="2" charset="-52"/>
              </a:rPr>
              <a:t> – конференций, мастер-классы с работодателями совместно с бизнес-сообществами, негосударственными кадровыми агентствами</a:t>
            </a:r>
            <a:endParaRPr lang="ru-RU" sz="2000" dirty="0">
              <a:latin typeface="Montserrat Medium" panose="00000600000000000000" pitchFamily="2" charset="-52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80467" y="5570910"/>
            <a:ext cx="6248400" cy="1109133"/>
          </a:xfrm>
          <a:prstGeom prst="round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52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423067" y="203532"/>
            <a:ext cx="5181600" cy="1395717"/>
            <a:chOff x="2323114" y="2290125"/>
            <a:chExt cx="5181600" cy="1395717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086" b="46212"/>
            <a:stretch/>
          </p:blipFill>
          <p:spPr>
            <a:xfrm>
              <a:off x="2323114" y="2290125"/>
              <a:ext cx="5181600" cy="1395717"/>
            </a:xfrm>
            <a:prstGeom prst="rect">
              <a:avLst/>
            </a:prstGeom>
            <a:ln w="28575">
              <a:solidFill>
                <a:srgbClr val="69B3E7"/>
              </a:solidFill>
            </a:ln>
            <a:effectLst>
              <a:outerShdw blurRad="215900" dist="38100" dir="5400000" sx="103000" sy="103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" name="TextBox 6"/>
            <p:cNvSpPr txBox="1"/>
            <p:nvPr/>
          </p:nvSpPr>
          <p:spPr>
            <a:xfrm>
              <a:off x="2323114" y="2290125"/>
              <a:ext cx="1409360" cy="461665"/>
            </a:xfrm>
            <a:prstGeom prst="rect">
              <a:avLst/>
            </a:prstGeom>
            <a:noFill/>
            <a:ln w="28575">
              <a:noFill/>
            </a:ln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srgbClr val="CF4520"/>
                  </a:solidFill>
                  <a:latin typeface="Montserrat Medium" panose="00000600000000000000" pitchFamily="2" charset="-52"/>
                </a:rPr>
                <a:t> «Пиво»</a:t>
              </a:r>
              <a:endParaRPr lang="ru-RU" sz="2400" b="1" dirty="0">
                <a:solidFill>
                  <a:srgbClr val="CF4520"/>
                </a:solidFill>
                <a:latin typeface="Montserrat Medium" panose="00000600000000000000" pitchFamily="2" charset="-52"/>
              </a:endParaRPr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1203333" y="3202620"/>
            <a:ext cx="26289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Анализ перечня кандидатов, ранее направленных к работодателю</a:t>
            </a:r>
            <a:endParaRPr lang="ru-RU" sz="1400" b="1" dirty="0">
              <a:solidFill>
                <a:srgbClr val="0033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604667" y="3076104"/>
            <a:ext cx="2751933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Предложение услуг и сервисов </a:t>
            </a:r>
            <a:r>
              <a:rPr lang="ru-RU" sz="1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ЦЗН:</a:t>
            </a:r>
            <a:endParaRPr lang="ru-RU" sz="1400" b="1" dirty="0">
              <a:solidFill>
                <a:srgbClr val="0033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43473" y="1938782"/>
            <a:ext cx="3288725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Welcome-</a:t>
            </a:r>
            <a:r>
              <a:rPr lang="ru-RU" sz="1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презентация  центра занятости</a:t>
            </a:r>
            <a:endParaRPr lang="ru-RU" sz="1400" b="1" dirty="0">
              <a:solidFill>
                <a:srgbClr val="0033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03333" y="4356346"/>
            <a:ext cx="2628900" cy="83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Выявление причин отказа работодателя от услуг ЦЗН</a:t>
            </a:r>
            <a:endParaRPr lang="ru-RU" sz="1400" b="1" dirty="0">
              <a:solidFill>
                <a:srgbClr val="0033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4510635" y="3192202"/>
            <a:ext cx="954155" cy="954155"/>
            <a:chOff x="4624759" y="5366668"/>
            <a:chExt cx="1154737" cy="1154737"/>
          </a:xfrm>
        </p:grpSpPr>
        <p:sp>
          <p:nvSpPr>
            <p:cNvPr id="38" name="Прямоугольник с двумя скругленными противолежащими углами 37"/>
            <p:cNvSpPr/>
            <p:nvPr/>
          </p:nvSpPr>
          <p:spPr>
            <a:xfrm>
              <a:off x="4624759" y="5366668"/>
              <a:ext cx="1154737" cy="1154737"/>
            </a:xfrm>
            <a:prstGeom prst="round2DiagRect">
              <a:avLst>
                <a:gd name="adj1" fmla="val 49662"/>
                <a:gd name="adj2" fmla="val 0"/>
              </a:avLst>
            </a:prstGeom>
            <a:solidFill>
              <a:srgbClr val="CF4520"/>
            </a:solidFill>
            <a:ln w="38100">
              <a:noFill/>
              <a:prstDash val="sysDot"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33A0"/>
                </a:solidFill>
              </a:endParaRPr>
            </a:p>
          </p:txBody>
        </p:sp>
        <p:pic>
          <p:nvPicPr>
            <p:cNvPr id="1026" name="Picture 2" descr="https://cdn-icons-png.flaticon.com/512/686/686317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2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4187" y="5571148"/>
              <a:ext cx="669286" cy="669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Прямоугольник 21"/>
          <p:cNvSpPr/>
          <p:nvPr/>
        </p:nvSpPr>
        <p:spPr>
          <a:xfrm>
            <a:off x="1203333" y="1712784"/>
            <a:ext cx="2628900" cy="1331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Анализ истории взаимодействия с работодателем по подбору необходимых работников</a:t>
            </a:r>
            <a:endParaRPr lang="ru-RU" sz="1400" b="1" dirty="0">
              <a:solidFill>
                <a:srgbClr val="0033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234213" y="5674465"/>
            <a:ext cx="2753587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0033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</a:rPr>
              <a:t>Маркетинговый визит    к работодателю</a:t>
            </a:r>
            <a:endParaRPr lang="ru-RU" sz="1400" b="1" dirty="0">
              <a:solidFill>
                <a:srgbClr val="0033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</a:endParaRPr>
          </a:p>
        </p:txBody>
      </p:sp>
      <p:sp>
        <p:nvSpPr>
          <p:cNvPr id="36" name="Прямоугольник с двумя скругленными противолежащими углами 35"/>
          <p:cNvSpPr/>
          <p:nvPr/>
        </p:nvSpPr>
        <p:spPr>
          <a:xfrm>
            <a:off x="237378" y="4474924"/>
            <a:ext cx="902656" cy="902656"/>
          </a:xfrm>
          <a:prstGeom prst="round2DiagRect">
            <a:avLst>
              <a:gd name="adj1" fmla="val 49662"/>
              <a:gd name="adj2" fmla="val 0"/>
            </a:avLst>
          </a:prstGeom>
          <a:solidFill>
            <a:srgbClr val="CF4520"/>
          </a:solidFill>
          <a:ln w="38100">
            <a:noFill/>
            <a:prstDash val="sysDot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33A0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91213" y="1957372"/>
            <a:ext cx="895814" cy="895814"/>
            <a:chOff x="291212" y="1957371"/>
            <a:chExt cx="1154737" cy="1154737"/>
          </a:xfrm>
        </p:grpSpPr>
        <p:sp>
          <p:nvSpPr>
            <p:cNvPr id="37" name="Прямоугольник с двумя скругленными противолежащими углами 36"/>
            <p:cNvSpPr/>
            <p:nvPr/>
          </p:nvSpPr>
          <p:spPr>
            <a:xfrm>
              <a:off x="291212" y="1957371"/>
              <a:ext cx="1154737" cy="1154737"/>
            </a:xfrm>
            <a:prstGeom prst="round2DiagRect">
              <a:avLst>
                <a:gd name="adj1" fmla="val 49662"/>
                <a:gd name="adj2" fmla="val 0"/>
              </a:avLst>
            </a:prstGeom>
            <a:solidFill>
              <a:srgbClr val="CF4520"/>
            </a:solidFill>
            <a:ln w="38100">
              <a:noFill/>
              <a:prstDash val="sysDot"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33A0"/>
                </a:solidFill>
              </a:endParaRPr>
            </a:p>
          </p:txBody>
        </p:sp>
        <p:pic>
          <p:nvPicPr>
            <p:cNvPr id="40" name="Рисунок 39"/>
            <p:cNvPicPr>
              <a:picLocks noChangeAspect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 contrast="67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1249" y="2149160"/>
              <a:ext cx="670240" cy="670240"/>
            </a:xfrm>
            <a:prstGeom prst="rect">
              <a:avLst/>
            </a:prstGeom>
          </p:spPr>
        </p:pic>
      </p:grpSp>
      <p:sp>
        <p:nvSpPr>
          <p:cNvPr id="35" name="Прямоугольник с двумя скругленными противолежащими углами 34"/>
          <p:cNvSpPr/>
          <p:nvPr/>
        </p:nvSpPr>
        <p:spPr>
          <a:xfrm>
            <a:off x="255044" y="3218836"/>
            <a:ext cx="902657" cy="902657"/>
          </a:xfrm>
          <a:prstGeom prst="round2DiagRect">
            <a:avLst>
              <a:gd name="adj1" fmla="val 49662"/>
              <a:gd name="adj2" fmla="val 0"/>
            </a:avLst>
          </a:prstGeom>
          <a:solidFill>
            <a:srgbClr val="CF4520"/>
          </a:solidFill>
          <a:ln w="38100">
            <a:noFill/>
            <a:prstDash val="sysDot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33A0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4575789" y="1953672"/>
            <a:ext cx="889001" cy="895814"/>
            <a:chOff x="4631460" y="3662019"/>
            <a:chExt cx="1154737" cy="1154737"/>
          </a:xfrm>
        </p:grpSpPr>
        <p:sp>
          <p:nvSpPr>
            <p:cNvPr id="39" name="Прямоугольник с двумя скругленными противолежащими углами 38"/>
            <p:cNvSpPr/>
            <p:nvPr/>
          </p:nvSpPr>
          <p:spPr>
            <a:xfrm>
              <a:off x="4631460" y="3662019"/>
              <a:ext cx="1154737" cy="1154737"/>
            </a:xfrm>
            <a:prstGeom prst="round2DiagRect">
              <a:avLst>
                <a:gd name="adj1" fmla="val 49662"/>
                <a:gd name="adj2" fmla="val 0"/>
              </a:avLst>
            </a:prstGeom>
            <a:solidFill>
              <a:srgbClr val="CF4520"/>
            </a:solidFill>
            <a:ln w="38100">
              <a:noFill/>
              <a:prstDash val="sysDot"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33A0"/>
                </a:solidFill>
              </a:endParaRPr>
            </a:p>
          </p:txBody>
        </p:sp>
        <p:pic>
          <p:nvPicPr>
            <p:cNvPr id="2054" name="Picture 6" descr="https://cdn-icons-png.flaticon.com/512/7890/7890765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4187" y="3856948"/>
              <a:ext cx="709809" cy="7098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8" name="Прямоугольник с двумя скругленными противолежащими углами 27"/>
          <p:cNvSpPr/>
          <p:nvPr/>
        </p:nvSpPr>
        <p:spPr>
          <a:xfrm>
            <a:off x="225090" y="5742332"/>
            <a:ext cx="902657" cy="902657"/>
          </a:xfrm>
          <a:prstGeom prst="round2DiagRect">
            <a:avLst>
              <a:gd name="adj1" fmla="val 49662"/>
              <a:gd name="adj2" fmla="val 0"/>
            </a:avLst>
          </a:prstGeom>
          <a:solidFill>
            <a:srgbClr val="CF4520"/>
          </a:solidFill>
          <a:ln w="38100">
            <a:noFill/>
            <a:prstDash val="sysDot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33A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4298125"/>
            <a:ext cx="4572000" cy="23221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Гарантированное собеседование</a:t>
            </a:r>
            <a:endParaRPr lang="ru-RU" sz="900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Мини-ярмарка вакансий</a:t>
            </a:r>
            <a:endParaRPr lang="ru-RU" sz="900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Презентация предприятия</a:t>
            </a:r>
            <a:endParaRPr lang="ru-RU" sz="900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Презентация предприятия в рамках Клуба ищущих работу</a:t>
            </a:r>
            <a:endParaRPr lang="ru-RU" sz="900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Инструкция по заполнению направления на работу </a:t>
            </a: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 для </a:t>
            </a: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кадровой службы</a:t>
            </a:r>
            <a:endParaRPr lang="ru-RU" sz="900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Размещение рекламы на мониторах </a:t>
            </a:r>
            <a:r>
              <a:rPr lang="ru-RU" sz="1050" dirty="0" err="1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Indoor</a:t>
            </a: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TV в общественном транспорте, кафе, общественных места</a:t>
            </a:r>
            <a:endParaRPr lang="ru-RU" sz="900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050" dirty="0" err="1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Видеооткрытка</a:t>
            </a: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вакансии на TV </a:t>
            </a:r>
            <a:endParaRPr lang="ru-RU" sz="900" dirty="0">
              <a:solidFill>
                <a:srgbClr val="0033A0"/>
              </a:solidFill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Размещение рекламных сообщений, материалов </a:t>
            </a: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           в </a:t>
            </a: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СМИ, TV</a:t>
            </a:r>
            <a:endParaRPr lang="ru-RU" sz="900" dirty="0">
              <a:solidFill>
                <a:srgbClr val="0033A0"/>
              </a:solidFill>
              <a:effectLst/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" name="Picture 2" descr="https://cdn-icons-png.flaticon.com/512/2666/2666500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791" y="5908064"/>
            <a:ext cx="571191" cy="571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100000"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91" y="4656320"/>
            <a:ext cx="612764" cy="612764"/>
          </a:xfrm>
          <a:prstGeom prst="rect">
            <a:avLst/>
          </a:prstGeom>
        </p:spPr>
      </p:pic>
      <p:pic>
        <p:nvPicPr>
          <p:cNvPr id="27" name="Picture 4" descr="https://cdn-icons.flaticon.com/png/512/3889/premium/3889403.png?token=exp=1656053738~hmac=f904c91269ecc73641918bc66bf6fae9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26" y="3378242"/>
            <a:ext cx="571430" cy="571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842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</TotalTime>
  <Words>284</Words>
  <Application>Microsoft Office PowerPoint</Application>
  <PresentationFormat>Экран (4:3)</PresentationFormat>
  <Paragraphs>46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Montserrat Medium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ita-319-1</dc:creator>
  <cp:lastModifiedBy>ita-319-7</cp:lastModifiedBy>
  <cp:revision>37</cp:revision>
  <dcterms:created xsi:type="dcterms:W3CDTF">2022-06-24T05:47:26Z</dcterms:created>
  <dcterms:modified xsi:type="dcterms:W3CDTF">2022-06-24T13:28:53Z</dcterms:modified>
</cp:coreProperties>
</file>