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64" r:id="rId4"/>
    <p:sldId id="265" r:id="rId5"/>
    <p:sldId id="266" r:id="rId6"/>
    <p:sldId id="267" r:id="rId7"/>
  </p:sldIdLst>
  <p:sldSz cx="9144000" cy="6858000" type="screen4x3"/>
  <p:notesSz cx="6742113" cy="987266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99"/>
    <a:srgbClr val="000099"/>
    <a:srgbClr val="142786"/>
    <a:srgbClr val="0000FF"/>
    <a:srgbClr val="6600FF"/>
    <a:srgbClr val="3333CC"/>
    <a:srgbClr val="0000CC"/>
    <a:srgbClr val="5547B9"/>
    <a:srgbClr val="2241DE"/>
    <a:srgbClr val="1E3A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593" autoAdjust="0"/>
  </p:normalViewPr>
  <p:slideViewPr>
    <p:cSldViewPr>
      <p:cViewPr varScale="1">
        <p:scale>
          <a:sx n="103" d="100"/>
          <a:sy n="103" d="100"/>
        </p:scale>
        <p:origin x="-185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tableStyles" Target="tableStyles.xml"/><Relationship Id="rId5" Type="http://schemas.openxmlformats.org/officeDocument/2006/relationships/slide" Target="slides/slide3.xml"/><Relationship Id="rId10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D4136-A380-4105-8DAD-3D57264656E6}" type="datetimeFigureOut">
              <a:rPr lang="ru-RU" smtClean="0"/>
              <a:pPr/>
              <a:t>25.05.2022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DA16B-DBF5-4037-B18E-511B52132FA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23424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D4136-A380-4105-8DAD-3D57264656E6}" type="datetimeFigureOut">
              <a:rPr lang="ru-RU" smtClean="0"/>
              <a:pPr/>
              <a:t>25.05.2022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DA16B-DBF5-4037-B18E-511B52132FA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85097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D4136-A380-4105-8DAD-3D57264656E6}" type="datetimeFigureOut">
              <a:rPr lang="ru-RU" smtClean="0"/>
              <a:pPr/>
              <a:t>25.05.2022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DA16B-DBF5-4037-B18E-511B52132FA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68152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D4136-A380-4105-8DAD-3D57264656E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DA16B-DBF5-4037-B18E-511B52132FA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93508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D4136-A380-4105-8DAD-3D57264656E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DA16B-DBF5-4037-B18E-511B52132FA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45945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D4136-A380-4105-8DAD-3D57264656E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DA16B-DBF5-4037-B18E-511B52132FA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12277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D4136-A380-4105-8DAD-3D57264656E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DA16B-DBF5-4037-B18E-511B52132FA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66592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D4136-A380-4105-8DAD-3D57264656E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DA16B-DBF5-4037-B18E-511B52132FA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11377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D4136-A380-4105-8DAD-3D57264656E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DA16B-DBF5-4037-B18E-511B52132FA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04587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D4136-A380-4105-8DAD-3D57264656E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DA16B-DBF5-4037-B18E-511B52132FA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329662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D4136-A380-4105-8DAD-3D57264656E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DA16B-DBF5-4037-B18E-511B52132FA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93285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D4136-A380-4105-8DAD-3D57264656E6}" type="datetimeFigureOut">
              <a:rPr lang="ru-RU" smtClean="0"/>
              <a:pPr/>
              <a:t>25.05.2022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DA16B-DBF5-4037-B18E-511B52132FA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114677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D4136-A380-4105-8DAD-3D57264656E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DA16B-DBF5-4037-B18E-511B52132FA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26502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D4136-A380-4105-8DAD-3D57264656E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DA16B-DBF5-4037-B18E-511B52132FA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53937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D4136-A380-4105-8DAD-3D57264656E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DA16B-DBF5-4037-B18E-511B52132FA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52944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D4136-A380-4105-8DAD-3D57264656E6}" type="datetimeFigureOut">
              <a:rPr lang="ru-RU" smtClean="0"/>
              <a:pPr/>
              <a:t>25.05.2022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DA16B-DBF5-4037-B18E-511B52132FA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99192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D4136-A380-4105-8DAD-3D57264656E6}" type="datetimeFigureOut">
              <a:rPr lang="ru-RU" smtClean="0"/>
              <a:pPr/>
              <a:t>25.05.2022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DA16B-DBF5-4037-B18E-511B52132FA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62588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D4136-A380-4105-8DAD-3D57264656E6}" type="datetimeFigureOut">
              <a:rPr lang="ru-RU" smtClean="0"/>
              <a:pPr/>
              <a:t>25.05.2022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DA16B-DBF5-4037-B18E-511B52132FA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70206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D4136-A380-4105-8DAD-3D57264656E6}" type="datetimeFigureOut">
              <a:rPr lang="ru-RU" smtClean="0"/>
              <a:pPr/>
              <a:t>25.05.2022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DA16B-DBF5-4037-B18E-511B52132FA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09824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D4136-A380-4105-8DAD-3D57264656E6}" type="datetimeFigureOut">
              <a:rPr lang="ru-RU" smtClean="0"/>
              <a:pPr/>
              <a:t>25.05.2022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DA16B-DBF5-4037-B18E-511B52132FA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02755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D4136-A380-4105-8DAD-3D57264656E6}" type="datetimeFigureOut">
              <a:rPr lang="ru-RU" smtClean="0"/>
              <a:pPr/>
              <a:t>25.05.2022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DA16B-DBF5-4037-B18E-511B52132FA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91618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D4136-A380-4105-8DAD-3D57264656E6}" type="datetimeFigureOut">
              <a:rPr lang="ru-RU" smtClean="0"/>
              <a:pPr/>
              <a:t>25.05.2022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DA16B-DBF5-4037-B18E-511B52132FA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50111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0D4136-A380-4105-8DAD-3D57264656E6}" type="datetimeFigureOut">
              <a:rPr lang="ru-RU" smtClean="0"/>
              <a:pPr/>
              <a:t>25.05.2022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BDA16B-DBF5-4037-B18E-511B52132FA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26738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0D4136-A380-4105-8DAD-3D57264656E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BDA16B-DBF5-4037-B18E-511B52132FA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89752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4.png"/><Relationship Id="rId7" Type="http://schemas.openxmlformats.org/officeDocument/2006/relationships/image" Target="../media/image1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.png"/><Relationship Id="rId5" Type="http://schemas.openxmlformats.org/officeDocument/2006/relationships/image" Target="../media/image6.png"/><Relationship Id="rId10" Type="http://schemas.openxmlformats.org/officeDocument/2006/relationships/image" Target="../media/image16.png"/><Relationship Id="rId4" Type="http://schemas.openxmlformats.org/officeDocument/2006/relationships/image" Target="../media/image5.png"/><Relationship Id="rId9" Type="http://schemas.openxmlformats.org/officeDocument/2006/relationships/image" Target="https://sun9-45.userapi.com/sun9-51/impg/DuKkDl8vdc4lUxvSBR1vI2kU0FIpDpf69wnj5w/p6MYnHWkPvk.jpg?size=1600x1200&amp;quality=96&amp;sign=9f4b243fb483f46b81e7328e11026f22&amp;type=album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авнобедренный треугольник 12"/>
          <p:cNvSpPr/>
          <p:nvPr/>
        </p:nvSpPr>
        <p:spPr>
          <a:xfrm rot="5400000">
            <a:off x="1635484" y="150410"/>
            <a:ext cx="3373416" cy="3501176"/>
          </a:xfrm>
          <a:prstGeom prst="triangle">
            <a:avLst/>
          </a:prstGeom>
          <a:solidFill>
            <a:srgbClr val="CCE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ru-RU" dirty="0"/>
          </a:p>
        </p:txBody>
      </p:sp>
      <p:sp>
        <p:nvSpPr>
          <p:cNvPr id="11" name="Равнобедренный треугольник 10"/>
          <p:cNvSpPr/>
          <p:nvPr/>
        </p:nvSpPr>
        <p:spPr>
          <a:xfrm rot="5400000">
            <a:off x="383741" y="1977045"/>
            <a:ext cx="4089667" cy="4142834"/>
          </a:xfrm>
          <a:prstGeom prst="triangl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ru-RU" dirty="0"/>
          </a:p>
        </p:txBody>
      </p:sp>
      <p:sp>
        <p:nvSpPr>
          <p:cNvPr id="14" name="Параллелограмм 13"/>
          <p:cNvSpPr/>
          <p:nvPr/>
        </p:nvSpPr>
        <p:spPr>
          <a:xfrm>
            <a:off x="4355976" y="3429000"/>
            <a:ext cx="4770320" cy="3096344"/>
          </a:xfrm>
          <a:prstGeom prst="parallelogram">
            <a:avLst>
              <a:gd name="adj" fmla="val 1615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3635896" y="49976"/>
            <a:ext cx="29523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Республиканский ЦЗН</a:t>
            </a:r>
          </a:p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Удмуртская Республика</a:t>
            </a:r>
            <a:endParaRPr lang="ru-RU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54044" y="757862"/>
            <a:ext cx="16063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333723" y="3393106"/>
            <a:ext cx="32016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ЗАДАЧИ КЕЙСА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ПРОАКТИВНО ПОМОЧЬ СФОРМИРОВАТЬ КАРЬЕРНУЮ ТРАЕКТОРИЮ ВЫПУСКНИКАМ, ИМЕЮЩИМ ИНВАЛИДНОСТЬ ИЛИ ЛИЦАМ С ОВЗ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571736" y="1571612"/>
            <a:ext cx="636392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/>
              <a:t> </a:t>
            </a:r>
            <a:endParaRPr lang="ru-RU" sz="11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571604" y="1357298"/>
            <a:ext cx="30003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МЫСЛИМ 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КЛИЕНТОЦЕНТРИЧНО</a:t>
            </a:r>
            <a:endParaRPr lang="ru-RU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428860" y="2500306"/>
            <a:ext cx="658247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11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445619" y="2890356"/>
            <a:ext cx="653375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11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214546" y="3643314"/>
            <a:ext cx="651672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11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000232" y="5143512"/>
            <a:ext cx="648186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/>
              <a:t>  </a:t>
            </a:r>
            <a:endParaRPr lang="ru-RU" sz="11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100" dirty="0"/>
          </a:p>
        </p:txBody>
      </p:sp>
      <p:sp>
        <p:nvSpPr>
          <p:cNvPr id="28" name="TextBox 27"/>
          <p:cNvSpPr txBox="1"/>
          <p:nvPr/>
        </p:nvSpPr>
        <p:spPr>
          <a:xfrm>
            <a:off x="2000232" y="5643578"/>
            <a:ext cx="662473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1100" dirty="0"/>
          </a:p>
        </p:txBody>
      </p:sp>
      <p:sp>
        <p:nvSpPr>
          <p:cNvPr id="25" name="TextBox 24"/>
          <p:cNvSpPr txBox="1"/>
          <p:nvPr/>
        </p:nvSpPr>
        <p:spPr>
          <a:xfrm>
            <a:off x="4822889" y="3587705"/>
            <a:ext cx="390838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ДЛЯ ЛИЦ С ОГРАНИЧЕННЫМИ ВОЗМОЖНОСТЯМИ ЗДОРОВЬЯ, ДЛЯ ИХ СОЦИАЛЬНОЙ АДАПТАЦИИ В ОБЩЕСТВЕ, УЛУЧШЕНИЯ СОЦИАЛЬНОГО БЛАГОПОЛУЧИЯ ВАЖНЫМ ЯВЛЯЕТСЯ ТРУДОУСТРОЙСТВО. ТРУДОУСТРОЙСТВО ВЫПУСКНИКОВ , ИМЕЮЩИХ ИНВАЛИДНОСТЬ ИЛИ ЛИЦ С ОВЗ – ЧРЕЗВЫЧАЙНО ВАЖНАЯ  И АКТУАЛЬНАЯ ЗАДАЧА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СЗ. </a:t>
            </a:r>
          </a:p>
        </p:txBody>
      </p:sp>
      <p:pic>
        <p:nvPicPr>
          <p:cNvPr id="1026" name="Picture 2" descr="http://usfeu.ru/media/filer_public/79/78/79788d55-bb3f-4def-ad80-6e1810fc59e8/inklyuzivno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9729" y="692696"/>
            <a:ext cx="3091603" cy="2459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054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авнобедренный треугольник 12"/>
          <p:cNvSpPr/>
          <p:nvPr/>
        </p:nvSpPr>
        <p:spPr>
          <a:xfrm rot="5400000">
            <a:off x="1718847" y="-183929"/>
            <a:ext cx="2227630" cy="2758596"/>
          </a:xfrm>
          <a:prstGeom prst="triangle">
            <a:avLst/>
          </a:prstGeom>
          <a:solidFill>
            <a:srgbClr val="CCE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1" name="Равнобедренный треугольник 10"/>
          <p:cNvSpPr/>
          <p:nvPr/>
        </p:nvSpPr>
        <p:spPr>
          <a:xfrm rot="5400000">
            <a:off x="227687" y="1784630"/>
            <a:ext cx="3441561" cy="3763912"/>
          </a:xfrm>
          <a:prstGeom prst="triangl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4" name="Параллелограмм 13"/>
          <p:cNvSpPr/>
          <p:nvPr/>
        </p:nvSpPr>
        <p:spPr>
          <a:xfrm>
            <a:off x="2024798" y="2492897"/>
            <a:ext cx="7114045" cy="3745577"/>
          </a:xfrm>
          <a:prstGeom prst="parallelogram">
            <a:avLst>
              <a:gd name="adj" fmla="val 1615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635896" y="49976"/>
            <a:ext cx="33843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Республиканский ЦЗН</a:t>
            </a:r>
          </a:p>
          <a:p>
            <a:pPr algn="ctr"/>
            <a:r>
              <a:rPr lang="ru-RU" sz="20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Удмуртская</a:t>
            </a:r>
          </a:p>
          <a:p>
            <a:pPr algn="ctr"/>
            <a:r>
              <a:rPr lang="ru-RU" sz="20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Республика</a:t>
            </a:r>
            <a:endParaRPr lang="ru-RU" sz="20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54044" y="757862"/>
            <a:ext cx="16063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0309" y="2636533"/>
            <a:ext cx="244570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ВЫПУСКНИК ЗАКАНЧИВАЕТ ОБУЧЕНИЕ В СПЕЦИАЛИ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ЗИРОВАННОЙ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ОРГАНИЗАЦИИ И НЕ ИМЕЕТ ПРОФЕССИОНАЛЬНОЙ КВАЛИФИКАЦИИ</a:t>
            </a: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571736" y="1530084"/>
            <a:ext cx="636392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>
                <a:solidFill>
                  <a:prstClr val="black"/>
                </a:solidFill>
              </a:rPr>
              <a:t> </a:t>
            </a:r>
            <a:endParaRPr lang="ru-RU" sz="11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600336" y="2596969"/>
            <a:ext cx="643535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1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1. Организация помощи выпускникам из числа инвалидов в успешном поиске </a:t>
            </a:r>
            <a:r>
              <a:rPr lang="ru-RU" sz="11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работы, </a:t>
            </a:r>
            <a:r>
              <a:rPr lang="ru-RU" sz="11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информирование о 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состоянии рынка </a:t>
            </a:r>
            <a:r>
              <a:rPr lang="ru-RU" sz="11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труда.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292014" y="865584"/>
            <a:ext cx="25594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МЫСЛИМ </a:t>
            </a:r>
          </a:p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КЛИЕНТОЦЕНТРИЧНО</a:t>
            </a:r>
            <a:endParaRPr lang="ru-RU" sz="14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536016" y="3015961"/>
            <a:ext cx="646187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1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1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11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Организация и проведение  </a:t>
            </a:r>
            <a:r>
              <a:rPr lang="ru-RU" sz="11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профориентационных</a:t>
            </a:r>
            <a:r>
              <a:rPr lang="ru-RU" sz="11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мероприятий, направленных на выявление способностей человека, а также проведение психологического и </a:t>
            </a:r>
            <a:r>
              <a:rPr lang="ru-RU" sz="11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профориентационнного</a:t>
            </a:r>
            <a:r>
              <a:rPr lang="ru-RU" sz="11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тестирования.</a:t>
            </a:r>
            <a:endParaRPr lang="ru-RU" sz="1100" dirty="0">
              <a:solidFill>
                <a:srgbClr val="1F497D">
                  <a:lumMod val="75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536016" y="2930369"/>
            <a:ext cx="653375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1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456692" y="3410043"/>
            <a:ext cx="6497921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1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3. Оказание помощи в составлении резюме и портфолио. Индивидуальные консультации по вопросам </a:t>
            </a:r>
            <a:r>
              <a:rPr lang="ru-RU" sz="11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самопрезентации</a:t>
            </a:r>
            <a:r>
              <a:rPr lang="ru-RU" sz="11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подготовки к собеседованию, выявление особенностей интеллекта, навыков, склонностей к тем или иным видам трудовой </a:t>
            </a:r>
            <a:r>
              <a:rPr lang="ru-RU" sz="1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деятельности </a:t>
            </a:r>
            <a:r>
              <a:rPr lang="ru-RU" sz="11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(проведение </a:t>
            </a:r>
            <a:r>
              <a:rPr lang="ru-RU" sz="1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тренингов, деловых игр, справочно-информационных бесед, профессиональных   экскурсий, конкурсов, </a:t>
            </a:r>
            <a:r>
              <a:rPr lang="ru-RU" sz="11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выставок). Информирование  о возможности прохождения обучения.</a:t>
            </a:r>
            <a:endParaRPr lang="ru-RU" sz="11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239711" y="4759652"/>
            <a:ext cx="650425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1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1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5. </a:t>
            </a:r>
            <a:r>
              <a:rPr lang="ru-RU" sz="11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Организация и проведение  встреч с выпускниками, относящимися к категории инвалиды или лица с  ОВЗ, </a:t>
            </a:r>
            <a:r>
              <a:rPr lang="ru-RU" sz="11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 успешно 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трудоустроенными гражданами, имеющими группу инвалидности или ОВЗ 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и ведущими  полноценную жизнь.</a:t>
            </a:r>
            <a:endParaRPr lang="ru-RU" sz="11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306944" y="4328765"/>
            <a:ext cx="654975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100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Регулярное информирование выпускников – инвалидов и лиц с ОВЗ  о проводимых СЗ мероприятиях по трудоустройству </a:t>
            </a:r>
            <a:r>
              <a:rPr lang="ru-RU" sz="11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(о Ярмарках вакансий, Днях </a:t>
            </a:r>
            <a:r>
              <a:rPr lang="ru-RU" sz="11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карьеры и т.д.) </a:t>
            </a:r>
            <a:endParaRPr lang="ru-RU" sz="1100" dirty="0">
              <a:solidFill>
                <a:prstClr val="black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122928" y="5339747"/>
            <a:ext cx="653763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1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1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6. </a:t>
            </a:r>
            <a:r>
              <a:rPr lang="ru-RU" sz="11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Взаимодействие и сотрудничество с общественными организациями инвалидов  («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Всероссийское общество 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инвалидов (УРО ВОИ), Общество слепых 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 и т.д.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).</a:t>
            </a:r>
            <a:endParaRPr lang="ru-RU" sz="11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https://www.vyatsu.ru/uploads/2019/11/07/large/RUMTS_vebinar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476673"/>
            <a:ext cx="2843835" cy="1894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2126433" y="5739434"/>
            <a:ext cx="651797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100" dirty="0">
                <a:latin typeface="Times New Roman" pitchFamily="18" charset="0"/>
                <a:cs typeface="Times New Roman" pitchFamily="18" charset="0"/>
              </a:rPr>
              <a:t>7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. Предоставление </a:t>
            </a:r>
            <a:r>
              <a:rPr lang="ru-RU" sz="1100" dirty="0">
                <a:latin typeface="Times New Roman" pitchFamily="18" charset="0"/>
                <a:cs typeface="Times New Roman" pitchFamily="18" charset="0"/>
              </a:rPr>
              <a:t>информационных материалов, буклетов, памяток , инструкций по размещению резюме на единой цифровой платформе в сфере занятости и  трудовых отношений.</a:t>
            </a:r>
          </a:p>
        </p:txBody>
      </p:sp>
    </p:spTree>
    <p:extLst>
      <p:ext uri="{BB962C8B-B14F-4D97-AF65-F5344CB8AC3E}">
        <p14:creationId xmlns:p14="http://schemas.microsoft.com/office/powerpoint/2010/main" val="2938051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авнобедренный треугольник 12"/>
          <p:cNvSpPr/>
          <p:nvPr/>
        </p:nvSpPr>
        <p:spPr>
          <a:xfrm rot="5400000">
            <a:off x="1651720" y="-56885"/>
            <a:ext cx="2366865" cy="2753613"/>
          </a:xfrm>
          <a:prstGeom prst="triangle">
            <a:avLst/>
          </a:prstGeom>
          <a:solidFill>
            <a:srgbClr val="CCE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1" name="Равнобедренный треугольник 10"/>
          <p:cNvSpPr/>
          <p:nvPr/>
        </p:nvSpPr>
        <p:spPr>
          <a:xfrm rot="5400000">
            <a:off x="-13256" y="1866356"/>
            <a:ext cx="3880736" cy="3854223"/>
          </a:xfrm>
          <a:prstGeom prst="triangl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4" name="Параллелограмм 13"/>
          <p:cNvSpPr/>
          <p:nvPr/>
        </p:nvSpPr>
        <p:spPr>
          <a:xfrm>
            <a:off x="1763688" y="2608559"/>
            <a:ext cx="7344816" cy="4060801"/>
          </a:xfrm>
          <a:prstGeom prst="parallelogram">
            <a:avLst>
              <a:gd name="adj" fmla="val 1615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635896" y="49976"/>
            <a:ext cx="33843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Республиканский ЦЗН</a:t>
            </a:r>
          </a:p>
          <a:p>
            <a:pPr algn="ctr"/>
            <a:r>
              <a:rPr lang="ru-RU" sz="20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Удмуртская </a:t>
            </a:r>
          </a:p>
          <a:p>
            <a:pPr algn="ctr"/>
            <a:r>
              <a:rPr lang="ru-RU" sz="20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Республика</a:t>
            </a:r>
            <a:endParaRPr lang="ru-RU" sz="20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54044" y="757862"/>
            <a:ext cx="16063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0" y="2503355"/>
            <a:ext cx="231768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ВЫПУСКНИК ЗАКАНЧИВАЕТ ОБУЧЕНИЕ  В ОРГАНИЗАЦИИ СРЕДНЕГО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ПРОФЕССИОНАЛЬНОГО ИЛИ ВЫСШЕГО    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 И ПОЛУЧАЕТ ДИПЛОМ О КВАЛИФИКАЦИИ</a:t>
            </a: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653031" y="1434611"/>
            <a:ext cx="636392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>
                <a:solidFill>
                  <a:prstClr val="black"/>
                </a:solidFill>
              </a:rPr>
              <a:t> </a:t>
            </a:r>
            <a:endParaRPr lang="ru-RU" sz="11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275678" y="2753576"/>
            <a:ext cx="650736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1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1. Информирование выпускников, относящихся к лицам с инвалидностью или с ОВЗ, 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о состоянии рынка труда, об имеющихся вакансиях, о проводимых СЗ ярмарках вакансий, встреч с работодателями</a:t>
            </a:r>
            <a:r>
              <a:rPr lang="ru-RU" sz="11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312152" y="911391"/>
            <a:ext cx="25594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МЫСЛИМ </a:t>
            </a:r>
          </a:p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КЛИЕНТОЦЕНТРИЧНО</a:t>
            </a:r>
            <a:endParaRPr lang="ru-RU" sz="14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254789" y="3195852"/>
            <a:ext cx="646187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1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2. Проведение </a:t>
            </a:r>
            <a:r>
              <a:rPr lang="ru-RU" sz="11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профориентационных</a:t>
            </a:r>
            <a:r>
              <a:rPr lang="ru-RU" sz="11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мероприятий для студентов в целях оказания помощи инвалиду – выпускнику в вопросах эффективного поведения при построении профессиональной карьеры.</a:t>
            </a:r>
            <a:endParaRPr lang="ru-RU" sz="1100" dirty="0">
              <a:solidFill>
                <a:srgbClr val="1F497D">
                  <a:lumMod val="75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202896" y="3567381"/>
            <a:ext cx="641294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1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3. Заключение соглашений между СЗ и учебными заведениями по вопросу сотрудничества и взаимодействия в трудоустройстве выпускников, имеющих инвалидность или ОВЗ.</a:t>
            </a:r>
            <a:endParaRPr lang="ru-RU" sz="11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973404" y="4975840"/>
            <a:ext cx="641925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1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6. Переподготовка и дополнительное профессиональное обучение незанятых граждан. Организация дополнительных курсов, краткосрочных программ обучения.</a:t>
            </a:r>
            <a:endParaRPr lang="ru-RU" sz="11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071756" y="4411825"/>
            <a:ext cx="659186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1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5. Содействие в организации проведения процесса прохождения производственной (преддипломной) практики. Поиск работодателей, готовых принять студентов указанных категорий на практику, проведение переговоров. Организация стажировок.</a:t>
            </a:r>
            <a:endParaRPr lang="ru-RU" sz="1100" dirty="0">
              <a:solidFill>
                <a:prstClr val="black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076746" y="3998268"/>
            <a:ext cx="65390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1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4. Привлечение к работе по содействию в трудоустройстве  инвалидов или лиц с ОВЗ  некоммерческих организаций (НКО), оказывающих социально ориентированные услуги инвалидам.</a:t>
            </a:r>
            <a:endParaRPr lang="ru-RU" sz="11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927112" y="5342565"/>
            <a:ext cx="641925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1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7. Организация и проведение Ярмарок вакансий, Круглых столов работодателей  на территории учебных заведений  и в помещении СЗ. </a:t>
            </a:r>
            <a:endParaRPr lang="ru-RU" sz="11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6" name="Picture 4" descr="https://www.vyatsu.ru/uploads/2019/11/25/large/RUMTS_prof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585542"/>
            <a:ext cx="2788767" cy="1917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1814622" y="5773452"/>
            <a:ext cx="641925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1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8. Предоставление информационных материалов, 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буклетов, памяток , инструкций по размещению резюме на единой цифровой платформе в сфере занятости и  трудовых отношений.</a:t>
            </a:r>
            <a:endParaRPr lang="ru-RU" sz="11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786745" y="6162721"/>
            <a:ext cx="641925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1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9. Привлечение работодателей к участию  </a:t>
            </a:r>
            <a:r>
              <a:rPr lang="ru-RU" sz="1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 защите выпускных/квалификационных работ (возможность поближе познакомиться с выпускниками, оценить их уровень подготовки, личные качества и т.д</a:t>
            </a:r>
            <a:r>
              <a:rPr lang="ru-RU" sz="11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.).</a:t>
            </a:r>
            <a:endParaRPr lang="ru-RU" sz="11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2229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99">
            <a:alpha val="87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Равнобедренный треугольник 5"/>
          <p:cNvSpPr/>
          <p:nvPr/>
        </p:nvSpPr>
        <p:spPr>
          <a:xfrm rot="5400000">
            <a:off x="4315638" y="5200907"/>
            <a:ext cx="864096" cy="774781"/>
          </a:xfrm>
          <a:prstGeom prst="triangl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05192" y="-16733240"/>
            <a:ext cx="24071760" cy="16047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722" y="1916832"/>
            <a:ext cx="1079500" cy="143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533" y="1124744"/>
            <a:ext cx="3690769" cy="276807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4042042"/>
            <a:ext cx="2839824" cy="244043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740432"/>
            <a:ext cx="744537" cy="76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4450" y="3234216"/>
            <a:ext cx="4699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575" y="218504"/>
            <a:ext cx="4992687" cy="66035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w="139700" h="139700" prst="divot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386518" y="364013"/>
            <a:ext cx="42835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ЯРМАРКИ ВАКАНСИЙ, «КРУГЛЫЕ СТОЛЫ» </a:t>
            </a:r>
            <a:endParaRPr lang="ru-RU" dirty="0"/>
          </a:p>
        </p:txBody>
      </p:sp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945" y="4061587"/>
            <a:ext cx="3101430" cy="24208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4437112"/>
            <a:ext cx="1079500" cy="143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1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8930" y="4410366"/>
            <a:ext cx="470491" cy="485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1484784"/>
            <a:ext cx="1079500" cy="143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Равнобедренный треугольник 25"/>
          <p:cNvSpPr/>
          <p:nvPr/>
        </p:nvSpPr>
        <p:spPr>
          <a:xfrm rot="5400000">
            <a:off x="7252801" y="2397506"/>
            <a:ext cx="864096" cy="774781"/>
          </a:xfrm>
          <a:prstGeom prst="triangl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7" name="Picture 1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1340768"/>
            <a:ext cx="470491" cy="485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26809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99">
            <a:alpha val="87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9329" y="1278074"/>
            <a:ext cx="1079500" cy="143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Равнобедренный треугольник 3"/>
          <p:cNvSpPr/>
          <p:nvPr/>
        </p:nvSpPr>
        <p:spPr>
          <a:xfrm rot="5400000">
            <a:off x="6313144" y="2730135"/>
            <a:ext cx="372395" cy="449269"/>
          </a:xfrm>
          <a:prstGeom prst="triangl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Равнобедренный треугольник 4"/>
          <p:cNvSpPr/>
          <p:nvPr/>
        </p:nvSpPr>
        <p:spPr>
          <a:xfrm rot="5400000">
            <a:off x="6454442" y="829511"/>
            <a:ext cx="744790" cy="720080"/>
          </a:xfrm>
          <a:prstGeom prst="triangle">
            <a:avLst/>
          </a:prstGeom>
          <a:solidFill>
            <a:srgbClr val="C6E7FC">
              <a:lumMod val="75000"/>
            </a:srgbClr>
          </a:solidFill>
          <a:ln w="25400" cap="flat" cmpd="sng" algn="ctr">
            <a:solidFill>
              <a:srgbClr val="31B6F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6" name="Равнобедренный треугольник 5"/>
          <p:cNvSpPr/>
          <p:nvPr/>
        </p:nvSpPr>
        <p:spPr>
          <a:xfrm rot="5400000">
            <a:off x="1854082" y="3537334"/>
            <a:ext cx="864096" cy="774781"/>
          </a:xfrm>
          <a:prstGeom prst="triangl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2661" y="2200262"/>
            <a:ext cx="387350" cy="516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05192" y="-16733240"/>
            <a:ext cx="24071760" cy="16047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904260"/>
            <a:ext cx="1079500" cy="143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1578" y="4356772"/>
            <a:ext cx="744537" cy="76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9700" y="5531363"/>
            <a:ext cx="4699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Рисунок 14" descr="https://sun9-45.userapi.com/sun9-51/impg/DuKkDl8vdc4lUxvSBR1vI2kU0FIpDpf69wnj5w/p6MYnHWkPvk.jpg?size=1600x1200&amp;quality=96&amp;sign=9f4b243fb483f46b81e7328e11026f22&amp;type=album"/>
          <p:cNvPicPr/>
          <p:nvPr/>
        </p:nvPicPr>
        <p:blipFill>
          <a:blip r:embed="rId8" r:link="rId9" cstate="print"/>
          <a:srcRect/>
          <a:stretch>
            <a:fillRect/>
          </a:stretch>
        </p:blipFill>
        <p:spPr bwMode="auto">
          <a:xfrm>
            <a:off x="442442" y="584855"/>
            <a:ext cx="3744416" cy="236558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1468" y="3666173"/>
            <a:ext cx="3125015" cy="284684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4569400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Angles</Template>
  <TotalTime>1320</TotalTime>
  <Words>554</Words>
  <Application>Microsoft Office PowerPoint</Application>
  <PresentationFormat>Экран (4:3)</PresentationFormat>
  <Paragraphs>44</Paragraphs>
  <Slides>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5</vt:i4>
      </vt:variant>
    </vt:vector>
  </HeadingPairs>
  <TitlesOfParts>
    <vt:vector size="7" baseType="lpstr">
      <vt:lpstr>Тема Office</vt:lpstr>
      <vt:lpstr>1_Тема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Новосёлова Е.М.</dc:creator>
  <cp:lastModifiedBy>User</cp:lastModifiedBy>
  <cp:revision>131</cp:revision>
  <cp:lastPrinted>2022-03-09T11:18:52Z</cp:lastPrinted>
  <dcterms:created xsi:type="dcterms:W3CDTF">2022-02-17T12:04:18Z</dcterms:created>
  <dcterms:modified xsi:type="dcterms:W3CDTF">2022-05-25T10:50:54Z</dcterms:modified>
</cp:coreProperties>
</file>