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494" y="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6E2867-E884-430C-84A8-AE79FA8369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F10D274-7A1C-46D4-A4B0-48FC8CF901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894FF3-800F-4329-9664-27E6E318D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519BE-BEF3-4150-8F4B-6B07DC03EFA3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B7F82E-EE5F-4532-9C05-E4536B070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F9FA10C-94B3-4147-9B04-E576969D9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8D0A5-49CB-488B-91DC-D2A319F38A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766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F1F9F3-05DA-48F0-9650-99F4733AB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ADF033C-4919-43A1-9C05-2F6F0703F2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64FA91C-3DE3-4388-9E92-DE707C331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519BE-BEF3-4150-8F4B-6B07DC03EFA3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3898BF5-CAC2-47FB-974D-667D54BA1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4B94D6-27DB-4D44-A582-9AAFA9CCD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8D0A5-49CB-488B-91DC-D2A319F38A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3590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543B56D-C602-4FE2-BEFF-DF2B66C84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EBCDF43-8666-4BE0-B70D-60AA3FB0F7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7A27A88-1149-495D-8A1A-A61D094BC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519BE-BEF3-4150-8F4B-6B07DC03EFA3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81BEBE-DF3B-4895-9150-B9A3D5B34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096E4DD-8186-4E11-ABD5-180E475C0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8D0A5-49CB-488B-91DC-D2A319F38A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8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28B407-2369-498F-A3A3-AD02B5784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1EB2BE-7418-4194-9886-74F5021BC7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CCE8995-0644-42BC-A823-B74227114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519BE-BEF3-4150-8F4B-6B07DC03EFA3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3787BD-2943-4451-8284-E34CADE48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FD12B1-D423-472D-98F0-44C0B2CCC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8D0A5-49CB-488B-91DC-D2A319F38A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103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40FDB4-E0FE-46B1-AACC-8C8CD8EE8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684C9D3-50A9-4B57-9DEB-D7508E798F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1DCF77-E9BE-41EA-A10B-7A9F65F46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519BE-BEF3-4150-8F4B-6B07DC03EFA3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D660A93-F3CE-4A6A-92A6-3461DBB7C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AFFA57-1BFA-4622-ACD5-D4E950199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8D0A5-49CB-488B-91DC-D2A319F38A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981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4EE6E0-6E9E-4A57-AD68-96F9D3F2E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53F049-034F-4480-AE2F-B29F9DCF3B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EF1CB26-6D6B-434A-831C-067311AEE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034FAC-CAEC-4B15-8D75-6E90C217B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519BE-BEF3-4150-8F4B-6B07DC03EFA3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B070BA1-308D-4E5B-B0EB-702C633B2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021BEEC-0D53-415D-848B-7104A9170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8D0A5-49CB-488B-91DC-D2A319F38A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159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4F661B-6E26-4F84-96BE-A76185F5B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984FD0-9E69-47A5-91C8-7606FEFAC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9106069-1800-4F57-AA62-4783BB198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B716CA1-EBB0-4389-96EA-D41791C802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C06E107-87C0-4C43-B8F0-7C6D9FBFD2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41FBD73-A5E6-4032-865E-23AAE30AC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519BE-BEF3-4150-8F4B-6B07DC03EFA3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2F99828-6914-45BA-B5EA-00C0C5076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4E37F07-ED2B-44E1-87B6-406023CC6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8D0A5-49CB-488B-91DC-D2A319F38A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815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93AF18-DFC7-46DA-BCA0-C517D0336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B2019B9-37EF-427E-98C0-5B1C4EBB4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519BE-BEF3-4150-8F4B-6B07DC03EFA3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D8A82D0-CC22-4D99-AF9F-0476399D0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2534FEA-2531-4BCA-8593-3E8C2C093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8D0A5-49CB-488B-91DC-D2A319F38A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156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7A2A685-8DFF-4864-891E-07CAEDF07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519BE-BEF3-4150-8F4B-6B07DC03EFA3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DB5EC10-2D33-4686-8345-2201EEDAB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D51F613-DFBA-42C1-89C2-52841DAD5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8D0A5-49CB-488B-91DC-D2A319F38A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334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45DD75-D0CF-4EF0-AD49-3AFBAD6E0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E9E19D-8717-4C1F-BAD3-40D5BF31E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7F2F97D-3AD4-4EA0-9A52-F255E3AD0F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21B7FBD-D86F-492F-9248-6E74ACFC3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519BE-BEF3-4150-8F4B-6B07DC03EFA3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35083AD-8580-4784-8DEF-134042C6B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F003D00-2263-414B-94F8-130E8A37F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8D0A5-49CB-488B-91DC-D2A319F38A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640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3106BB-BF19-4CBE-9FC4-6B07DF0E0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5FD7E26-156F-4DAD-AFD5-807E4C2776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A419F07-EEFD-497C-871E-F7D75F094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27009A4-74E9-4E03-8455-EC3B32432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519BE-BEF3-4150-8F4B-6B07DC03EFA3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632B6EE-4915-4A45-9E6B-7A3DA99C7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2C2E94D-8675-48A0-9C10-C16310D62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8D0A5-49CB-488B-91DC-D2A319F38A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2335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070C56-C4E0-4867-A5CC-AFAB26B3E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D033CC9-6A73-4E81-B550-89726A3DF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4E7207-6107-49E9-8448-36D62702CD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519BE-BEF3-4150-8F4B-6B07DC03EFA3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6EB293-B564-4159-AB28-08FAF35BD5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0A748D-9F8F-46F0-8640-162599D1DC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8D0A5-49CB-488B-91DC-D2A319F38A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857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AD6BED-E9DB-4658-A1D4-D331BB8885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9768180-5788-45D1-AD2B-4972244488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Блок-схема: объединение 3">
            <a:extLst>
              <a:ext uri="{FF2B5EF4-FFF2-40B4-BE49-F238E27FC236}">
                <a16:creationId xmlns:a16="http://schemas.microsoft.com/office/drawing/2014/main" id="{4AB4672C-B9EF-490F-96D5-FBF192AA406D}"/>
              </a:ext>
            </a:extLst>
          </p:cNvPr>
          <p:cNvSpPr/>
          <p:nvPr/>
        </p:nvSpPr>
        <p:spPr>
          <a:xfrm>
            <a:off x="2698811" y="426128"/>
            <a:ext cx="4971495" cy="2654423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604994-7A96-4FC1-9E6E-4C9E6C6BBD72}"/>
              </a:ext>
            </a:extLst>
          </p:cNvPr>
          <p:cNvSpPr txBox="1"/>
          <p:nvPr/>
        </p:nvSpPr>
        <p:spPr>
          <a:xfrm>
            <a:off x="4057095" y="603682"/>
            <a:ext cx="238809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solidFill>
                  <a:schemeClr val="bg1"/>
                </a:solidFill>
              </a:rPr>
              <a:t>Выпускник заканчивает обучение в специализированной образовательной организации и не имеет профессиональной квалификации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C2FEF010-05A6-4F7C-8179-CDD24B3E8F02}"/>
              </a:ext>
            </a:extLst>
          </p:cNvPr>
          <p:cNvSpPr/>
          <p:nvPr/>
        </p:nvSpPr>
        <p:spPr>
          <a:xfrm>
            <a:off x="2135882" y="3255962"/>
            <a:ext cx="6738151" cy="31759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</a:rPr>
              <a:t>1. Содействие к размещению резюме, в том числе  видео-резюме.</a:t>
            </a:r>
          </a:p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</a:rPr>
              <a:t>       2. Организация и проведение мероприятий по профилированию граждан.</a:t>
            </a:r>
          </a:p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</a:rPr>
              <a:t>       3. Организация профессиональной ориентации граждан в целях выбора сферы деятельности (профессии), трудоустройства, прохождения профессионального обучения и получения дополнительного профессионального образования.</a:t>
            </a:r>
          </a:p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</a:rPr>
              <a:t>       4. Психологическая поддержка граждан</a:t>
            </a:r>
          </a:p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</a:rPr>
              <a:t>       5. Социальная адаптация граждан на рынке труда</a:t>
            </a:r>
          </a:p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</a:rPr>
              <a:t>       6. Запрос в МСЭ об уточнении соответствия   предлагаемых вакансий для трудоустройства рекомендациям о доступных и противопоказанных видах труда (о получении аналитических  сведений).</a:t>
            </a:r>
          </a:p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</a:rPr>
              <a:t>7. Содействие гражданам в поиске работы.</a:t>
            </a:r>
          </a:p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</a:rPr>
              <a:t>8. Информирование о новых вакансиях.</a:t>
            </a:r>
          </a:p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</a:rPr>
              <a:t>9. Организация ярмарок вакансий и учебных рабочих мест 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1DF4974-988F-4F51-BD83-66EFBAEAC8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0320" y="254272"/>
            <a:ext cx="1630239" cy="868091"/>
          </a:xfrm>
          <a:prstGeom prst="rect">
            <a:avLst/>
          </a:prstGeom>
        </p:spPr>
      </p:pic>
      <p:sp>
        <p:nvSpPr>
          <p:cNvPr id="9" name="Овал 8">
            <a:extLst>
              <a:ext uri="{FF2B5EF4-FFF2-40B4-BE49-F238E27FC236}">
                <a16:creationId xmlns:a16="http://schemas.microsoft.com/office/drawing/2014/main" id="{6C740D71-899D-43FB-8441-979712375787}"/>
              </a:ext>
            </a:extLst>
          </p:cNvPr>
          <p:cNvSpPr/>
          <p:nvPr/>
        </p:nvSpPr>
        <p:spPr>
          <a:xfrm>
            <a:off x="4935984" y="250717"/>
            <a:ext cx="852257" cy="35296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1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8981D5D-C9C9-4612-A774-8263DF30253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51"/>
          <a:stretch/>
        </p:blipFill>
        <p:spPr>
          <a:xfrm>
            <a:off x="9454719" y="3956773"/>
            <a:ext cx="1931460" cy="1778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285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9768180-5788-45D1-AD2B-4972244488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Блок-схема: объединение 3">
            <a:extLst>
              <a:ext uri="{FF2B5EF4-FFF2-40B4-BE49-F238E27FC236}">
                <a16:creationId xmlns:a16="http://schemas.microsoft.com/office/drawing/2014/main" id="{4AB4672C-B9EF-490F-96D5-FBF192AA406D}"/>
              </a:ext>
            </a:extLst>
          </p:cNvPr>
          <p:cNvSpPr/>
          <p:nvPr/>
        </p:nvSpPr>
        <p:spPr>
          <a:xfrm>
            <a:off x="2698811" y="426128"/>
            <a:ext cx="4971495" cy="2654423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604994-7A96-4FC1-9E6E-4C9E6C6BBD72}"/>
              </a:ext>
            </a:extLst>
          </p:cNvPr>
          <p:cNvSpPr txBox="1"/>
          <p:nvPr/>
        </p:nvSpPr>
        <p:spPr>
          <a:xfrm>
            <a:off x="4048217" y="541538"/>
            <a:ext cx="2396971" cy="1662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solidFill>
                  <a:schemeClr val="bg1"/>
                </a:solidFill>
              </a:rPr>
              <a:t>Выпускник заканчивает обучение в организации среднего профессионального образования или высшего образования и получает диплом о квалификации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C2FEF010-05A6-4F7C-8179-CDD24B3E8F02}"/>
              </a:ext>
            </a:extLst>
          </p:cNvPr>
          <p:cNvSpPr/>
          <p:nvPr/>
        </p:nvSpPr>
        <p:spPr>
          <a:xfrm>
            <a:off x="1908699" y="3255962"/>
            <a:ext cx="6738151" cy="31759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</a:rPr>
              <a:t>1. Содействие к размещению резюме, в том числе  видео-резюме.</a:t>
            </a:r>
          </a:p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</a:rPr>
              <a:t>2. Подготовка к собеседованию.</a:t>
            </a:r>
          </a:p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</a:rPr>
              <a:t>3. Организация и проведение мероприятий по профилированию граждан</a:t>
            </a:r>
          </a:p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</a:rPr>
              <a:t>4. Запрос в МСЭ об уточнении соответствия   предлагаемых вакансий для трудоустройства рекомендациям о доступных и противопоказанных видах труда (о получении аналитических  сведений).</a:t>
            </a:r>
          </a:p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</a:rPr>
              <a:t>5. Содействие гражданам в поиске работы.</a:t>
            </a:r>
          </a:p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</a:rPr>
              <a:t>6. Информирование о новых вакансиях.</a:t>
            </a:r>
          </a:p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</a:rPr>
              <a:t>7. Психологическая поддержка граждан</a:t>
            </a:r>
          </a:p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</a:rPr>
              <a:t>8. Содействие самозанятости граждан</a:t>
            </a:r>
          </a:p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</a:rPr>
              <a:t>9. Социальная адаптация граждан на рынке труда</a:t>
            </a:r>
          </a:p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</a:rPr>
              <a:t>10. Организация ярмарок вакансий и учебных рабочих мест</a:t>
            </a:r>
          </a:p>
          <a:p>
            <a:pPr algn="ctr"/>
            <a:r>
              <a:rPr lang="ru-RU" sz="1200" dirty="0">
                <a:solidFill>
                  <a:schemeClr val="accent1">
                    <a:lumMod val="75000"/>
                  </a:schemeClr>
                </a:solidFill>
              </a:rPr>
              <a:t>11. Организация стажировок студентов профессиональных образовательных организаций и образовательных организаций высшего образования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C18AF15-A0A3-4A3C-9AF9-3C8BAAA648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9308" y="198883"/>
            <a:ext cx="2204621" cy="1173946"/>
          </a:xfrm>
          <a:prstGeom prst="rect">
            <a:avLst/>
          </a:prstGeom>
        </p:spPr>
      </p:pic>
      <p:sp>
        <p:nvSpPr>
          <p:cNvPr id="9" name="Овал 8">
            <a:extLst>
              <a:ext uri="{FF2B5EF4-FFF2-40B4-BE49-F238E27FC236}">
                <a16:creationId xmlns:a16="http://schemas.microsoft.com/office/drawing/2014/main" id="{A9064529-03D6-49AD-807C-14E8595D4C0A}"/>
              </a:ext>
            </a:extLst>
          </p:cNvPr>
          <p:cNvSpPr/>
          <p:nvPr/>
        </p:nvSpPr>
        <p:spPr>
          <a:xfrm>
            <a:off x="4811697" y="250717"/>
            <a:ext cx="985421" cy="290821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8A869459-264B-4205-8045-A0EC0AE7328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51"/>
          <a:stretch/>
        </p:blipFill>
        <p:spPr>
          <a:xfrm>
            <a:off x="9463596" y="3893577"/>
            <a:ext cx="1947167" cy="1793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8090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251</Words>
  <Application>Microsoft Office PowerPoint</Application>
  <PresentationFormat>Широкоэкранный</PresentationFormat>
  <Paragraphs>24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 Геннадьевна Куликова</dc:creator>
  <cp:lastModifiedBy>Оксана Игоревна Яковлева</cp:lastModifiedBy>
  <cp:revision>5</cp:revision>
  <dcterms:created xsi:type="dcterms:W3CDTF">2022-05-23T12:44:47Z</dcterms:created>
  <dcterms:modified xsi:type="dcterms:W3CDTF">2022-05-23T12:57:40Z</dcterms:modified>
</cp:coreProperties>
</file>