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42113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F584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pPr/>
              <a:t>27.04.2022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2342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pPr/>
              <a:t>27.04.2022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8509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pPr/>
              <a:t>27.04.2022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6815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pPr/>
              <a:t>27.04.2022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1146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pPr/>
              <a:t>27.04.2022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9919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pPr/>
              <a:t>27.04.2022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6258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pPr/>
              <a:t>27.04.2022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7020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pPr/>
              <a:t>27.04.2022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0982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pPr/>
              <a:t>27.04.2022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0275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pPr/>
              <a:t>27.04.2022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9161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pPr/>
              <a:t>27.04.2022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5011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D4136-A380-4105-8DAD-3D57264656E6}" type="datetimeFigureOut">
              <a:rPr lang="ru-RU" smtClean="0"/>
              <a:pPr/>
              <a:t>27.04.2022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BDA16B-DBF5-4037-B18E-511B52132FA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2673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авнобедренный треугольник 12"/>
          <p:cNvSpPr/>
          <p:nvPr/>
        </p:nvSpPr>
        <p:spPr>
          <a:xfrm rot="5400000">
            <a:off x="1356356" y="-65461"/>
            <a:ext cx="3373416" cy="3501176"/>
          </a:xfrm>
          <a:prstGeom prst="triangle">
            <a:avLst/>
          </a:prstGeom>
          <a:solidFill>
            <a:srgbClr val="CCE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ru-RU" dirty="0"/>
          </a:p>
        </p:txBody>
      </p:sp>
      <p:sp>
        <p:nvSpPr>
          <p:cNvPr id="11" name="Равнобедренный треугольник 10"/>
          <p:cNvSpPr/>
          <p:nvPr/>
        </p:nvSpPr>
        <p:spPr>
          <a:xfrm rot="5400000">
            <a:off x="-16222" y="2180751"/>
            <a:ext cx="2700300" cy="2382168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ru-RU" dirty="0"/>
          </a:p>
        </p:txBody>
      </p:sp>
      <p:sp>
        <p:nvSpPr>
          <p:cNvPr id="14" name="Параллелограмм 13"/>
          <p:cNvSpPr/>
          <p:nvPr/>
        </p:nvSpPr>
        <p:spPr>
          <a:xfrm>
            <a:off x="1871192" y="1571612"/>
            <a:ext cx="7272808" cy="5143536"/>
          </a:xfrm>
          <a:prstGeom prst="parallelogram">
            <a:avLst>
              <a:gd name="adj" fmla="val 1615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635896" y="49976"/>
            <a:ext cx="29523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Республиканский ЦЗН</a:t>
            </a:r>
          </a:p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Удмуртская Республика</a:t>
            </a:r>
            <a:endParaRPr lang="ru-RU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54044" y="757862"/>
            <a:ext cx="1606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0" y="2857496"/>
            <a:ext cx="2124236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ПРОАКТИВНЫЕ СПОСОБЫ   ВЗАИМОДЕЙСТВИЯ СО СТУДЕНТАМИ </a:t>
            </a:r>
          </a:p>
          <a:p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2571736" y="1571612"/>
            <a:ext cx="63639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/>
              <a:t> 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1. Заключение соглашений между службой занятости населения с учебными заведениями   в целях      сотрудничества и координации совместных действий по  содействию в  трудоустройстве выпускников.</a:t>
            </a:r>
            <a:endParaRPr lang="ru-RU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500298" y="1928802"/>
            <a:ext cx="652973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 2. Информирование студентов об имеющихся вакансиях на рынке труда и первых шагах при трудоустройстве. Предоставление информации о вакансиях  для дальнейшего ее  размещения  на сайте учебного заведения.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285852" y="1000108"/>
            <a:ext cx="25594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МЫСЛИМ </a:t>
            </a: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КЛИЕНТОЦЕНТРИЧНО</a:t>
            </a:r>
            <a:endParaRPr lang="ru-RU" sz="1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428860" y="2500306"/>
            <a:ext cx="658247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3. Проведение </a:t>
            </a:r>
            <a:r>
              <a:rPr lang="ru-RU" sz="1100" dirty="0" err="1" smtClean="0">
                <a:latin typeface="Times New Roman" pitchFamily="18" charset="0"/>
                <a:cs typeface="Times New Roman" pitchFamily="18" charset="0"/>
              </a:rPr>
              <a:t>профориентационных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консультаций для студентов. Оказываемые услуги по профессиональной ориентации  позволяют молодым людям получить информацию о рынке труда, рассмотреть вопросы эффективного поведения  при построении профессиональной карьеры.</a:t>
            </a:r>
            <a:endParaRPr lang="ru-RU" sz="11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357422" y="3071810"/>
            <a:ext cx="65337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4. Оказание помощи студентам в  грамотном составлении  резюме, отразив сильные стороны соискателя, обучение  эффективной </a:t>
            </a:r>
            <a:r>
              <a:rPr lang="ru-RU" sz="1100" dirty="0" err="1" smtClean="0">
                <a:latin typeface="Times New Roman" pitchFamily="18" charset="0"/>
                <a:cs typeface="Times New Roman" pitchFamily="18" charset="0"/>
              </a:rPr>
              <a:t>самопрезентации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и подготовки к прохождению собеседования.</a:t>
            </a:r>
            <a:endParaRPr lang="ru-RU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285984" y="3429000"/>
            <a:ext cx="65167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5. Взаимодействие с работодателями. Мониторинг требований работодателей с оценкой их актуальности для корректировки учебного процесса. Координация  перспективных потребностей работодателей и профессиональной подготовки студентов. </a:t>
            </a:r>
          </a:p>
          <a:p>
            <a:endParaRPr lang="ru-RU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214546" y="4214818"/>
            <a:ext cx="66247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7. Разработка и реализация проектов временного трудоустройства студентов на летних и зимних 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каникулах как профессионального старта выпускников.</a:t>
            </a:r>
            <a:endParaRPr lang="ru-RU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143108" y="4572008"/>
            <a:ext cx="6516725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8. Переподготовка и дополнительное профессиональное обучение незанятых выпускников. Организация дополнительных курсов, «второе образование», краткосрочные программы переподготовки и дополнительной  подготовки незанятых выпускников.</a:t>
            </a:r>
            <a:endParaRPr lang="ru-RU" sz="11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4" name="Рисунок 23" descr="студенты Стоковых иллюстраций и клипартов – (53,662 Стоковых иллюстраций)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16" y="142853"/>
            <a:ext cx="2070881" cy="1357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TextBox 25"/>
          <p:cNvSpPr txBox="1"/>
          <p:nvPr/>
        </p:nvSpPr>
        <p:spPr>
          <a:xfrm>
            <a:off x="2000232" y="5143512"/>
            <a:ext cx="64818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/>
              <a:t>  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9. Организация частичной занятости (в свободное от обучения время).</a:t>
            </a:r>
          </a:p>
          <a:p>
            <a:endParaRPr lang="ru-RU" sz="1100" dirty="0"/>
          </a:p>
        </p:txBody>
      </p:sp>
      <p:sp>
        <p:nvSpPr>
          <p:cNvPr id="27" name="TextBox 26"/>
          <p:cNvSpPr txBox="1"/>
          <p:nvPr/>
        </p:nvSpPr>
        <p:spPr>
          <a:xfrm>
            <a:off x="2000232" y="5357826"/>
            <a:ext cx="66247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10. Содействие в организация производственной и преддипломной практики на базе предприятий работодателей. Организация стажировок для 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выпускников.</a:t>
            </a:r>
            <a:endParaRPr lang="ru-RU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928794" y="5715016"/>
            <a:ext cx="662473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11. Взаимодействие с работодателем по вопросу создания института наставничества на </a:t>
            </a:r>
            <a:r>
              <a:rPr lang="ru-RU" sz="1100" smtClean="0">
                <a:latin typeface="Times New Roman" pitchFamily="18" charset="0"/>
                <a:cs typeface="Times New Roman" pitchFamily="18" charset="0"/>
              </a:rPr>
              <a:t>предприятии и 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содействие трудоустройству выпускников с ограниченными возможностями здоровья.   </a:t>
            </a:r>
            <a:r>
              <a:rPr lang="ru-RU" sz="1100" dirty="0" smtClean="0"/>
              <a:t> </a:t>
            </a:r>
          </a:p>
          <a:p>
            <a:endParaRPr lang="ru-RU" sz="1100" dirty="0"/>
          </a:p>
        </p:txBody>
      </p:sp>
      <p:sp>
        <p:nvSpPr>
          <p:cNvPr id="29" name="TextBox 28"/>
          <p:cNvSpPr txBox="1"/>
          <p:nvPr/>
        </p:nvSpPr>
        <p:spPr>
          <a:xfrm>
            <a:off x="1857356" y="6088559"/>
            <a:ext cx="66247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12.  Популяризация  центра занятости на  площадках, в социальных сетях с целью возникновения  у  молодежи  понимания, что после окончания университета или колледжа они могут получить помощь в поиске работы, в профориентации</a:t>
            </a:r>
            <a:r>
              <a:rPr lang="ru-RU" sz="11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1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100" dirty="0"/>
          </a:p>
        </p:txBody>
      </p:sp>
      <p:sp>
        <p:nvSpPr>
          <p:cNvPr id="25" name="TextBox 24"/>
          <p:cNvSpPr txBox="1"/>
          <p:nvPr/>
        </p:nvSpPr>
        <p:spPr>
          <a:xfrm>
            <a:off x="2214546" y="4000504"/>
            <a:ext cx="648186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6. Проведение ярмарок вакансий, дней предприятий, презентации компаний в учебных заведениях.</a:t>
            </a:r>
            <a:endParaRPr lang="ru-RU" sz="11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05444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</TotalTime>
  <Words>226</Words>
  <Application>Microsoft Office PowerPoint</Application>
  <PresentationFormat>Экран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Новосёлова Е.М.</dc:creator>
  <cp:lastModifiedBy>User</cp:lastModifiedBy>
  <cp:revision>44</cp:revision>
  <cp:lastPrinted>2022-04-27T05:00:01Z</cp:lastPrinted>
  <dcterms:created xsi:type="dcterms:W3CDTF">2022-02-17T12:04:18Z</dcterms:created>
  <dcterms:modified xsi:type="dcterms:W3CDTF">2022-04-27T05:00:08Z</dcterms:modified>
</cp:coreProperties>
</file>