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427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4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0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81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4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1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5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8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7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6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01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67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/>
          <p:cNvSpPr/>
          <p:nvPr/>
        </p:nvSpPr>
        <p:spPr>
          <a:xfrm rot="5400000">
            <a:off x="6867877" y="56122"/>
            <a:ext cx="2096574" cy="2124236"/>
          </a:xfrm>
          <a:prstGeom prst="triangle">
            <a:avLst/>
          </a:prstGeom>
          <a:solidFill>
            <a:srgbClr val="F584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5400000">
            <a:off x="941076" y="-23642"/>
            <a:ext cx="3373416" cy="3501176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112743" y="2309717"/>
            <a:ext cx="2700300" cy="2124236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4" name="Параллелограмм 13"/>
          <p:cNvSpPr/>
          <p:nvPr/>
        </p:nvSpPr>
        <p:spPr>
          <a:xfrm>
            <a:off x="1907704" y="1954574"/>
            <a:ext cx="7149752" cy="4903425"/>
          </a:xfrm>
          <a:prstGeom prst="parallelogram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>
            <a:norm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789423" y="165520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Республиканский ЦЗН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Удмуртская Республика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6358" y="795073"/>
            <a:ext cx="1768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КЕЙС </a:t>
            </a:r>
            <a:r>
              <a:rPr lang="ru-RU" b="1" dirty="0">
                <a:solidFill>
                  <a:schemeClr val="bg1"/>
                </a:solidFill>
              </a:rPr>
              <a:t>ЦЗН </a:t>
            </a:r>
            <a:endParaRPr lang="ru-RU" b="1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г. Челябинска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682" y="3105036"/>
            <a:ext cx="212423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РЕШЕНИЕ</a:t>
            </a:r>
          </a:p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877196" y="1009138"/>
            <a:ext cx="25594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«Подбор работников на оборонное </a:t>
            </a:r>
            <a:r>
              <a:rPr lang="ru-RU" sz="2000" dirty="0" smtClean="0"/>
              <a:t>предприятие»</a:t>
            </a:r>
            <a:endParaRPr lang="ru-RU" sz="2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979712" y="1954575"/>
            <a:ext cx="6998569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ru-RU" sz="1100" b="1" dirty="0" smtClean="0">
                <a:solidFill>
                  <a:srgbClr val="F58427"/>
                </a:solidFill>
              </a:rPr>
              <a:t>Крупное предприятие химико-машиностроительного профиля по производству специальной продукции, поставляемой по государственному оборонному заказу, а также по производству гражданской пиротехнической продукции (сигнальная пиротехника для морских и речных судов, профессиональные высотные фейерверки, пиротехнические изделия для туризма и спорта). Предприятие включено в перечень стратегических организаций оборонно-промышленного комплекса. </a:t>
            </a:r>
          </a:p>
          <a:p>
            <a:pPr algn="just" fontAlgn="t"/>
            <a:r>
              <a:rPr lang="ru-RU" sz="1100" b="1" dirty="0" smtClean="0">
                <a:solidFill>
                  <a:srgbClr val="F58427"/>
                </a:solidFill>
              </a:rPr>
              <a:t>В 2023 году в рамках нацпроекта «Бережливое производство» планируется техническое перевооружение и переоборудование предприятия современными станками.</a:t>
            </a:r>
          </a:p>
          <a:p>
            <a:pPr algn="just" fontAlgn="t"/>
            <a:r>
              <a:rPr lang="ru-RU" sz="1100" b="1" dirty="0" smtClean="0">
                <a:solidFill>
                  <a:srgbClr val="F58427"/>
                </a:solidFill>
              </a:rPr>
              <a:t>В связи с увеличением </a:t>
            </a:r>
            <a:r>
              <a:rPr lang="ru-RU" sz="1100" b="1" dirty="0" err="1" smtClean="0">
                <a:solidFill>
                  <a:srgbClr val="F58427"/>
                </a:solidFill>
              </a:rPr>
              <a:t>гособоронзаказа</a:t>
            </a:r>
            <a:r>
              <a:rPr lang="ru-RU" sz="1100" b="1" dirty="0" smtClean="0">
                <a:solidFill>
                  <a:srgbClr val="F58427"/>
                </a:solidFill>
              </a:rPr>
              <a:t> требуются дополнительные кадры. На дополнительные вакансии сборщиков (сборка-разборка </a:t>
            </a:r>
            <a:r>
              <a:rPr lang="ru-RU" sz="1100" b="1" dirty="0" err="1" smtClean="0">
                <a:solidFill>
                  <a:srgbClr val="F58427"/>
                </a:solidFill>
              </a:rPr>
              <a:t>специзделий</a:t>
            </a:r>
            <a:r>
              <a:rPr lang="ru-RU" sz="1100" b="1" dirty="0" smtClean="0">
                <a:solidFill>
                  <a:srgbClr val="F58427"/>
                </a:solidFill>
              </a:rPr>
              <a:t>) требований к образованию кандидатов – нет, допускается среднее образование, без опыта, физически вынослив (возможен физический труд по перемещению грузов по цеху) и готовность к работе. Условия труда – вредные, есть льготный стаж. Обучение на рабочих местах в течение 2-х месяцев. График работы – 3-сменный. Размер зарплаты – сдельный, от 20 тыс. руб. до 70 тыс. руб. </a:t>
            </a:r>
            <a:r>
              <a:rPr lang="ru-RU" sz="1100" b="1" dirty="0" err="1" smtClean="0">
                <a:solidFill>
                  <a:srgbClr val="F58427"/>
                </a:solidFill>
              </a:rPr>
              <a:t>Соцпакет</a:t>
            </a:r>
            <a:r>
              <a:rPr lang="ru-RU" sz="1100" b="1" dirty="0" smtClean="0">
                <a:solidFill>
                  <a:srgbClr val="F58427"/>
                </a:solidFill>
              </a:rPr>
              <a:t>: дополнительно 7 дней к отпуску, льготное лечебно-профилактическое питание.</a:t>
            </a:r>
            <a:endParaRPr lang="ru-RU" sz="1100" b="1" dirty="0">
              <a:solidFill>
                <a:srgbClr val="F58427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97517" y="4247510"/>
            <a:ext cx="66923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b="1" dirty="0">
                <a:solidFill>
                  <a:srgbClr val="002060"/>
                </a:solidFill>
              </a:rPr>
              <a:t>Задача требующая решения:</a:t>
            </a:r>
            <a:r>
              <a:rPr lang="ru-RU" sz="1100" dirty="0">
                <a:solidFill>
                  <a:srgbClr val="002060"/>
                </a:solidFill>
              </a:rPr>
              <a:t>  </a:t>
            </a:r>
            <a:r>
              <a:rPr lang="ru-RU" sz="1100" dirty="0" smtClean="0">
                <a:solidFill>
                  <a:srgbClr val="002060"/>
                </a:solidFill>
              </a:rPr>
              <a:t>привлечь на предприятие до 40 человек на вакансию сборщика.</a:t>
            </a:r>
            <a:endParaRPr lang="ru-RU" sz="1100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97517" y="4509120"/>
            <a:ext cx="696295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rgbClr val="F58427"/>
                </a:solidFill>
              </a:rPr>
              <a:t>Решение задачи</a:t>
            </a:r>
            <a:r>
              <a:rPr lang="ru-RU" sz="1100" b="1" dirty="0" smtClean="0">
                <a:solidFill>
                  <a:srgbClr val="F58427"/>
                </a:solidFill>
              </a:rPr>
              <a:t>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b="1" dirty="0">
                <a:solidFill>
                  <a:srgbClr val="F58427"/>
                </a:solidFill>
              </a:rPr>
              <a:t>Создание группы быстрого реагирования (анализ баз данных, проведение расширенной рекламы, открытый подбор, выездные бригады специалистов для набора персонала в других районах области, выезды на предприятия с высвобождением работников)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F58427"/>
                </a:solidFill>
              </a:rPr>
              <a:t>Расширение </a:t>
            </a:r>
            <a:r>
              <a:rPr lang="ru-RU" sz="1100" b="1" dirty="0">
                <a:solidFill>
                  <a:srgbClr val="F58427"/>
                </a:solidFill>
              </a:rPr>
              <a:t>партнерства  (совместная работа с кадровыми агентствами , военкоматами, учебными заведениями)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F58427"/>
                </a:solidFill>
              </a:rPr>
              <a:t>Организовать </a:t>
            </a:r>
            <a:r>
              <a:rPr lang="ru-RU" sz="1100" b="1" dirty="0">
                <a:solidFill>
                  <a:srgbClr val="F58427"/>
                </a:solidFill>
              </a:rPr>
              <a:t>работу вахтовым методом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F58427"/>
                </a:solidFill>
              </a:rPr>
              <a:t>Организовать </a:t>
            </a:r>
            <a:r>
              <a:rPr lang="ru-RU" sz="1100" b="1" dirty="0">
                <a:solidFill>
                  <a:srgbClr val="F58427"/>
                </a:solidFill>
              </a:rPr>
              <a:t>прохождение альтернативной службы на заводе по рабочим специальностям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F58427"/>
                </a:solidFill>
              </a:rPr>
              <a:t>Информировать </a:t>
            </a:r>
            <a:r>
              <a:rPr lang="ru-RU" sz="1100" b="1" dirty="0">
                <a:solidFill>
                  <a:srgbClr val="F58427"/>
                </a:solidFill>
              </a:rPr>
              <a:t>о господдержке работодателей 2022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F58427"/>
                </a:solidFill>
              </a:rPr>
              <a:t>Проведение </a:t>
            </a:r>
            <a:r>
              <a:rPr lang="ru-RU" sz="1100" b="1" dirty="0">
                <a:solidFill>
                  <a:srgbClr val="F58427"/>
                </a:solidFill>
              </a:rPr>
              <a:t>предприятием «Дня открытых дверей»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F58427"/>
                </a:solidFill>
              </a:rPr>
              <a:t>Разработка </a:t>
            </a:r>
            <a:r>
              <a:rPr lang="ru-RU" sz="1100" b="1" dirty="0">
                <a:solidFill>
                  <a:srgbClr val="F58427"/>
                </a:solidFill>
              </a:rPr>
              <a:t>бонусной программы для сотрудников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F58427"/>
                </a:solidFill>
              </a:rPr>
              <a:t>Запустить </a:t>
            </a:r>
            <a:r>
              <a:rPr lang="ru-RU" sz="1100" b="1" dirty="0">
                <a:solidFill>
                  <a:srgbClr val="F58427"/>
                </a:solidFill>
              </a:rPr>
              <a:t>проект льготной аренды </a:t>
            </a:r>
            <a:r>
              <a:rPr lang="ru-RU" sz="1100" b="1" dirty="0" smtClean="0">
                <a:solidFill>
                  <a:srgbClr val="F58427"/>
                </a:solidFill>
              </a:rPr>
              <a:t>жилья</a:t>
            </a:r>
          </a:p>
          <a:p>
            <a:pPr algn="just"/>
            <a:r>
              <a:rPr lang="ru-RU" sz="1200" b="1" dirty="0">
                <a:solidFill>
                  <a:srgbClr val="F58427"/>
                </a:solidFill>
              </a:rPr>
              <a:t>Заключение: предложенные инструменты ускорят подбор работников на свободные рабочие места.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ru-RU" sz="1100" b="1" dirty="0">
              <a:solidFill>
                <a:srgbClr val="F584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299</Words>
  <Application>Microsoft Office PowerPoint</Application>
  <PresentationFormat>Экран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Новосёлова Е.М.</cp:lastModifiedBy>
  <cp:revision>59</cp:revision>
  <cp:lastPrinted>2022-03-15T06:12:16Z</cp:lastPrinted>
  <dcterms:created xsi:type="dcterms:W3CDTF">2022-02-17T12:04:18Z</dcterms:created>
  <dcterms:modified xsi:type="dcterms:W3CDTF">2022-04-21T09:42:26Z</dcterms:modified>
</cp:coreProperties>
</file>