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8427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4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50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81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146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91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25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02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98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27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6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01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D4136-A380-4105-8DAD-3D57264656E6}" type="datetimeFigureOut">
              <a:rPr lang="ru-RU" smtClean="0"/>
              <a:t>15.04.2022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67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внобедренный треугольник 7"/>
          <p:cNvSpPr/>
          <p:nvPr/>
        </p:nvSpPr>
        <p:spPr>
          <a:xfrm rot="5400000">
            <a:off x="6867877" y="56122"/>
            <a:ext cx="2096574" cy="2124236"/>
          </a:xfrm>
          <a:prstGeom prst="triangle">
            <a:avLst/>
          </a:prstGeom>
          <a:solidFill>
            <a:srgbClr val="F5842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5400000">
            <a:off x="941076" y="-23642"/>
            <a:ext cx="3373416" cy="3501176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112743" y="2309717"/>
            <a:ext cx="2700300" cy="2124236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4" name="Параллелограмм 13"/>
          <p:cNvSpPr/>
          <p:nvPr/>
        </p:nvSpPr>
        <p:spPr>
          <a:xfrm>
            <a:off x="2180692" y="2636912"/>
            <a:ext cx="6876764" cy="4052604"/>
          </a:xfrm>
          <a:prstGeom prst="parallelogram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>
            <a:norm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789423" y="165520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Республиканский ЦЗН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Удмуртская Республика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6359" y="519463"/>
            <a:ext cx="17680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КЕЙС </a:t>
            </a:r>
            <a:r>
              <a:rPr lang="ru-RU" b="1" dirty="0">
                <a:solidFill>
                  <a:schemeClr val="bg1"/>
                </a:solidFill>
              </a:rPr>
              <a:t>ЦЗН 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Ульяновской области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4826" y="3095537"/>
            <a:ext cx="212423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РЕШЕНИЕ</a:t>
            </a:r>
            <a:endParaRPr lang="ru-RU" sz="2000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877196" y="977756"/>
            <a:ext cx="25594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«Массовый подбор работников для градообразующего предприятия»</a:t>
            </a:r>
            <a:endParaRPr lang="ru-RU" sz="2000" dirty="0"/>
          </a:p>
        </p:txBody>
      </p:sp>
      <p:pic>
        <p:nvPicPr>
          <p:cNvPr id="20" name="Рисунок 19" descr="http://new-mf.ru/cache/preview/b1de237906a00fef98b3d3b05a924ffb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296" y="84777"/>
            <a:ext cx="2931160" cy="206692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Прямоугольник 14"/>
          <p:cNvSpPr/>
          <p:nvPr/>
        </p:nvSpPr>
        <p:spPr>
          <a:xfrm>
            <a:off x="2243084" y="2649260"/>
            <a:ext cx="66493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/>
            <a:r>
              <a:rPr lang="ru-RU" sz="1000" b="1" dirty="0">
                <a:solidFill>
                  <a:srgbClr val="F58427"/>
                </a:solidFill>
              </a:rPr>
              <a:t>ООО «Новая мебельная фабрика» - осуществляет масштабный проект, который реализуется в рамках присвоения городу Глазову статуса ТОСЭР — территории опережающего социально-экономического развития. </a:t>
            </a:r>
          </a:p>
          <a:p>
            <a:pPr algn="just" fontAlgn="t"/>
            <a:r>
              <a:rPr lang="ru-RU" sz="1000" b="1" dirty="0">
                <a:solidFill>
                  <a:srgbClr val="F58427"/>
                </a:solidFill>
              </a:rPr>
              <a:t>Статус резидента ТОСЭР позволил новой мебельной фабрике не только сделать продукцию конкурентоспособнее, но и повысить заработную плату своим работникам. </a:t>
            </a:r>
          </a:p>
          <a:p>
            <a:pPr algn="just" fontAlgn="t"/>
            <a:r>
              <a:rPr lang="ru-RU" sz="1000" b="1" dirty="0">
                <a:solidFill>
                  <a:srgbClr val="F58427"/>
                </a:solidFill>
              </a:rPr>
              <a:t>Средний размер заработной платы на новой мебельной фабрике сегодня 37 тысяч рублей. </a:t>
            </a:r>
          </a:p>
          <a:p>
            <a:pPr algn="just" fontAlgn="t"/>
            <a:r>
              <a:rPr lang="ru-RU" sz="1000" b="1" dirty="0">
                <a:solidFill>
                  <a:srgbClr val="F58427"/>
                </a:solidFill>
              </a:rPr>
              <a:t>Внедрено бережливое </a:t>
            </a:r>
            <a:r>
              <a:rPr lang="ru-RU" sz="1000" b="1" dirty="0" smtClean="0">
                <a:solidFill>
                  <a:srgbClr val="F58427"/>
                </a:solidFill>
              </a:rPr>
              <a:t>производство. Все </a:t>
            </a:r>
            <a:r>
              <a:rPr lang="ru-RU" sz="1000" b="1" dirty="0">
                <a:solidFill>
                  <a:srgbClr val="F58427"/>
                </a:solidFill>
              </a:rPr>
              <a:t>оборудование с </a:t>
            </a:r>
            <a:r>
              <a:rPr lang="ru-RU" sz="1000" b="1" dirty="0" smtClean="0">
                <a:solidFill>
                  <a:srgbClr val="F58427"/>
                </a:solidFill>
              </a:rPr>
              <a:t>ЧПУ. Работа </a:t>
            </a:r>
            <a:r>
              <a:rPr lang="ru-RU" sz="1000" b="1" dirty="0">
                <a:solidFill>
                  <a:srgbClr val="F58427"/>
                </a:solidFill>
              </a:rPr>
              <a:t>в две </a:t>
            </a:r>
            <a:r>
              <a:rPr lang="ru-RU" sz="1000" b="1" dirty="0" smtClean="0">
                <a:solidFill>
                  <a:srgbClr val="F58427"/>
                </a:solidFill>
              </a:rPr>
              <a:t>смены. Стажировка </a:t>
            </a:r>
            <a:r>
              <a:rPr lang="ru-RU" sz="1000" b="1" dirty="0">
                <a:solidFill>
                  <a:srgbClr val="F58427"/>
                </a:solidFill>
              </a:rPr>
              <a:t>на рабочем месте.</a:t>
            </a:r>
          </a:p>
          <a:p>
            <a:pPr algn="just" fontAlgn="t"/>
            <a:r>
              <a:rPr lang="ru-RU" sz="1000" b="1" dirty="0">
                <a:solidFill>
                  <a:srgbClr val="F58427"/>
                </a:solidFill>
              </a:rPr>
              <a:t>Карьерный рост комфортные </a:t>
            </a:r>
            <a:r>
              <a:rPr lang="ru-RU" sz="1000" b="1" dirty="0" smtClean="0">
                <a:solidFill>
                  <a:srgbClr val="F58427"/>
                </a:solidFill>
              </a:rPr>
              <a:t>условия. Молодой</a:t>
            </a:r>
            <a:r>
              <a:rPr lang="ru-RU" sz="1000" b="1" dirty="0">
                <a:solidFill>
                  <a:srgbClr val="F58427"/>
                </a:solidFill>
              </a:rPr>
              <a:t>, энергичный, амбициозный коллектив.</a:t>
            </a:r>
            <a:endParaRPr lang="ru-RU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2243083" y="3772645"/>
            <a:ext cx="66923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00" b="1" dirty="0">
                <a:solidFill>
                  <a:srgbClr val="002060"/>
                </a:solidFill>
              </a:rPr>
              <a:t>Задача требующая решения:</a:t>
            </a:r>
            <a:r>
              <a:rPr lang="ru-RU" sz="1000" dirty="0">
                <a:solidFill>
                  <a:srgbClr val="002060"/>
                </a:solidFill>
              </a:rPr>
              <a:t>  за месяц увеличить численность работников на 100 человек по рабочим профессиям: станочники деревообрабатывающих станков, облицовщик деталей мебели, </a:t>
            </a:r>
            <a:r>
              <a:rPr lang="ru-RU" sz="1000" dirty="0" smtClean="0">
                <a:solidFill>
                  <a:srgbClr val="002060"/>
                </a:solidFill>
              </a:rPr>
              <a:t>укладчик-упаковщик, слесарь–сантехник</a:t>
            </a:r>
            <a:r>
              <a:rPr lang="ru-RU" sz="1000" dirty="0">
                <a:solidFill>
                  <a:srgbClr val="002060"/>
                </a:solidFill>
              </a:rPr>
              <a:t>, транспортировщик, шлифовщик,  столяр и др.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3083" y="4326643"/>
            <a:ext cx="66234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F58427"/>
                </a:solidFill>
              </a:rPr>
              <a:t>Решение задачи: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solidFill>
                  <a:srgbClr val="F58427"/>
                </a:solidFill>
              </a:rPr>
              <a:t>Закрепление карьерного консультанта за определенным работодателем.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solidFill>
                  <a:srgbClr val="F58427"/>
                </a:solidFill>
              </a:rPr>
              <a:t>Работа с резюме на портале «Работа в России», сети </a:t>
            </a:r>
            <a:r>
              <a:rPr lang="ru-RU" sz="1200" b="1" dirty="0" err="1">
                <a:solidFill>
                  <a:srgbClr val="F58427"/>
                </a:solidFill>
              </a:rPr>
              <a:t>SkillsNet</a:t>
            </a:r>
            <a:r>
              <a:rPr lang="ru-RU" sz="1200" b="1" dirty="0">
                <a:solidFill>
                  <a:srgbClr val="F58427"/>
                </a:solidFill>
              </a:rPr>
              <a:t>, hh.ru.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solidFill>
                  <a:srgbClr val="F58427"/>
                </a:solidFill>
              </a:rPr>
              <a:t>Проведение собеседований с соискателями в целях содействия работодателям в поиске подходящих работников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solidFill>
                  <a:srgbClr val="F58427"/>
                </a:solidFill>
              </a:rPr>
              <a:t>сотрудничество с региональным ВОГ по подбору кандидатов на вакансии из числа инвалидов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solidFill>
                  <a:srgbClr val="F58427"/>
                </a:solidFill>
              </a:rPr>
              <a:t>Организация  реферальной программы «Приведи друга и заработай на этом!».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solidFill>
                  <a:srgbClr val="F58427"/>
                </a:solidFill>
              </a:rPr>
              <a:t>Работа с военкоматами по информированию граждан прошедших службу в армии.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solidFill>
                  <a:srgbClr val="F58427"/>
                </a:solidFill>
              </a:rPr>
              <a:t>Реализации программы повышения мобильности-переезд.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solidFill>
                  <a:srgbClr val="F58427"/>
                </a:solidFill>
              </a:rPr>
              <a:t>Работа с </a:t>
            </a:r>
            <a:r>
              <a:rPr lang="ru-RU" sz="1200" b="1" dirty="0" err="1">
                <a:solidFill>
                  <a:srgbClr val="F58427"/>
                </a:solidFill>
              </a:rPr>
              <a:t>СУЗами</a:t>
            </a:r>
            <a:r>
              <a:rPr lang="ru-RU" sz="1200" b="1" dirty="0">
                <a:solidFill>
                  <a:srgbClr val="F58427"/>
                </a:solidFill>
              </a:rPr>
              <a:t> и ВУЗами.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solidFill>
                  <a:srgbClr val="F58427"/>
                </a:solidFill>
              </a:rPr>
              <a:t>Обучение под заказ работодателя.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solidFill>
                  <a:srgbClr val="F58427"/>
                </a:solidFill>
              </a:rPr>
              <a:t>Информирование о мерах поддержки работодателей.</a:t>
            </a:r>
          </a:p>
        </p:txBody>
      </p:sp>
    </p:spTree>
    <p:extLst>
      <p:ext uri="{BB962C8B-B14F-4D97-AF65-F5344CB8AC3E}">
        <p14:creationId xmlns:p14="http://schemas.microsoft.com/office/powerpoint/2010/main" val="2720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237</Words>
  <Application>Microsoft Office PowerPoint</Application>
  <PresentationFormat>Экран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Новосёлова Е.М.</dc:creator>
  <cp:lastModifiedBy>Новосёлова Е.М.</cp:lastModifiedBy>
  <cp:revision>52</cp:revision>
  <cp:lastPrinted>2022-03-15T06:12:16Z</cp:lastPrinted>
  <dcterms:created xsi:type="dcterms:W3CDTF">2022-02-17T12:04:18Z</dcterms:created>
  <dcterms:modified xsi:type="dcterms:W3CDTF">2022-04-15T12:21:41Z</dcterms:modified>
</cp:coreProperties>
</file>