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8427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34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509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81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146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919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25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020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982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275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16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011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D4136-A380-4105-8DAD-3D57264656E6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673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авнобедренный треугольник 7"/>
          <p:cNvSpPr/>
          <p:nvPr/>
        </p:nvSpPr>
        <p:spPr>
          <a:xfrm rot="5400000">
            <a:off x="6867877" y="56122"/>
            <a:ext cx="2096574" cy="2124236"/>
          </a:xfrm>
          <a:prstGeom prst="triangle">
            <a:avLst/>
          </a:prstGeom>
          <a:solidFill>
            <a:srgbClr val="F5842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3" name="Равнобедренный треугольник 12"/>
          <p:cNvSpPr/>
          <p:nvPr/>
        </p:nvSpPr>
        <p:spPr>
          <a:xfrm rot="5400000">
            <a:off x="941076" y="-23642"/>
            <a:ext cx="3373416" cy="3501176"/>
          </a:xfrm>
          <a:prstGeom prst="triangle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400000">
            <a:off x="112743" y="2309717"/>
            <a:ext cx="2700300" cy="2124236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4" name="Параллелограмм 13"/>
          <p:cNvSpPr/>
          <p:nvPr/>
        </p:nvSpPr>
        <p:spPr>
          <a:xfrm>
            <a:off x="2180692" y="2636912"/>
            <a:ext cx="6876764" cy="4052604"/>
          </a:xfrm>
          <a:prstGeom prst="parallelogram">
            <a:avLst>
              <a:gd name="adj" fmla="val 668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>
            <a:norm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635896" y="49976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Республиканский ЦЗН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Удмуртская Республика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6359" y="519463"/>
            <a:ext cx="17680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КЕЙС </a:t>
            </a:r>
            <a:r>
              <a:rPr lang="ru-RU" b="1" dirty="0">
                <a:solidFill>
                  <a:schemeClr val="bg1"/>
                </a:solidFill>
              </a:rPr>
              <a:t>ЦЗН 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Ульяновской области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4826" y="3095537"/>
            <a:ext cx="212423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ЗАДАЧА</a:t>
            </a:r>
          </a:p>
          <a:p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854950" y="1313799"/>
            <a:ext cx="2559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</a:rPr>
              <a:t>«Подбор персонала </a:t>
            </a:r>
            <a:r>
              <a:rPr lang="ru-RU" sz="2000" dirty="0">
                <a:solidFill>
                  <a:srgbClr val="002060"/>
                </a:solidFill>
              </a:rPr>
              <a:t>в</a:t>
            </a:r>
            <a:r>
              <a:rPr lang="ru-RU" sz="2000" b="1" dirty="0">
                <a:solidFill>
                  <a:srgbClr val="002060"/>
                </a:solidFill>
                <a:latin typeface="Montserrat Light" panose="00000400000000000000" pitchFamily="2" charset="-52"/>
              </a:rPr>
              <a:t> </a:t>
            </a:r>
            <a:r>
              <a:rPr lang="ru-RU" sz="2000" dirty="0">
                <a:solidFill>
                  <a:srgbClr val="002060"/>
                </a:solidFill>
              </a:rPr>
              <a:t>контакт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ru-RU" sz="2000" dirty="0">
                <a:solidFill>
                  <a:srgbClr val="002060"/>
                </a:solidFill>
              </a:rPr>
              <a:t>центр</a:t>
            </a:r>
            <a:r>
              <a:rPr lang="ru-RU" sz="2000" dirty="0" smtClean="0">
                <a:solidFill>
                  <a:srgbClr val="002060"/>
                </a:solidFill>
              </a:rPr>
              <a:t>»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74472" y="2751632"/>
            <a:ext cx="61926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В Ульяновской области с февраля 2022 года открылась площадка нового крупного контакт центра </a:t>
            </a:r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VOXYS</a:t>
            </a: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19065" y="3110225"/>
            <a:ext cx="65736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 Компания предлагает комплексное обслуживание клиентов.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07630" y="3360179"/>
            <a:ext cx="66223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Рост  численности площадки предполагает  увеличение штата с 30 человек в феврале 2022 года до 100 человек в мае 2022 года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68085" y="3785600"/>
            <a:ext cx="66223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Основные позиции: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07793" y="4004016"/>
            <a:ext cx="66555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оператор </a:t>
            </a:r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call </a:t>
            </a: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центра (нет требования к стажу и образованию, возможна работа по сменам) з/та 25,0 тыс. руб.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85664" y="4317803"/>
            <a:ext cx="67121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специалист по работе с ,клиентами (нет требования к стажу и образованию), з/та 28,0 тыс. руб.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325683" y="4722798"/>
            <a:ext cx="65434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Средняя заработная плата по Ульяновской области – 36,0 тыс. рублей.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305534" y="5131449"/>
            <a:ext cx="64805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На территории действуют несколько контакт центров (заработная плата по аналогичным вакансиям 30-40 </a:t>
            </a:r>
            <a:r>
              <a:rPr lang="ru-RU" sz="1100" b="1" dirty="0" err="1">
                <a:solidFill>
                  <a:schemeClr val="accent6">
                    <a:lumMod val="75000"/>
                  </a:schemeClr>
                </a:solidFill>
              </a:rPr>
              <a:t>тыс.руб</a:t>
            </a: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.)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44706" y="5573936"/>
            <a:ext cx="65644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Важные навыки: корректное внесение информации в базу данных, навыки консультирования,  приём и обработка звонков и обратной связи от клиентов.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43083" y="6012894"/>
            <a:ext cx="6480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accent6">
                    <a:lumMod val="75000"/>
                  </a:schemeClr>
                </a:solidFill>
              </a:rPr>
              <a:t>Задача кейса: за 2 месяца увеличить численность работников на 65 человек по основным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</a:rPr>
              <a:t>позициям.</a:t>
            </a:r>
            <a:endParaRPr lang="ru-RU" sz="1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5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авнобедренный треугольник 7"/>
          <p:cNvSpPr/>
          <p:nvPr/>
        </p:nvSpPr>
        <p:spPr>
          <a:xfrm rot="5400000">
            <a:off x="6867877" y="56122"/>
            <a:ext cx="2096574" cy="2124236"/>
          </a:xfrm>
          <a:prstGeom prst="triangle">
            <a:avLst/>
          </a:prstGeom>
          <a:solidFill>
            <a:srgbClr val="F5842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3" name="Равнобедренный треугольник 12"/>
          <p:cNvSpPr/>
          <p:nvPr/>
        </p:nvSpPr>
        <p:spPr>
          <a:xfrm rot="5400000">
            <a:off x="531424" y="-70718"/>
            <a:ext cx="3373416" cy="3501176"/>
          </a:xfrm>
          <a:prstGeom prst="triangle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400000">
            <a:off x="-72271" y="2309717"/>
            <a:ext cx="2700300" cy="2124236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4" name="Параллелограмм 13"/>
          <p:cNvSpPr/>
          <p:nvPr/>
        </p:nvSpPr>
        <p:spPr>
          <a:xfrm>
            <a:off x="1891282" y="1442793"/>
            <a:ext cx="7166174" cy="5298575"/>
          </a:xfrm>
          <a:prstGeom prst="parallelogram">
            <a:avLst>
              <a:gd name="adj" fmla="val 668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>
            <a:normAutofit/>
          </a:bodyPr>
          <a:lstStyle/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635896" y="49976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Республиканский ЦЗН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Удмуртская Республика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264" y="2971876"/>
            <a:ext cx="212423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РЕШЕНИЕ СИТУАЦИИ</a:t>
            </a:r>
          </a:p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6836359" y="519463"/>
            <a:ext cx="17680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КЕЙС </a:t>
            </a:r>
            <a:r>
              <a:rPr lang="ru-RU" b="1" dirty="0">
                <a:solidFill>
                  <a:schemeClr val="bg1"/>
                </a:solidFill>
              </a:rPr>
              <a:t>ЦЗН </a:t>
            </a:r>
          </a:p>
          <a:p>
            <a:r>
              <a:rPr lang="ru-RU" b="1" dirty="0">
                <a:solidFill>
                  <a:schemeClr val="bg1"/>
                </a:solidFill>
              </a:rPr>
              <a:t>Ульяновской </a:t>
            </a:r>
            <a:r>
              <a:rPr lang="ru-RU" b="1" dirty="0" smtClean="0">
                <a:solidFill>
                  <a:schemeClr val="bg1"/>
                </a:solidFill>
              </a:rPr>
              <a:t>области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18132" y="1461507"/>
            <a:ext cx="6602340" cy="515101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marL="285750" indent="-285750" algn="just">
              <a:buFont typeface="+mj-lt"/>
              <a:buAutoNum type="arabicParenR"/>
            </a:pP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В связи с тем, что предлагаемый уровень заработной платы по вакансиям «оператор </a:t>
            </a:r>
            <a:r>
              <a:rPr lang="ru-RU" sz="1100" b="1" dirty="0" err="1">
                <a:solidFill>
                  <a:schemeClr val="tx2">
                    <a:lumMod val="75000"/>
                  </a:schemeClr>
                </a:solidFill>
              </a:rPr>
              <a:t>call</a:t>
            </a: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 центра» и «специалист по работе с клиентами» в новом крупном контакт центре VOXYS ниже, чем по аналогичным вакансиям в области, необходимо воспользоваться сервисом «живая вакансия», т.е. наиболее полно отразить преимущества данной вакансии перед подобными вакансиями (социальные гарантии, удобный график, корпоративные возможности и др.). </a:t>
            </a: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Предложить компании снять рекламный ролик – видео-визитку предприятия, для активного привлечения соискателей</a:t>
            </a:r>
            <a:r>
              <a:rPr lang="ru-RU" sz="1100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285750" indent="-285750" algn="just">
              <a:buFont typeface="+mj-lt"/>
              <a:buAutoNum type="arabicParenR"/>
            </a:pP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Разместить «живую вакансию»  на ЕЦП «Работа в России», сайтах «</a:t>
            </a:r>
            <a:r>
              <a:rPr lang="ru-RU" sz="1100" b="1" dirty="0" err="1">
                <a:solidFill>
                  <a:schemeClr val="tx2">
                    <a:lumMod val="75000"/>
                  </a:schemeClr>
                </a:solidFill>
              </a:rPr>
              <a:t>Superjob</a:t>
            </a: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», “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</a:rPr>
              <a:t>hh</a:t>
            </a: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</a:rPr>
              <a:t>ru</a:t>
            </a: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”, «</a:t>
            </a:r>
            <a:r>
              <a:rPr lang="ru-RU" sz="1100" b="1" dirty="0" err="1">
                <a:solidFill>
                  <a:schemeClr val="tx2">
                    <a:lumMod val="75000"/>
                  </a:schemeClr>
                </a:solidFill>
              </a:rPr>
              <a:t>Авито</a:t>
            </a: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», возможно привлечение других СМИ. Направить объявление о вакансиях в учебные заведения СПО и ВПО для возможного замещения должностей студентами (работа по сменам</a:t>
            </a: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).</a:t>
            </a:r>
          </a:p>
          <a:p>
            <a:pPr marL="228600" indent="-228600">
              <a:buFont typeface="+mj-lt"/>
              <a:buAutoNum type="arabicParenR"/>
            </a:pP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В </a:t>
            </a: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службе занятости необходимо создать «группу быстрого реагирования» (ГБР), т.е. специально выделить сотрудников (2 чел.), которые будут взаимодействовать с работодателем с целью мобильного решения поставленной задачи по набору сотрудников. </a:t>
            </a: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ГБР </a:t>
            </a: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анализирует базу граждан, состоящих на учёте в службе занятости на текущий момент, а также граждан, снятых с учёта в связи с длительной неявкой или отказом от услуг СЗ с целью предложения данных вакансий</a:t>
            </a: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228600" indent="-228600">
              <a:buFont typeface="+mj-lt"/>
              <a:buAutoNum type="arabicParenR"/>
            </a:pP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Предложить обучение отобранных кандидатов силами профконсультанта (психолога) СЗ  профессиональным навыкам (консультирование, прием /обработка звонков и т.д</a:t>
            </a: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.).</a:t>
            </a:r>
          </a:p>
          <a:p>
            <a:pPr marL="228600" indent="-228600">
              <a:buFont typeface="+mj-lt"/>
              <a:buAutoNum type="arabicParenR"/>
            </a:pP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Проработать список обученных по направлению СЗН  по профессии оператор ЭВМ, так и тех кто обучается сейчас</a:t>
            </a: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228600" indent="-228600">
              <a:buFont typeface="+mj-lt"/>
              <a:buAutoNum type="arabicParenR"/>
            </a:pP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Организовать </a:t>
            </a:r>
            <a:r>
              <a:rPr lang="ru-RU" sz="1100" b="1" dirty="0" err="1">
                <a:solidFill>
                  <a:schemeClr val="tx2">
                    <a:lumMod val="75000"/>
                  </a:schemeClr>
                </a:solidFill>
              </a:rPr>
              <a:t>ярмароки</a:t>
            </a: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 вакансий с привлечением граждан, ищущих работу, а также выпускников и студентов СУЗ-</a:t>
            </a:r>
            <a:r>
              <a:rPr lang="ru-RU" sz="1100" b="1" dirty="0" err="1">
                <a:solidFill>
                  <a:schemeClr val="tx2">
                    <a:lumMod val="75000"/>
                  </a:schemeClr>
                </a:solidFill>
              </a:rPr>
              <a:t>ов</a:t>
            </a: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 и ВУЗ-</a:t>
            </a:r>
            <a:r>
              <a:rPr lang="ru-RU" sz="1100" b="1" dirty="0" err="1">
                <a:solidFill>
                  <a:schemeClr val="tx2">
                    <a:lumMod val="75000"/>
                  </a:schemeClr>
                </a:solidFill>
              </a:rPr>
              <a:t>ов</a:t>
            </a: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228600" indent="-228600">
              <a:buFont typeface="+mj-lt"/>
              <a:buAutoNum type="arabicParenR"/>
            </a:pP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Организовать удаленную, дистанционную работу сотрудников (мамочки, находящиеся в декретном отпуске, пенсионеры и др</a:t>
            </a: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.).</a:t>
            </a:r>
          </a:p>
          <a:p>
            <a:pPr marL="228600" indent="-228600">
              <a:buFont typeface="+mj-lt"/>
              <a:buAutoNum type="arabicParenR"/>
            </a:pP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Предложить работодателю расширить набор инструментов для общения с клиентами, помимо «живого» общения по телефону добавить следующие пулы инструментов: чат-боты, голосовые роботы, звонок с сайта, электронную и голосовую почту, мессенджеры, чаты, SMS-сообщения и т.д</a:t>
            </a: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228600" indent="-228600">
              <a:buFont typeface="+mj-lt"/>
              <a:buAutoNum type="arabicParenR"/>
            </a:pP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Разместить объявление на </a:t>
            </a:r>
            <a:r>
              <a:rPr lang="ru-RU" sz="1100" b="1" dirty="0" err="1">
                <a:solidFill>
                  <a:schemeClr val="tx2">
                    <a:lumMod val="75000"/>
                  </a:schemeClr>
                </a:solidFill>
              </a:rPr>
              <a:t>Регинальном</a:t>
            </a: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 Портале СЗН, в </a:t>
            </a:r>
            <a:r>
              <a:rPr lang="ru-RU" sz="1100" b="1" dirty="0" err="1">
                <a:solidFill>
                  <a:schemeClr val="tx2">
                    <a:lumMod val="75000"/>
                  </a:schemeClr>
                </a:solidFill>
              </a:rPr>
              <a:t>соцсетях</a:t>
            </a: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, пустить ролик с информацией на табло в холле ЦЗН.</a:t>
            </a:r>
          </a:p>
          <a:p>
            <a:pPr marL="285750" indent="-285750" algn="just">
              <a:buFont typeface="+mj-lt"/>
              <a:buAutoNum type="arabicParenR"/>
            </a:pPr>
            <a:endParaRPr lang="ru-RU" sz="1100" dirty="0"/>
          </a:p>
          <a:p>
            <a:pPr marL="285750" indent="-285750" algn="just">
              <a:buFont typeface="+mj-lt"/>
              <a:buAutoNum type="arabicParenR"/>
            </a:pPr>
            <a:endParaRPr lang="ru-RU" sz="1100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sz="11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85501" y="6056868"/>
            <a:ext cx="651036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>
                <a:solidFill>
                  <a:schemeClr val="accent6">
                    <a:lumMod val="75000"/>
                  </a:schemeClr>
                </a:solidFill>
              </a:rPr>
              <a:t>РЕЗУЛЬТАТ: </a:t>
            </a: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благодаря инструментам, предложенным Республиканским ЦЗН Контактным центром VOXYS организована дистанционная работа для сотрудников, благодаря которой готовы выйти на работу 15 инвалидов и 20 женщин находящихся в декретном отпуске.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464712" y="1093745"/>
            <a:ext cx="2559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2060"/>
                </a:solidFill>
              </a:rPr>
              <a:t>«Подбор персонала </a:t>
            </a:r>
            <a:r>
              <a:rPr lang="ru-RU" sz="2000" dirty="0">
                <a:solidFill>
                  <a:srgbClr val="002060"/>
                </a:solidFill>
              </a:rPr>
              <a:t>в</a:t>
            </a:r>
            <a:r>
              <a:rPr lang="ru-RU" sz="2000" b="1" dirty="0">
                <a:solidFill>
                  <a:srgbClr val="002060"/>
                </a:solidFill>
                <a:latin typeface="Montserrat Light" panose="00000400000000000000" pitchFamily="2" charset="-52"/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контакт центр</a:t>
            </a:r>
            <a:r>
              <a:rPr lang="ru-RU" sz="2000" dirty="0" smtClean="0">
                <a:solidFill>
                  <a:srgbClr val="002060"/>
                </a:solidFill>
              </a:rPr>
              <a:t>»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818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568</Words>
  <Application>Microsoft Office PowerPoint</Application>
  <PresentationFormat>Экран (4:3)</PresentationFormat>
  <Paragraphs>38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Новосёлова Е.М.</dc:creator>
  <cp:lastModifiedBy>Новосёлова Е.М.</cp:lastModifiedBy>
  <cp:revision>49</cp:revision>
  <cp:lastPrinted>2022-03-15T06:12:16Z</cp:lastPrinted>
  <dcterms:created xsi:type="dcterms:W3CDTF">2022-02-17T12:04:18Z</dcterms:created>
  <dcterms:modified xsi:type="dcterms:W3CDTF">2022-04-05T07:34:06Z</dcterms:modified>
</cp:coreProperties>
</file>