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5143500" cy="514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481D"/>
    <a:srgbClr val="004899"/>
    <a:srgbClr val="69B4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1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91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05404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4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5F0ED42D-E954-FC66-241C-3A19B61C49A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5143500" cy="51435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42169BA0-4584-E5DA-DE64-3AF9BEDFAFF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4188" y="484188"/>
            <a:ext cx="1274482" cy="504000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8301B36-8E16-5EC5-E1FE-1CF067B94312}"/>
              </a:ext>
            </a:extLst>
          </p:cNvPr>
          <p:cNvSpPr/>
          <p:nvPr userDrawn="1"/>
        </p:nvSpPr>
        <p:spPr>
          <a:xfrm>
            <a:off x="3735387" y="484188"/>
            <a:ext cx="923925" cy="252000"/>
          </a:xfrm>
          <a:prstGeom prst="roundRect">
            <a:avLst>
              <a:gd name="adj" fmla="val 50000"/>
            </a:avLst>
          </a:prstGeom>
          <a:solidFill>
            <a:srgbClr val="E5481D"/>
          </a:solidFill>
          <a:ln>
            <a:noFill/>
          </a:ln>
          <a:effectLst>
            <a:outerShdw blurRad="101600" dist="12700" dir="5400000" algn="t" rotWithShape="0">
              <a:srgbClr val="E5481D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effectLst/>
                <a:latin typeface="Montserrat Medium" pitchFamily="2" charset="0"/>
              </a:rPr>
              <a:t>#слова</a:t>
            </a:r>
            <a:endParaRPr lang="en-US" sz="1000" dirty="0">
              <a:latin typeface="Montserrat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002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5" userDrawn="1">
          <p15:clr>
            <a:srgbClr val="F26B43"/>
          </p15:clr>
        </p15:guide>
        <p15:guide id="2" pos="305" userDrawn="1">
          <p15:clr>
            <a:srgbClr val="F26B43"/>
          </p15:clr>
        </p15:guide>
        <p15:guide id="3" pos="2935" userDrawn="1">
          <p15:clr>
            <a:srgbClr val="F26B43"/>
          </p15:clr>
        </p15:guide>
        <p15:guide id="4" orient="horz" pos="293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Рязанской области — Википедия">
            <a:extLst>
              <a:ext uri="{FF2B5EF4-FFF2-40B4-BE49-F238E27FC236}">
                <a16:creationId xmlns:a16="http://schemas.microsoft.com/office/drawing/2014/main" id="{DF89E75A-AF91-4BF7-5CAF-9DB8A87B1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08" y="1092201"/>
            <a:ext cx="3418483" cy="356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341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ACDB70-550C-ED42-7B74-9FDF9C08F742}"/>
              </a:ext>
            </a:extLst>
          </p:cNvPr>
          <p:cNvSpPr txBox="1"/>
          <p:nvPr/>
        </p:nvSpPr>
        <p:spPr>
          <a:xfrm>
            <a:off x="3729038" y="771527"/>
            <a:ext cx="9302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00" dirty="0">
                <a:solidFill>
                  <a:schemeClr val="bg1"/>
                </a:solidFill>
                <a:latin typeface="Montserrat Medium" pitchFamily="2" charset="0"/>
              </a:rPr>
              <a:t>карточка № 1</a:t>
            </a:r>
            <a:endParaRPr lang="en-US" sz="700" dirty="0">
              <a:solidFill>
                <a:schemeClr val="bg1"/>
              </a:solidFill>
              <a:latin typeface="Montserrat Medium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D780B2-E10A-142E-00FA-E22950F1AB6C}"/>
              </a:ext>
            </a:extLst>
          </p:cNvPr>
          <p:cNvSpPr txBox="1"/>
          <p:nvPr/>
        </p:nvSpPr>
        <p:spPr>
          <a:xfrm>
            <a:off x="355601" y="1752602"/>
            <a:ext cx="459263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800" dirty="0">
                <a:solidFill>
                  <a:schemeClr val="bg1"/>
                </a:solidFill>
                <a:effectLst/>
                <a:latin typeface="Montserrat SemiBold" pitchFamily="2" charset="0"/>
              </a:rPr>
              <a:t>Как правильно: «блогер» или «блоггер»?</a:t>
            </a:r>
            <a:endParaRPr lang="en-US" sz="3800" dirty="0">
              <a:solidFill>
                <a:schemeClr val="bg1"/>
              </a:solidFill>
              <a:latin typeface="Montserrat 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598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ACDB70-550C-ED42-7B74-9FDF9C08F742}"/>
              </a:ext>
            </a:extLst>
          </p:cNvPr>
          <p:cNvSpPr txBox="1"/>
          <p:nvPr/>
        </p:nvSpPr>
        <p:spPr>
          <a:xfrm>
            <a:off x="3729038" y="771527"/>
            <a:ext cx="9302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00" dirty="0">
                <a:solidFill>
                  <a:schemeClr val="bg1"/>
                </a:solidFill>
                <a:latin typeface="Montserrat Medium" pitchFamily="2" charset="0"/>
              </a:rPr>
              <a:t>карточка № </a:t>
            </a:r>
            <a:r>
              <a:rPr lang="en-US" sz="700" dirty="0">
                <a:solidFill>
                  <a:schemeClr val="bg1"/>
                </a:solidFill>
                <a:latin typeface="Montserrat Medium" pitchFamily="2" charset="0"/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A1003B-2DC8-9B50-A450-24E41C0D5821}"/>
              </a:ext>
            </a:extLst>
          </p:cNvPr>
          <p:cNvSpPr txBox="1"/>
          <p:nvPr/>
        </p:nvSpPr>
        <p:spPr>
          <a:xfrm>
            <a:off x="484189" y="1609725"/>
            <a:ext cx="4175124" cy="235449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ru-RU" sz="2100" dirty="0">
                <a:solidFill>
                  <a:schemeClr val="bg1"/>
                </a:solidFill>
                <a:effectLst/>
                <a:latin typeface="Montserrat SemiBold" pitchFamily="2" charset="0"/>
              </a:rPr>
              <a:t>К работе в соцсетях привлекаем блогеров</a:t>
            </a:r>
            <a:br>
              <a:rPr lang="ru-RU" sz="2100" dirty="0">
                <a:solidFill>
                  <a:schemeClr val="bg1"/>
                </a:solidFill>
                <a:effectLst/>
                <a:latin typeface="Montserrat SemiBold" pitchFamily="2" charset="0"/>
              </a:rPr>
            </a:br>
            <a:endParaRPr lang="en-US" sz="2100" dirty="0">
              <a:solidFill>
                <a:schemeClr val="bg1"/>
              </a:solidFill>
              <a:effectLst/>
              <a:latin typeface="Montserrat SemiBold" pitchFamily="2" charset="0"/>
            </a:endParaRPr>
          </a:p>
          <a:p>
            <a:r>
              <a:rPr lang="ru-RU" sz="2100" dirty="0">
                <a:solidFill>
                  <a:schemeClr val="bg1"/>
                </a:solidFill>
                <a:effectLst/>
                <a:latin typeface="Montserrat SemiBold" pitchFamily="2" charset="0"/>
              </a:rPr>
              <a:t>Мероприятие центра занятости в офлайн-режиме</a:t>
            </a:r>
            <a:br>
              <a:rPr lang="ru-RU" sz="2100" dirty="0">
                <a:solidFill>
                  <a:schemeClr val="bg1"/>
                </a:solidFill>
                <a:effectLst/>
                <a:latin typeface="Montserrat SemiBold" pitchFamily="2" charset="0"/>
              </a:rPr>
            </a:br>
            <a:endParaRPr lang="en-US" sz="2100" dirty="0">
              <a:solidFill>
                <a:schemeClr val="bg1"/>
              </a:solidFill>
              <a:effectLst/>
              <a:latin typeface="Montserrat SemiBold" pitchFamily="2" charset="0"/>
            </a:endParaRPr>
          </a:p>
          <a:p>
            <a:r>
              <a:rPr lang="ru-RU" sz="2100" dirty="0">
                <a:solidFill>
                  <a:srgbClr val="E5481D"/>
                </a:solidFill>
                <a:effectLst/>
                <a:latin typeface="Montserrat SemiBold" pitchFamily="2" charset="0"/>
              </a:rPr>
              <a:t>Правильно: блогер, офлайн</a:t>
            </a:r>
            <a:endParaRPr lang="en-US" sz="2100" dirty="0">
              <a:solidFill>
                <a:srgbClr val="E5481D"/>
              </a:solidFill>
              <a:latin typeface="Montserrat 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106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ACDB70-550C-ED42-7B74-9FDF9C08F742}"/>
              </a:ext>
            </a:extLst>
          </p:cNvPr>
          <p:cNvSpPr txBox="1"/>
          <p:nvPr/>
        </p:nvSpPr>
        <p:spPr>
          <a:xfrm>
            <a:off x="3729038" y="771527"/>
            <a:ext cx="9302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00" dirty="0">
                <a:solidFill>
                  <a:schemeClr val="bg1"/>
                </a:solidFill>
                <a:latin typeface="Montserrat Medium" pitchFamily="2" charset="0"/>
              </a:rPr>
              <a:t>карточка № 3</a:t>
            </a:r>
            <a:endParaRPr lang="en-US" sz="700" dirty="0">
              <a:solidFill>
                <a:schemeClr val="bg1"/>
              </a:solidFill>
              <a:latin typeface="Montserrat Medium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A1003B-2DC8-9B50-A450-24E41C0D5821}"/>
              </a:ext>
            </a:extLst>
          </p:cNvPr>
          <p:cNvSpPr txBox="1"/>
          <p:nvPr/>
        </p:nvSpPr>
        <p:spPr>
          <a:xfrm>
            <a:off x="484188" y="1576368"/>
            <a:ext cx="4175124" cy="255454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effectLst/>
                <a:latin typeface="Montserrat SemiBold" pitchFamily="2" charset="0"/>
              </a:rPr>
              <a:t>Слова иностранного происхождения звучат так, словно в них должна быть удвоенная согласная</a:t>
            </a:r>
            <a:endParaRPr lang="en-US" sz="1600" dirty="0">
              <a:solidFill>
                <a:schemeClr val="bg1"/>
              </a:solidFill>
              <a:effectLst/>
              <a:latin typeface="Montserrat SemiBold" pitchFamily="2" charset="0"/>
            </a:endParaRPr>
          </a:p>
          <a:p>
            <a:endParaRPr lang="ru-RU" sz="1600" dirty="0">
              <a:solidFill>
                <a:schemeClr val="bg1"/>
              </a:solidFill>
              <a:effectLst/>
              <a:latin typeface="Montserrat SemiBold" pitchFamily="2" charset="0"/>
            </a:endParaRPr>
          </a:p>
          <a:p>
            <a:r>
              <a:rPr lang="ru-RU" sz="1600" dirty="0">
                <a:solidFill>
                  <a:srgbClr val="004899"/>
                </a:solidFill>
                <a:effectLst/>
                <a:latin typeface="Montserrat SemiBold" pitchFamily="2" charset="0"/>
              </a:rPr>
              <a:t>Запомни! Если можно найти однокоренное слово, то надо использовать только одну букву</a:t>
            </a:r>
          </a:p>
          <a:p>
            <a:endParaRPr lang="en-US" sz="1600" dirty="0">
              <a:solidFill>
                <a:schemeClr val="bg1"/>
              </a:solidFill>
              <a:effectLst/>
              <a:latin typeface="Montserrat SemiBold" pitchFamily="2" charset="0"/>
            </a:endParaRPr>
          </a:p>
          <a:p>
            <a:r>
              <a:rPr lang="ru-RU" sz="1600" dirty="0">
                <a:solidFill>
                  <a:srgbClr val="E5481D"/>
                </a:solidFill>
                <a:effectLst/>
                <a:latin typeface="Montserrat SemiBold" pitchFamily="2" charset="0"/>
              </a:rPr>
              <a:t>Блогер ведет блог. И никаких лишних согласных быть не должно</a:t>
            </a:r>
            <a:endParaRPr lang="en-US" sz="1600" dirty="0">
              <a:solidFill>
                <a:srgbClr val="E5481D"/>
              </a:solidFill>
              <a:latin typeface="Montserrat 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216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ACDB70-550C-ED42-7B74-9FDF9C08F742}"/>
              </a:ext>
            </a:extLst>
          </p:cNvPr>
          <p:cNvSpPr txBox="1"/>
          <p:nvPr/>
        </p:nvSpPr>
        <p:spPr>
          <a:xfrm>
            <a:off x="3729038" y="771527"/>
            <a:ext cx="9302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00" dirty="0">
                <a:solidFill>
                  <a:schemeClr val="bg1"/>
                </a:solidFill>
                <a:latin typeface="Montserrat Medium" pitchFamily="2" charset="0"/>
              </a:rPr>
              <a:t>карточка № 4</a:t>
            </a:r>
            <a:endParaRPr lang="en-US" sz="700" dirty="0">
              <a:solidFill>
                <a:schemeClr val="bg1"/>
              </a:solidFill>
              <a:latin typeface="Montserrat Medium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A1003B-2DC8-9B50-A450-24E41C0D5821}"/>
              </a:ext>
            </a:extLst>
          </p:cNvPr>
          <p:cNvSpPr txBox="1"/>
          <p:nvPr/>
        </p:nvSpPr>
        <p:spPr>
          <a:xfrm>
            <a:off x="980322" y="1380620"/>
            <a:ext cx="3565525" cy="245195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Aft>
                <a:spcPts val="2000"/>
              </a:spcAft>
            </a:pPr>
            <a:r>
              <a:rPr lang="ru-RU" sz="4000" dirty="0">
                <a:solidFill>
                  <a:srgbClr val="004899"/>
                </a:solidFill>
                <a:effectLst/>
                <a:latin typeface="Montserrat SemiBold" pitchFamily="2" charset="0"/>
              </a:rPr>
              <a:t>Офлайн</a:t>
            </a:r>
          </a:p>
          <a:p>
            <a:pPr>
              <a:spcAft>
                <a:spcPts val="2000"/>
              </a:spcAft>
            </a:pPr>
            <a:r>
              <a:rPr lang="ru-RU" sz="4000" dirty="0">
                <a:solidFill>
                  <a:srgbClr val="E5481D"/>
                </a:solidFill>
                <a:effectLst/>
                <a:latin typeface="Montserrat SemiBold" pitchFamily="2" charset="0"/>
              </a:rPr>
              <a:t>Оффлайн</a:t>
            </a:r>
          </a:p>
          <a:p>
            <a:pPr>
              <a:spcAft>
                <a:spcPts val="2000"/>
              </a:spcAft>
            </a:pPr>
            <a:r>
              <a:rPr lang="ru-RU" sz="4000" dirty="0">
                <a:solidFill>
                  <a:srgbClr val="E5481D"/>
                </a:solidFill>
                <a:effectLst/>
                <a:latin typeface="Montserrat SemiBold" pitchFamily="2" charset="0"/>
              </a:rPr>
              <a:t>Оф-лайн</a:t>
            </a:r>
            <a:endParaRPr lang="en-US" sz="4000" dirty="0">
              <a:solidFill>
                <a:srgbClr val="E5481D"/>
              </a:solidFill>
              <a:latin typeface="Montserrat SemiBold" pitchFamily="2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96BA84C-9681-DF07-572B-2722707D8655}"/>
              </a:ext>
            </a:extLst>
          </p:cNvPr>
          <p:cNvGrpSpPr/>
          <p:nvPr/>
        </p:nvGrpSpPr>
        <p:grpSpPr>
          <a:xfrm>
            <a:off x="484188" y="1604962"/>
            <a:ext cx="288000" cy="288000"/>
            <a:chOff x="484188" y="1604962"/>
            <a:chExt cx="288000" cy="28800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DBCA012-1465-AD09-6A5A-B445FA2F7FE4}"/>
                </a:ext>
              </a:extLst>
            </p:cNvPr>
            <p:cNvSpPr/>
            <p:nvPr/>
          </p:nvSpPr>
          <p:spPr>
            <a:xfrm>
              <a:off x="484188" y="1604962"/>
              <a:ext cx="288000" cy="28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Graphic 6" descr="Checkmark with solid fill">
              <a:extLst>
                <a:ext uri="{FF2B5EF4-FFF2-40B4-BE49-F238E27FC236}">
                  <a16:creationId xmlns:a16="http://schemas.microsoft.com/office/drawing/2014/main" id="{BBAF8B90-3E2E-951C-93C7-36A9B925F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36748" y="1664197"/>
              <a:ext cx="182880" cy="182880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5612B0F-0CB9-C98B-5863-391B65B95197}"/>
              </a:ext>
            </a:extLst>
          </p:cNvPr>
          <p:cNvGrpSpPr/>
          <p:nvPr/>
        </p:nvGrpSpPr>
        <p:grpSpPr>
          <a:xfrm>
            <a:off x="487978" y="2456328"/>
            <a:ext cx="288000" cy="288000"/>
            <a:chOff x="487978" y="2427750"/>
            <a:chExt cx="288000" cy="2880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3CD17B6-813C-6F54-5236-CDE12A7D0CCA}"/>
                </a:ext>
              </a:extLst>
            </p:cNvPr>
            <p:cNvSpPr/>
            <p:nvPr/>
          </p:nvSpPr>
          <p:spPr>
            <a:xfrm>
              <a:off x="487978" y="2427750"/>
              <a:ext cx="288000" cy="28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Graphic 2" descr="Add with solid fill">
              <a:extLst>
                <a:ext uri="{FF2B5EF4-FFF2-40B4-BE49-F238E27FC236}">
                  <a16:creationId xmlns:a16="http://schemas.microsoft.com/office/drawing/2014/main" id="{EDDE3C7F-6642-61F6-54F6-E11C5273B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724223">
              <a:off x="540538" y="2480310"/>
              <a:ext cx="182880" cy="182880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06376B0-3192-66BA-28DA-0C59AB9A95C1}"/>
              </a:ext>
            </a:extLst>
          </p:cNvPr>
          <p:cNvGrpSpPr/>
          <p:nvPr/>
        </p:nvGrpSpPr>
        <p:grpSpPr>
          <a:xfrm>
            <a:off x="484188" y="3323897"/>
            <a:ext cx="288000" cy="288000"/>
            <a:chOff x="487978" y="2427750"/>
            <a:chExt cx="288000" cy="2880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DDDEF98-02AB-4544-6811-887B9F39F456}"/>
                </a:ext>
              </a:extLst>
            </p:cNvPr>
            <p:cNvSpPr/>
            <p:nvPr/>
          </p:nvSpPr>
          <p:spPr>
            <a:xfrm>
              <a:off x="487978" y="2427750"/>
              <a:ext cx="288000" cy="28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Graphic 13" descr="Add with solid fill">
              <a:extLst>
                <a:ext uri="{FF2B5EF4-FFF2-40B4-BE49-F238E27FC236}">
                  <a16:creationId xmlns:a16="http://schemas.microsoft.com/office/drawing/2014/main" id="{677C24CC-41C7-7069-966B-F6CDAD1E7B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724223">
              <a:off x="540538" y="2480310"/>
              <a:ext cx="182880" cy="182880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27841F5-C321-78DA-15ED-350CFAC0F910}"/>
              </a:ext>
            </a:extLst>
          </p:cNvPr>
          <p:cNvSpPr txBox="1"/>
          <p:nvPr/>
        </p:nvSpPr>
        <p:spPr>
          <a:xfrm>
            <a:off x="1127425" y="4276028"/>
            <a:ext cx="2128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effectLst/>
                <a:latin typeface="Montserrat SemiBold" pitchFamily="2" charset="0"/>
              </a:rPr>
              <a:t>«Русский</a:t>
            </a:r>
            <a:endParaRPr lang="en-US" sz="1200" dirty="0">
              <a:solidFill>
                <a:schemeClr val="bg1"/>
              </a:solidFill>
              <a:latin typeface="Montserrat SemiBold" pitchFamily="2" charset="0"/>
            </a:endParaRPr>
          </a:p>
          <a:p>
            <a:r>
              <a:rPr lang="en-US" sz="1200" dirty="0">
                <a:solidFill>
                  <a:schemeClr val="bg1"/>
                </a:solidFill>
                <a:effectLst/>
                <a:latin typeface="Montserrat SemiBold" pitchFamily="2" charset="0"/>
              </a:rPr>
              <a:t>  </a:t>
            </a:r>
            <a:r>
              <a:rPr lang="ru-RU" sz="1200" dirty="0">
                <a:solidFill>
                  <a:schemeClr val="bg1"/>
                </a:solidFill>
                <a:effectLst/>
                <a:latin typeface="Montserrat SemiBold" pitchFamily="2" charset="0"/>
              </a:rPr>
              <a:t>орфографический</a:t>
            </a:r>
            <a:br>
              <a:rPr lang="ru-RU" sz="1200" dirty="0">
                <a:solidFill>
                  <a:schemeClr val="bg1"/>
                </a:solidFill>
                <a:effectLst/>
                <a:latin typeface="Montserrat SemiBold" pitchFamily="2" charset="0"/>
              </a:rPr>
            </a:br>
            <a:r>
              <a:rPr lang="en-US" sz="1200" dirty="0">
                <a:solidFill>
                  <a:schemeClr val="bg1"/>
                </a:solidFill>
                <a:effectLst/>
                <a:latin typeface="Montserrat SemiBold" pitchFamily="2" charset="0"/>
              </a:rPr>
              <a:t>  </a:t>
            </a:r>
            <a:r>
              <a:rPr lang="ru-RU" sz="1200" dirty="0">
                <a:solidFill>
                  <a:schemeClr val="bg1"/>
                </a:solidFill>
                <a:effectLst/>
                <a:latin typeface="Montserrat SemiBold" pitchFamily="2" charset="0"/>
              </a:rPr>
              <a:t>словарь РАН»</a:t>
            </a:r>
            <a:endParaRPr lang="en-US" sz="1200" dirty="0">
              <a:solidFill>
                <a:schemeClr val="bg1"/>
              </a:solidFill>
              <a:latin typeface="Montserrat SemiBold" pitchFamily="2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627B5F6-7F74-7AAB-B09C-91197E735A21}"/>
              </a:ext>
            </a:extLst>
          </p:cNvPr>
          <p:cNvGrpSpPr/>
          <p:nvPr/>
        </p:nvGrpSpPr>
        <p:grpSpPr>
          <a:xfrm>
            <a:off x="484188" y="4276028"/>
            <a:ext cx="648000" cy="646331"/>
            <a:chOff x="484188" y="4276028"/>
            <a:chExt cx="648000" cy="646331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B85E989-74E0-380A-8CE6-2F7E96D3623E}"/>
                </a:ext>
              </a:extLst>
            </p:cNvPr>
            <p:cNvSpPr/>
            <p:nvPr/>
          </p:nvSpPr>
          <p:spPr>
            <a:xfrm>
              <a:off x="484188" y="4276028"/>
              <a:ext cx="648000" cy="646331"/>
            </a:xfrm>
            <a:prstGeom prst="ellipse">
              <a:avLst/>
            </a:prstGeom>
            <a:solidFill>
              <a:srgbClr val="E548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E1F9BBE-5A18-B143-A1D5-4C2DC3AE7B75}"/>
                </a:ext>
              </a:extLst>
            </p:cNvPr>
            <p:cNvSpPr txBox="1"/>
            <p:nvPr/>
          </p:nvSpPr>
          <p:spPr>
            <a:xfrm>
              <a:off x="556188" y="4347193"/>
              <a:ext cx="504000" cy="504000"/>
            </a:xfrm>
            <a:prstGeom prst="rect">
              <a:avLst/>
            </a:prstGeom>
            <a:noFill/>
          </p:spPr>
          <p:txBody>
            <a:bodyPr wrap="square" rtlCol="0">
              <a:prstTxWarp prst="textCircle">
                <a:avLst>
                  <a:gd name="adj" fmla="val 115716"/>
                </a:avLst>
              </a:prstTxWarp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 SemiBold" pitchFamily="2" charset="0"/>
                  <a:ea typeface="+mn-ea"/>
                  <a:cs typeface="+mn-cs"/>
                </a:rPr>
                <a:t>Русский</a:t>
              </a:r>
              <a:r>
                <a:rPr lang="en-US" sz="1200" dirty="0">
                  <a:solidFill>
                    <a:prstClr val="white"/>
                  </a:solidFill>
                  <a:latin typeface="Montserrat SemiBold" pitchFamily="2" charset="0"/>
                </a:rPr>
                <a:t> </a:t>
              </a:r>
              <a:r>
                <a:rPr kumimoji="0" lang="ru-RU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 SemiBold" pitchFamily="2" charset="0"/>
                  <a:ea typeface="+mn-ea"/>
                  <a:cs typeface="+mn-cs"/>
                </a:rPr>
                <a:t>орфографический</a:t>
              </a:r>
              <a:r>
                <a:rPr lang="en-US" sz="1200" dirty="0">
                  <a:solidFill>
                    <a:prstClr val="white"/>
                  </a:solidFill>
                  <a:latin typeface="Montserrat SemiBold" pitchFamily="2" charset="0"/>
                </a:rPr>
                <a:t> </a:t>
              </a:r>
              <a:r>
                <a:rPr kumimoji="0" lang="ru-RU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 SemiBold" pitchFamily="2" charset="0"/>
                  <a:ea typeface="+mn-ea"/>
                  <a:cs typeface="+mn-cs"/>
                </a:rPr>
                <a:t>словарь РАН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 SemiBold" pitchFamily="2" charset="0"/>
                <a:ea typeface="+mn-ea"/>
                <a:cs typeface="+mn-cs"/>
              </a:endParaRPr>
            </a:p>
          </p:txBody>
        </p:sp>
        <p:pic>
          <p:nvPicPr>
            <p:cNvPr id="19" name="Graphic 18" descr="Open book outline">
              <a:extLst>
                <a:ext uri="{FF2B5EF4-FFF2-40B4-BE49-F238E27FC236}">
                  <a16:creationId xmlns:a16="http://schemas.microsoft.com/office/drawing/2014/main" id="{4AF90342-BC1E-FE92-2673-9CBB27527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58534" y="4466391"/>
              <a:ext cx="299309" cy="2993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89638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ACDB70-550C-ED42-7B74-9FDF9C08F742}"/>
              </a:ext>
            </a:extLst>
          </p:cNvPr>
          <p:cNvSpPr txBox="1"/>
          <p:nvPr/>
        </p:nvSpPr>
        <p:spPr>
          <a:xfrm>
            <a:off x="3729038" y="771527"/>
            <a:ext cx="9302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00" dirty="0">
                <a:solidFill>
                  <a:schemeClr val="bg1"/>
                </a:solidFill>
                <a:latin typeface="Montserrat Medium" pitchFamily="2" charset="0"/>
              </a:rPr>
              <a:t>карточка № </a:t>
            </a:r>
            <a:r>
              <a:rPr lang="en-US" sz="700" dirty="0">
                <a:solidFill>
                  <a:schemeClr val="bg1"/>
                </a:solidFill>
                <a:latin typeface="Montserrat Medium" pitchFamily="2" charset="0"/>
              </a:rPr>
              <a:t>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A1003B-2DC8-9B50-A450-24E41C0D5821}"/>
              </a:ext>
            </a:extLst>
          </p:cNvPr>
          <p:cNvSpPr txBox="1"/>
          <p:nvPr/>
        </p:nvSpPr>
        <p:spPr>
          <a:xfrm>
            <a:off x="980322" y="1699707"/>
            <a:ext cx="3565525" cy="15799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Aft>
                <a:spcPts val="2000"/>
              </a:spcAft>
            </a:pPr>
            <a:r>
              <a:rPr lang="ru-RU" sz="4000" dirty="0">
                <a:solidFill>
                  <a:srgbClr val="004899"/>
                </a:solidFill>
                <a:effectLst/>
                <a:latin typeface="Montserrat SemiBold" pitchFamily="2" charset="0"/>
              </a:rPr>
              <a:t>Офшор</a:t>
            </a:r>
            <a:endParaRPr lang="en-US" sz="4000" dirty="0">
              <a:solidFill>
                <a:srgbClr val="004899"/>
              </a:solidFill>
              <a:effectLst/>
              <a:latin typeface="Montserrat SemiBold" pitchFamily="2" charset="0"/>
            </a:endParaRPr>
          </a:p>
          <a:p>
            <a:pPr>
              <a:spcAft>
                <a:spcPts val="2000"/>
              </a:spcAft>
            </a:pPr>
            <a:r>
              <a:rPr lang="ru-RU" sz="4000" dirty="0">
                <a:solidFill>
                  <a:srgbClr val="E5481D"/>
                </a:solidFill>
                <a:effectLst/>
                <a:latin typeface="Montserrat SemiBold" pitchFamily="2" charset="0"/>
              </a:rPr>
              <a:t>Оффшор</a:t>
            </a:r>
            <a:endParaRPr lang="en-US" sz="4000" dirty="0">
              <a:solidFill>
                <a:srgbClr val="E5481D"/>
              </a:solidFill>
              <a:latin typeface="Montserrat SemiBold" pitchFamily="2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96BA84C-9681-DF07-572B-2722707D8655}"/>
              </a:ext>
            </a:extLst>
          </p:cNvPr>
          <p:cNvGrpSpPr/>
          <p:nvPr/>
        </p:nvGrpSpPr>
        <p:grpSpPr>
          <a:xfrm>
            <a:off x="484188" y="1919286"/>
            <a:ext cx="288000" cy="288000"/>
            <a:chOff x="484188" y="1604962"/>
            <a:chExt cx="288000" cy="28800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DBCA012-1465-AD09-6A5A-B445FA2F7FE4}"/>
                </a:ext>
              </a:extLst>
            </p:cNvPr>
            <p:cNvSpPr/>
            <p:nvPr/>
          </p:nvSpPr>
          <p:spPr>
            <a:xfrm>
              <a:off x="484188" y="1604962"/>
              <a:ext cx="288000" cy="28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Graphic 6" descr="Checkmark with solid fill">
              <a:extLst>
                <a:ext uri="{FF2B5EF4-FFF2-40B4-BE49-F238E27FC236}">
                  <a16:creationId xmlns:a16="http://schemas.microsoft.com/office/drawing/2014/main" id="{BBAF8B90-3E2E-951C-93C7-36A9B925F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36748" y="1664197"/>
              <a:ext cx="182880" cy="182880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5612B0F-0CB9-C98B-5863-391B65B95197}"/>
              </a:ext>
            </a:extLst>
          </p:cNvPr>
          <p:cNvGrpSpPr/>
          <p:nvPr/>
        </p:nvGrpSpPr>
        <p:grpSpPr>
          <a:xfrm>
            <a:off x="487978" y="2775415"/>
            <a:ext cx="288000" cy="288000"/>
            <a:chOff x="487978" y="2427750"/>
            <a:chExt cx="288000" cy="2880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3CD17B6-813C-6F54-5236-CDE12A7D0CCA}"/>
                </a:ext>
              </a:extLst>
            </p:cNvPr>
            <p:cNvSpPr/>
            <p:nvPr/>
          </p:nvSpPr>
          <p:spPr>
            <a:xfrm>
              <a:off x="487978" y="2427750"/>
              <a:ext cx="288000" cy="28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Graphic 2" descr="Add with solid fill">
              <a:extLst>
                <a:ext uri="{FF2B5EF4-FFF2-40B4-BE49-F238E27FC236}">
                  <a16:creationId xmlns:a16="http://schemas.microsoft.com/office/drawing/2014/main" id="{EDDE3C7F-6642-61F6-54F6-E11C5273B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724223">
              <a:off x="540538" y="2480310"/>
              <a:ext cx="182880" cy="182880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27841F5-C321-78DA-15ED-350CFAC0F910}"/>
              </a:ext>
            </a:extLst>
          </p:cNvPr>
          <p:cNvSpPr txBox="1"/>
          <p:nvPr/>
        </p:nvSpPr>
        <p:spPr>
          <a:xfrm>
            <a:off x="1127425" y="4276028"/>
            <a:ext cx="2128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effectLst/>
                <a:latin typeface="Montserrat SemiBold" pitchFamily="2" charset="0"/>
              </a:rPr>
              <a:t>«Русский</a:t>
            </a:r>
            <a:endParaRPr lang="en-US" sz="1200" dirty="0">
              <a:solidFill>
                <a:schemeClr val="bg1"/>
              </a:solidFill>
              <a:latin typeface="Montserrat SemiBold" pitchFamily="2" charset="0"/>
            </a:endParaRPr>
          </a:p>
          <a:p>
            <a:r>
              <a:rPr lang="en-US" sz="1200" dirty="0">
                <a:solidFill>
                  <a:schemeClr val="bg1"/>
                </a:solidFill>
                <a:effectLst/>
                <a:latin typeface="Montserrat SemiBold" pitchFamily="2" charset="0"/>
              </a:rPr>
              <a:t>  </a:t>
            </a:r>
            <a:r>
              <a:rPr lang="ru-RU" sz="1200" dirty="0">
                <a:solidFill>
                  <a:schemeClr val="bg1"/>
                </a:solidFill>
                <a:effectLst/>
                <a:latin typeface="Montserrat SemiBold" pitchFamily="2" charset="0"/>
              </a:rPr>
              <a:t>орфографический</a:t>
            </a:r>
            <a:br>
              <a:rPr lang="ru-RU" sz="1200" dirty="0">
                <a:solidFill>
                  <a:schemeClr val="bg1"/>
                </a:solidFill>
                <a:effectLst/>
                <a:latin typeface="Montserrat SemiBold" pitchFamily="2" charset="0"/>
              </a:rPr>
            </a:br>
            <a:r>
              <a:rPr lang="en-US" sz="1200" dirty="0">
                <a:solidFill>
                  <a:schemeClr val="bg1"/>
                </a:solidFill>
                <a:effectLst/>
                <a:latin typeface="Montserrat SemiBold" pitchFamily="2" charset="0"/>
              </a:rPr>
              <a:t>  </a:t>
            </a:r>
            <a:r>
              <a:rPr lang="ru-RU" sz="1200" dirty="0">
                <a:solidFill>
                  <a:schemeClr val="bg1"/>
                </a:solidFill>
                <a:effectLst/>
                <a:latin typeface="Montserrat SemiBold" pitchFamily="2" charset="0"/>
              </a:rPr>
              <a:t>словарь РАН»</a:t>
            </a:r>
            <a:endParaRPr lang="en-US" sz="1200" dirty="0">
              <a:solidFill>
                <a:schemeClr val="bg1"/>
              </a:solidFill>
              <a:latin typeface="Montserrat SemiBold" pitchFamily="2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627B5F6-7F74-7AAB-B09C-91197E735A21}"/>
              </a:ext>
            </a:extLst>
          </p:cNvPr>
          <p:cNvGrpSpPr/>
          <p:nvPr/>
        </p:nvGrpSpPr>
        <p:grpSpPr>
          <a:xfrm>
            <a:off x="484188" y="4276028"/>
            <a:ext cx="648000" cy="646331"/>
            <a:chOff x="484188" y="4276028"/>
            <a:chExt cx="648000" cy="646331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B85E989-74E0-380A-8CE6-2F7E96D3623E}"/>
                </a:ext>
              </a:extLst>
            </p:cNvPr>
            <p:cNvSpPr/>
            <p:nvPr/>
          </p:nvSpPr>
          <p:spPr>
            <a:xfrm>
              <a:off x="484188" y="4276028"/>
              <a:ext cx="648000" cy="646331"/>
            </a:xfrm>
            <a:prstGeom prst="ellipse">
              <a:avLst/>
            </a:prstGeom>
            <a:solidFill>
              <a:srgbClr val="E548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E1F9BBE-5A18-B143-A1D5-4C2DC3AE7B75}"/>
                </a:ext>
              </a:extLst>
            </p:cNvPr>
            <p:cNvSpPr txBox="1"/>
            <p:nvPr/>
          </p:nvSpPr>
          <p:spPr>
            <a:xfrm>
              <a:off x="556188" y="4347193"/>
              <a:ext cx="504000" cy="504000"/>
            </a:xfrm>
            <a:prstGeom prst="rect">
              <a:avLst/>
            </a:prstGeom>
            <a:noFill/>
          </p:spPr>
          <p:txBody>
            <a:bodyPr wrap="square" rtlCol="0">
              <a:prstTxWarp prst="textCircle">
                <a:avLst>
                  <a:gd name="adj" fmla="val 115716"/>
                </a:avLst>
              </a:prstTxWarp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 SemiBold" pitchFamily="2" charset="0"/>
                  <a:ea typeface="+mn-ea"/>
                  <a:cs typeface="+mn-cs"/>
                </a:rPr>
                <a:t>Русский</a:t>
              </a:r>
              <a:r>
                <a:rPr lang="en-US" sz="1200" dirty="0">
                  <a:solidFill>
                    <a:prstClr val="white"/>
                  </a:solidFill>
                  <a:latin typeface="Montserrat SemiBold" pitchFamily="2" charset="0"/>
                </a:rPr>
                <a:t> </a:t>
              </a:r>
              <a:r>
                <a:rPr kumimoji="0" lang="ru-RU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 SemiBold" pitchFamily="2" charset="0"/>
                  <a:ea typeface="+mn-ea"/>
                  <a:cs typeface="+mn-cs"/>
                </a:rPr>
                <a:t>орфографический</a:t>
              </a:r>
              <a:r>
                <a:rPr lang="en-US" sz="1200" dirty="0">
                  <a:solidFill>
                    <a:prstClr val="white"/>
                  </a:solidFill>
                  <a:latin typeface="Montserrat SemiBold" pitchFamily="2" charset="0"/>
                </a:rPr>
                <a:t> </a:t>
              </a:r>
              <a:r>
                <a:rPr kumimoji="0" lang="ru-RU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 SemiBold" pitchFamily="2" charset="0"/>
                  <a:ea typeface="+mn-ea"/>
                  <a:cs typeface="+mn-cs"/>
                </a:rPr>
                <a:t>словарь РАН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 SemiBold" pitchFamily="2" charset="0"/>
                <a:ea typeface="+mn-ea"/>
                <a:cs typeface="+mn-cs"/>
              </a:endParaRPr>
            </a:p>
          </p:txBody>
        </p:sp>
        <p:pic>
          <p:nvPicPr>
            <p:cNvPr id="19" name="Graphic 18" descr="Open book outline">
              <a:extLst>
                <a:ext uri="{FF2B5EF4-FFF2-40B4-BE49-F238E27FC236}">
                  <a16:creationId xmlns:a16="http://schemas.microsoft.com/office/drawing/2014/main" id="{4AF90342-BC1E-FE92-2673-9CBB27527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58534" y="4466391"/>
              <a:ext cx="299309" cy="2993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0318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ACDB70-550C-ED42-7B74-9FDF9C08F742}"/>
              </a:ext>
            </a:extLst>
          </p:cNvPr>
          <p:cNvSpPr txBox="1"/>
          <p:nvPr/>
        </p:nvSpPr>
        <p:spPr>
          <a:xfrm>
            <a:off x="3729038" y="771527"/>
            <a:ext cx="9302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00" dirty="0">
                <a:solidFill>
                  <a:schemeClr val="bg1"/>
                </a:solidFill>
                <a:latin typeface="Montserrat Medium" pitchFamily="2" charset="0"/>
              </a:rPr>
              <a:t>карточка № </a:t>
            </a:r>
            <a:r>
              <a:rPr lang="en-US" sz="700" dirty="0">
                <a:solidFill>
                  <a:schemeClr val="bg1"/>
                </a:solidFill>
                <a:latin typeface="Montserrat Medium" pitchFamily="2" charset="0"/>
              </a:rPr>
              <a:t>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A1003B-2DC8-9B50-A450-24E41C0D5821}"/>
              </a:ext>
            </a:extLst>
          </p:cNvPr>
          <p:cNvSpPr txBox="1"/>
          <p:nvPr/>
        </p:nvSpPr>
        <p:spPr>
          <a:xfrm>
            <a:off x="980322" y="1699707"/>
            <a:ext cx="3565525" cy="15799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Aft>
                <a:spcPts val="2000"/>
              </a:spcAft>
            </a:pPr>
            <a:r>
              <a:rPr lang="ru-RU" sz="4000" dirty="0">
                <a:solidFill>
                  <a:srgbClr val="004899"/>
                </a:solidFill>
                <a:effectLst/>
                <a:latin typeface="Montserrat SemiBold" pitchFamily="2" charset="0"/>
              </a:rPr>
              <a:t>Трафик</a:t>
            </a:r>
            <a:endParaRPr lang="en-US" sz="4000" dirty="0">
              <a:solidFill>
                <a:srgbClr val="004899"/>
              </a:solidFill>
              <a:effectLst/>
              <a:latin typeface="Montserrat SemiBold" pitchFamily="2" charset="0"/>
            </a:endParaRPr>
          </a:p>
          <a:p>
            <a:pPr>
              <a:spcAft>
                <a:spcPts val="2000"/>
              </a:spcAft>
            </a:pPr>
            <a:r>
              <a:rPr lang="ru-RU" sz="4000" dirty="0">
                <a:solidFill>
                  <a:srgbClr val="E5481D"/>
                </a:solidFill>
                <a:effectLst/>
                <a:latin typeface="Montserrat SemiBold" pitchFamily="2" charset="0"/>
              </a:rPr>
              <a:t>Траффик</a:t>
            </a:r>
            <a:endParaRPr lang="en-US" sz="4000" dirty="0">
              <a:solidFill>
                <a:srgbClr val="E5481D"/>
              </a:solidFill>
              <a:latin typeface="Montserrat SemiBold" pitchFamily="2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96BA84C-9681-DF07-572B-2722707D8655}"/>
              </a:ext>
            </a:extLst>
          </p:cNvPr>
          <p:cNvGrpSpPr/>
          <p:nvPr/>
        </p:nvGrpSpPr>
        <p:grpSpPr>
          <a:xfrm>
            <a:off x="484188" y="1919286"/>
            <a:ext cx="288000" cy="288000"/>
            <a:chOff x="484188" y="1604962"/>
            <a:chExt cx="288000" cy="28800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DBCA012-1465-AD09-6A5A-B445FA2F7FE4}"/>
                </a:ext>
              </a:extLst>
            </p:cNvPr>
            <p:cNvSpPr/>
            <p:nvPr/>
          </p:nvSpPr>
          <p:spPr>
            <a:xfrm>
              <a:off x="484188" y="1604962"/>
              <a:ext cx="288000" cy="28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Graphic 6" descr="Checkmark with solid fill">
              <a:extLst>
                <a:ext uri="{FF2B5EF4-FFF2-40B4-BE49-F238E27FC236}">
                  <a16:creationId xmlns:a16="http://schemas.microsoft.com/office/drawing/2014/main" id="{BBAF8B90-3E2E-951C-93C7-36A9B925F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36748" y="1664197"/>
              <a:ext cx="182880" cy="182880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5612B0F-0CB9-C98B-5863-391B65B95197}"/>
              </a:ext>
            </a:extLst>
          </p:cNvPr>
          <p:cNvGrpSpPr/>
          <p:nvPr/>
        </p:nvGrpSpPr>
        <p:grpSpPr>
          <a:xfrm>
            <a:off x="487978" y="2775415"/>
            <a:ext cx="288000" cy="288000"/>
            <a:chOff x="487978" y="2427750"/>
            <a:chExt cx="288000" cy="2880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3CD17B6-813C-6F54-5236-CDE12A7D0CCA}"/>
                </a:ext>
              </a:extLst>
            </p:cNvPr>
            <p:cNvSpPr/>
            <p:nvPr/>
          </p:nvSpPr>
          <p:spPr>
            <a:xfrm>
              <a:off x="487978" y="2427750"/>
              <a:ext cx="288000" cy="28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Graphic 2" descr="Add with solid fill">
              <a:extLst>
                <a:ext uri="{FF2B5EF4-FFF2-40B4-BE49-F238E27FC236}">
                  <a16:creationId xmlns:a16="http://schemas.microsoft.com/office/drawing/2014/main" id="{EDDE3C7F-6642-61F6-54F6-E11C5273B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724223">
              <a:off x="540538" y="2480310"/>
              <a:ext cx="182880" cy="182880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27841F5-C321-78DA-15ED-350CFAC0F910}"/>
              </a:ext>
            </a:extLst>
          </p:cNvPr>
          <p:cNvSpPr txBox="1"/>
          <p:nvPr/>
        </p:nvSpPr>
        <p:spPr>
          <a:xfrm>
            <a:off x="1127425" y="4276028"/>
            <a:ext cx="2128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effectLst/>
                <a:latin typeface="Montserrat SemiBold" pitchFamily="2" charset="0"/>
              </a:rPr>
              <a:t>«Русский</a:t>
            </a:r>
            <a:endParaRPr lang="en-US" sz="1200" dirty="0">
              <a:solidFill>
                <a:schemeClr val="bg1"/>
              </a:solidFill>
              <a:latin typeface="Montserrat SemiBold" pitchFamily="2" charset="0"/>
            </a:endParaRPr>
          </a:p>
          <a:p>
            <a:r>
              <a:rPr lang="en-US" sz="1200" dirty="0">
                <a:solidFill>
                  <a:schemeClr val="bg1"/>
                </a:solidFill>
                <a:effectLst/>
                <a:latin typeface="Montserrat SemiBold" pitchFamily="2" charset="0"/>
              </a:rPr>
              <a:t>  </a:t>
            </a:r>
            <a:r>
              <a:rPr lang="ru-RU" sz="1200" dirty="0">
                <a:solidFill>
                  <a:schemeClr val="bg1"/>
                </a:solidFill>
                <a:effectLst/>
                <a:latin typeface="Montserrat SemiBold" pitchFamily="2" charset="0"/>
              </a:rPr>
              <a:t>орфографический</a:t>
            </a:r>
            <a:br>
              <a:rPr lang="ru-RU" sz="1200" dirty="0">
                <a:solidFill>
                  <a:schemeClr val="bg1"/>
                </a:solidFill>
                <a:effectLst/>
                <a:latin typeface="Montserrat SemiBold" pitchFamily="2" charset="0"/>
              </a:rPr>
            </a:br>
            <a:r>
              <a:rPr lang="en-US" sz="1200" dirty="0">
                <a:solidFill>
                  <a:schemeClr val="bg1"/>
                </a:solidFill>
                <a:effectLst/>
                <a:latin typeface="Montserrat SemiBold" pitchFamily="2" charset="0"/>
              </a:rPr>
              <a:t>  </a:t>
            </a:r>
            <a:r>
              <a:rPr lang="ru-RU" sz="1200" dirty="0">
                <a:solidFill>
                  <a:schemeClr val="bg1"/>
                </a:solidFill>
                <a:effectLst/>
                <a:latin typeface="Montserrat SemiBold" pitchFamily="2" charset="0"/>
              </a:rPr>
              <a:t>словарь РАН»</a:t>
            </a:r>
            <a:endParaRPr lang="en-US" sz="1200" dirty="0">
              <a:solidFill>
                <a:schemeClr val="bg1"/>
              </a:solidFill>
              <a:latin typeface="Montserrat SemiBold" pitchFamily="2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627B5F6-7F74-7AAB-B09C-91197E735A21}"/>
              </a:ext>
            </a:extLst>
          </p:cNvPr>
          <p:cNvGrpSpPr/>
          <p:nvPr/>
        </p:nvGrpSpPr>
        <p:grpSpPr>
          <a:xfrm>
            <a:off x="484188" y="4276028"/>
            <a:ext cx="648000" cy="646331"/>
            <a:chOff x="484188" y="4276028"/>
            <a:chExt cx="648000" cy="646331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B85E989-74E0-380A-8CE6-2F7E96D3623E}"/>
                </a:ext>
              </a:extLst>
            </p:cNvPr>
            <p:cNvSpPr/>
            <p:nvPr/>
          </p:nvSpPr>
          <p:spPr>
            <a:xfrm>
              <a:off x="484188" y="4276028"/>
              <a:ext cx="648000" cy="646331"/>
            </a:xfrm>
            <a:prstGeom prst="ellipse">
              <a:avLst/>
            </a:prstGeom>
            <a:solidFill>
              <a:srgbClr val="E548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E1F9BBE-5A18-B143-A1D5-4C2DC3AE7B75}"/>
                </a:ext>
              </a:extLst>
            </p:cNvPr>
            <p:cNvSpPr txBox="1"/>
            <p:nvPr/>
          </p:nvSpPr>
          <p:spPr>
            <a:xfrm>
              <a:off x="556188" y="4347193"/>
              <a:ext cx="504000" cy="504000"/>
            </a:xfrm>
            <a:prstGeom prst="rect">
              <a:avLst/>
            </a:prstGeom>
            <a:noFill/>
          </p:spPr>
          <p:txBody>
            <a:bodyPr wrap="square" rtlCol="0">
              <a:prstTxWarp prst="textCircle">
                <a:avLst>
                  <a:gd name="adj" fmla="val 115716"/>
                </a:avLst>
              </a:prstTxWarp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 SemiBold" pitchFamily="2" charset="0"/>
                  <a:ea typeface="+mn-ea"/>
                  <a:cs typeface="+mn-cs"/>
                </a:rPr>
                <a:t>Русский</a:t>
              </a:r>
              <a:r>
                <a:rPr lang="en-US" sz="1200" dirty="0">
                  <a:solidFill>
                    <a:prstClr val="white"/>
                  </a:solidFill>
                  <a:latin typeface="Montserrat SemiBold" pitchFamily="2" charset="0"/>
                </a:rPr>
                <a:t> </a:t>
              </a:r>
              <a:r>
                <a:rPr kumimoji="0" lang="ru-RU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 SemiBold" pitchFamily="2" charset="0"/>
                  <a:ea typeface="+mn-ea"/>
                  <a:cs typeface="+mn-cs"/>
                </a:rPr>
                <a:t>орфографический</a:t>
              </a:r>
              <a:r>
                <a:rPr lang="en-US" sz="1200" dirty="0">
                  <a:solidFill>
                    <a:prstClr val="white"/>
                  </a:solidFill>
                  <a:latin typeface="Montserrat SemiBold" pitchFamily="2" charset="0"/>
                </a:rPr>
                <a:t> </a:t>
              </a:r>
              <a:r>
                <a:rPr kumimoji="0" lang="ru-RU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 SemiBold" pitchFamily="2" charset="0"/>
                  <a:ea typeface="+mn-ea"/>
                  <a:cs typeface="+mn-cs"/>
                </a:rPr>
                <a:t>словарь РАН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 SemiBold" pitchFamily="2" charset="0"/>
                <a:ea typeface="+mn-ea"/>
                <a:cs typeface="+mn-cs"/>
              </a:endParaRPr>
            </a:p>
          </p:txBody>
        </p:sp>
        <p:pic>
          <p:nvPicPr>
            <p:cNvPr id="19" name="Graphic 18" descr="Open book outline">
              <a:extLst>
                <a:ext uri="{FF2B5EF4-FFF2-40B4-BE49-F238E27FC236}">
                  <a16:creationId xmlns:a16="http://schemas.microsoft.com/office/drawing/2014/main" id="{4AF90342-BC1E-FE92-2673-9CBB27527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58534" y="4466391"/>
              <a:ext cx="299309" cy="2993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8783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402</TotalTime>
  <Words>130</Words>
  <Application>Microsoft Office PowerPoint</Application>
  <PresentationFormat>Custom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Montserrat Medium</vt:lpstr>
      <vt:lpstr>Montserrat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Илья Ершов</dc:creator>
  <cp:lastModifiedBy>Илья Ершов</cp:lastModifiedBy>
  <cp:revision>2</cp:revision>
  <dcterms:created xsi:type="dcterms:W3CDTF">2023-01-18T08:24:09Z</dcterms:created>
  <dcterms:modified xsi:type="dcterms:W3CDTF">2023-01-18T15:06:15Z</dcterms:modified>
</cp:coreProperties>
</file>