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embeddedFontLst>
    <p:embeddedFont>
      <p:font typeface="Montserrat" pitchFamily="2" charset="77"/>
      <p:regular r:id="rId6"/>
      <p:bold r:id="rId7"/>
      <p:italic r:id="rId8"/>
      <p:boldItalic r:id="rId9"/>
    </p:embeddedFont>
    <p:embeddedFont>
      <p:font typeface="Montserrat Light"/>
      <p:regular r:id="rId10"/>
      <p:italic r:id="rId11"/>
    </p:embeddedFont>
    <p:embeddedFont>
      <p:font typeface="Montserrat Medium" pitchFamily="2" charset="77"/>
      <p:regular r:id="rId12"/>
      <p:italic r:id="rId13"/>
    </p:embeddedFont>
    <p:embeddedFont>
      <p:font typeface="Montserrat SemiBold" pitchFamily="2" charset="77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5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028"/>
    <a:srgbClr val="1D4CB9"/>
    <a:srgbClr val="5AB4E6"/>
    <a:srgbClr val="0050AA"/>
    <a:srgbClr val="69B3E7"/>
    <a:srgbClr val="CF452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5" autoAdjust="0"/>
    <p:restoredTop sz="94668"/>
  </p:normalViewPr>
  <p:slideViewPr>
    <p:cSldViewPr snapToGrid="0" showGuides="1">
      <p:cViewPr varScale="1">
        <p:scale>
          <a:sx n="126" d="100"/>
          <a:sy n="126" d="100"/>
        </p:scale>
        <p:origin x="224" y="688"/>
      </p:cViewPr>
      <p:guideLst>
        <p:guide orient="horz" pos="3952"/>
        <p:guide pos="347"/>
        <p:guide pos="7333"/>
        <p:guide orient="horz" pos="5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E95B-4D46-424F-8675-6D1D3F269522}" type="datetimeFigureOut">
              <a:rPr lang="en-US" smtClean="0"/>
              <a:t>2/1/26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362D0-0325-4C93-BADA-4A99B298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5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129F7-7E04-86E9-AC9F-8AAB15060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26BC1A-9075-0B34-F17F-3BE6A79E2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D7B540-FE49-3A23-58E9-5189ADCB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844AA-ADD7-4EC1-90B0-29EE2D2CEC52}" type="datetime1">
              <a:rPr lang="en-US" smtClean="0"/>
              <a:t>2/1/26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E225B6-9661-311B-471A-E9D4907B4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CAAF9A-C7CA-52D1-EEC9-1166FD66A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259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CC94F-778F-E978-6B30-3EC1B5017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C9232A-F572-1815-5777-C408D2D5EF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FC422E-E03A-CF79-21CE-0AAB5A8B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8AC9-814F-411E-A151-01E6D4CA60BC}" type="datetime1">
              <a:rPr lang="en-US" smtClean="0"/>
              <a:t>2/1/26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EFFA97-29C0-DEE2-894B-C7A4AE979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049BD-4A4B-CB19-1CB9-C458DD38F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50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4D2688B-6C97-2C64-5397-FC26B243F5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2D6FCD-C66B-745A-BF4B-19F44AF95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EDA04B-B518-178B-D9F0-42B2B34E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E176D-A689-4BC3-A763-57950D8CD939}" type="datetime1">
              <a:rPr lang="en-US" smtClean="0"/>
              <a:t>2/1/26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FA159C-4B71-06F0-2CA9-35D6FA0E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7C35B1-E5A4-BAEE-9FAB-FDA0A77E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49657-5C41-E4C2-C79F-585BF963A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58D14B-96B8-A159-441A-C5F8CBF76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0F0B1C-6390-52DE-64A8-587D8E8C6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5E80-9E6C-4A9E-8330-4BC8A7267E7B}" type="datetime1">
              <a:rPr lang="en-US" smtClean="0"/>
              <a:t>2/1/26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BFF8EF-E396-8F07-42AA-8246CE5BE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CB29F1-D375-CA8E-1324-450C48E85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09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4C88F-585C-FC60-EB80-A4A3A4B8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293846-F5A8-187B-B543-861F7AA5E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CE5697-DDAF-511C-0A6E-2B06DFA60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3C9E-B78A-4EBB-89B8-9C40CFFC4164}" type="datetime1">
              <a:rPr lang="en-US" smtClean="0"/>
              <a:t>2/1/26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E3426A-EEAA-0870-2FD3-82B31190F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A0CDA0-4DA0-0EE9-6AF3-7BEB9A3BE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3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F2BC3-0D16-3C32-A9AF-29FF15B57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4D29D0-380B-104B-F7EA-31D868E0FF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BC7A6AF-9D9B-05CC-7EC4-ED3C0FBA50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FB83BB-60A7-C385-117E-31B7CA0B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3D71-40CE-45B3-9F97-9A4961FAD71B}" type="datetime1">
              <a:rPr lang="en-US" smtClean="0"/>
              <a:t>2/1/26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4A8D83-9F38-0E47-24EA-FE6B315B5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C5D87F-E0BE-22D3-7070-C58321FE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74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E9578-4778-5FC8-1DF4-10421A63A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106874-4710-4FEB-AE54-A91642CA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990922-0D29-9216-3CCC-10C9741EB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266F551-AB08-79C8-4171-153969E011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189336-78A7-FC6D-7395-FF2C111C23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ABB5B1-4188-E4A9-38F5-9753516CC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BE5D-B5DB-40BD-A7AD-E479B57FF508}" type="datetime1">
              <a:rPr lang="en-US" smtClean="0"/>
              <a:t>2/1/26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6C45F56-5893-84A2-0BC9-1ED06038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01B266-6B6B-86BD-E785-54E1177C4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36B8B-5237-B35A-6F20-D7C239A42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EBC3AF4-E0E7-E0CB-767B-01A3A77C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BBEA-77F7-49A1-AE73-EF4813992A3D}" type="datetime1">
              <a:rPr lang="en-US" smtClean="0"/>
              <a:t>2/1/26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8BE725-3D3C-B5DD-A71B-84454ED09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CDBC8ED-7DFD-A2B2-6DC6-3FD57D827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898ABA-8802-3FB8-15E0-E7555738F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0A3CC-FE05-4C5C-9AC4-002388E4EA4C}" type="datetime1">
              <a:rPr lang="en-US" smtClean="0"/>
              <a:t>2/1/26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3F0C0B2-EBF2-39F8-7EA4-6245DA860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79D5D5-7DCE-31A3-C911-A393F8EF8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6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6849A-DDB6-9D13-AE8A-F84509EC0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D01872-3F50-A20C-2433-CA2C1A7BD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830B73-EB9E-5BEA-9173-DDF192763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C8A868-09B2-9E37-70DA-0EDAEA871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95CDF-A3D2-48BE-A199-BA7F3D3B58C8}" type="datetime1">
              <a:rPr lang="en-US" smtClean="0"/>
              <a:t>2/1/26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D6E407-ED6E-7194-21EF-FB98BFAF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BDCBD6-114C-BC53-5241-34DA7CBE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4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18CEF-623B-B9E7-4FE9-68432CDC0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455B87D-35AA-7F5E-C66A-7FE0A05B8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CF2022-99F5-4D27-77D7-784729230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94D9D2-885E-E63D-304A-917B588B2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F1102-6050-4610-9112-E9F5ED5DEC79}" type="datetime1">
              <a:rPr lang="en-US" smtClean="0"/>
              <a:t>2/1/26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84FDCB-D30E-B0FE-A410-C0A6649A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8C462A-718A-2A61-2692-D552F5704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52649-AF29-4155-B637-8CA5385EB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68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9ABA5-CD4C-61F9-C867-17543B97A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BD6E4D-35F9-2253-4A80-8D5DEFB92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03C64F-B39E-6C7B-08ED-E71420114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C724C-867B-4DD4-BD8F-C2983DEB60C6}" type="datetime1">
              <a:rPr lang="en-US" smtClean="0"/>
              <a:t>2/1/26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5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E22B25-AB74-EE63-F33D-5179C0A11C09}"/>
              </a:ext>
            </a:extLst>
          </p:cNvPr>
          <p:cNvSpPr txBox="1"/>
          <p:nvPr/>
        </p:nvSpPr>
        <p:spPr>
          <a:xfrm>
            <a:off x="391213" y="1948360"/>
            <a:ext cx="112404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Montserrat Medium" pitchFamily="2" charset="0"/>
              </a:rPr>
              <a:t>Курс по работе </a:t>
            </a:r>
            <a:br>
              <a:rPr lang="en-US" sz="6000" dirty="0">
                <a:solidFill>
                  <a:schemeClr val="bg1"/>
                </a:solidFill>
                <a:latin typeface="Montserrat Medium" pitchFamily="2" charset="0"/>
              </a:rPr>
            </a:br>
            <a:r>
              <a:rPr lang="ru-RU" sz="6000" dirty="0">
                <a:solidFill>
                  <a:schemeClr val="bg1"/>
                </a:solidFill>
                <a:latin typeface="Montserrat Medium" pitchFamily="2" charset="0"/>
              </a:rPr>
              <a:t>в </a:t>
            </a:r>
            <a:r>
              <a:rPr lang="en-US" sz="6000" dirty="0">
                <a:solidFill>
                  <a:schemeClr val="bg1"/>
                </a:solidFill>
                <a:latin typeface="Montserrat Medium" pitchFamily="2" charset="0"/>
              </a:rPr>
              <a:t>PowerPoint </a:t>
            </a:r>
            <a:r>
              <a:rPr lang="ru-RU" sz="6000" dirty="0">
                <a:solidFill>
                  <a:schemeClr val="bg1"/>
                </a:solidFill>
                <a:latin typeface="Montserrat Medium" pitchFamily="2" charset="0"/>
              </a:rPr>
              <a:t>с 0 до </a:t>
            </a:r>
            <a:r>
              <a:rPr lang="en-US" sz="6000" dirty="0">
                <a:solidFill>
                  <a:schemeClr val="bg1"/>
                </a:solidFill>
                <a:latin typeface="Montserrat Medium" pitchFamily="2" charset="0"/>
              </a:rPr>
              <a:t>Pro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24A221-6492-560E-6DAB-9EABEF4E6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992" y="588791"/>
            <a:ext cx="1468511" cy="5589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05680F-B2DA-1AD0-03A4-FB49D43C958B}"/>
              </a:ext>
            </a:extLst>
          </p:cNvPr>
          <p:cNvSpPr txBox="1"/>
          <p:nvPr/>
        </p:nvSpPr>
        <p:spPr>
          <a:xfrm>
            <a:off x="469753" y="5714057"/>
            <a:ext cx="201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  <a:latin typeface="Montserrat SemiBold" pitchFamily="2" charset="0"/>
              </a:rPr>
              <a:t>Илья Ершов</a:t>
            </a:r>
          </a:p>
          <a:p>
            <a:r>
              <a:rPr lang="ru-RU" sz="900" dirty="0">
                <a:solidFill>
                  <a:schemeClr val="bg1"/>
                </a:solidFill>
                <a:latin typeface="Montserrat Light" pitchFamily="2" charset="0"/>
              </a:rPr>
              <a:t>Эксперт Федерального центра компетенций, дизайнер, бренд-менеджер</a:t>
            </a:r>
          </a:p>
        </p:txBody>
      </p:sp>
    </p:spTree>
    <p:extLst>
      <p:ext uri="{BB962C8B-B14F-4D97-AF65-F5344CB8AC3E}">
        <p14:creationId xmlns:p14="http://schemas.microsoft.com/office/powerpoint/2010/main" val="262958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Информация">
            <a:extLst>
              <a:ext uri="{FF2B5EF4-FFF2-40B4-BE49-F238E27FC236}">
                <a16:creationId xmlns:a16="http://schemas.microsoft.com/office/drawing/2014/main" id="{DC96197F-0FE4-5684-4A8C-D4313B0C2832}"/>
              </a:ext>
            </a:extLst>
          </p:cNvPr>
          <p:cNvSpPr txBox="1"/>
          <p:nvPr/>
        </p:nvSpPr>
        <p:spPr>
          <a:xfrm>
            <a:off x="403405" y="341048"/>
            <a:ext cx="45334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900"/>
              </a:spcAft>
              <a:buNone/>
            </a:pPr>
            <a:r>
              <a:rPr lang="ru-RU" sz="4000" b="0" i="0" dirty="0">
                <a:solidFill>
                  <a:srgbClr val="1D4CB9"/>
                </a:solidFill>
                <a:effectLst/>
                <a:latin typeface="Montserrat" pitchFamily="2" charset="77"/>
              </a:rPr>
              <a:t>Маршрут на год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8AD12CC-9811-FB38-4C1D-7FDC1FDC0739}"/>
              </a:ext>
            </a:extLst>
          </p:cNvPr>
          <p:cNvGrpSpPr/>
          <p:nvPr/>
        </p:nvGrpSpPr>
        <p:grpSpPr>
          <a:xfrm>
            <a:off x="550863" y="1649339"/>
            <a:ext cx="1800000" cy="2918017"/>
            <a:chOff x="550863" y="1649339"/>
            <a:chExt cx="1800000" cy="2918017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98D90C2B-D5A9-36FE-168F-0B2D6AC9A4D9}"/>
                </a:ext>
              </a:extLst>
            </p:cNvPr>
            <p:cNvSpPr/>
            <p:nvPr/>
          </p:nvSpPr>
          <p:spPr>
            <a:xfrm>
              <a:off x="550863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Montserrat" pitchFamily="2" charset="77"/>
                </a:rPr>
                <a:t>Интерфейс</a:t>
              </a:r>
              <a:r>
                <a:rPr lang="en-US" sz="1400" dirty="0">
                  <a:latin typeface="Montserrat" pitchFamily="2" charset="77"/>
                </a:rPr>
                <a:t>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 dirty="0">
                  <a:latin typeface="Montserrat" pitchFamily="2" charset="77"/>
                </a:rPr>
                <a:t>и основные инструменты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1904C3F-D290-ECF9-5157-59C86DF6A651}"/>
                </a:ext>
              </a:extLst>
            </p:cNvPr>
            <p:cNvSpPr txBox="1"/>
            <p:nvPr/>
          </p:nvSpPr>
          <p:spPr>
            <a:xfrm>
              <a:off x="988237" y="1649339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1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A184AF8-5662-EC9B-06F5-058B31AC6EAA}"/>
              </a:ext>
            </a:extLst>
          </p:cNvPr>
          <p:cNvGrpSpPr/>
          <p:nvPr/>
        </p:nvGrpSpPr>
        <p:grpSpPr>
          <a:xfrm>
            <a:off x="2408918" y="1649339"/>
            <a:ext cx="1800000" cy="2918017"/>
            <a:chOff x="2408918" y="1649339"/>
            <a:chExt cx="1800000" cy="291801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68FC27D6-2B5D-87CF-2341-E4377A51E432}"/>
                </a:ext>
              </a:extLst>
            </p:cNvPr>
            <p:cNvSpPr/>
            <p:nvPr/>
          </p:nvSpPr>
          <p:spPr>
            <a:xfrm>
              <a:off x="2408918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>
                  <a:latin typeface="Montserrat" pitchFamily="2" charset="77"/>
                </a:rPr>
                <a:t>Работа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>
                  <a:latin typeface="Montserrat" pitchFamily="2" charset="77"/>
                </a:rPr>
                <a:t>с тексто</a:t>
              </a:r>
              <a:r>
                <a:rPr lang="ru-RU" sz="1400" dirty="0">
                  <a:latin typeface="Montserrat" pitchFamily="2" charset="77"/>
                </a:rPr>
                <a:t>м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B6293B-8FC5-D757-9631-5A6C441079F1}"/>
                </a:ext>
              </a:extLst>
            </p:cNvPr>
            <p:cNvSpPr txBox="1"/>
            <p:nvPr/>
          </p:nvSpPr>
          <p:spPr>
            <a:xfrm>
              <a:off x="2799484" y="1649339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</a:t>
              </a:r>
              <a:r>
                <a:rPr lang="en-US" dirty="0">
                  <a:solidFill>
                    <a:srgbClr val="1D4CB9"/>
                  </a:solidFill>
                  <a:latin typeface="Montserrat" pitchFamily="2" charset="77"/>
                </a:rPr>
                <a:t>2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DD9D9EA-E0D0-364E-3D67-6A0325470ECD}"/>
              </a:ext>
            </a:extLst>
          </p:cNvPr>
          <p:cNvGrpSpPr/>
          <p:nvPr/>
        </p:nvGrpSpPr>
        <p:grpSpPr>
          <a:xfrm>
            <a:off x="6125028" y="1649339"/>
            <a:ext cx="1800000" cy="2918017"/>
            <a:chOff x="6125028" y="1649339"/>
            <a:chExt cx="1800000" cy="291801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4693B312-9CEC-136C-8124-F2FCE5FC98FD}"/>
                </a:ext>
              </a:extLst>
            </p:cNvPr>
            <p:cNvSpPr/>
            <p:nvPr/>
          </p:nvSpPr>
          <p:spPr>
            <a:xfrm>
              <a:off x="6125028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Montserrat" pitchFamily="2" charset="77"/>
                </a:rPr>
                <a:t>Работа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 dirty="0">
                  <a:latin typeface="Montserrat" pitchFamily="2" charset="77"/>
                </a:rPr>
                <a:t>с данными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CFE355E-6043-93E3-B2C1-5B737479A922}"/>
                </a:ext>
              </a:extLst>
            </p:cNvPr>
            <p:cNvSpPr txBox="1"/>
            <p:nvPr/>
          </p:nvSpPr>
          <p:spPr>
            <a:xfrm>
              <a:off x="6505335" y="1649339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4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FD26196-6994-3698-D702-FC23CA13D88E}"/>
              </a:ext>
            </a:extLst>
          </p:cNvPr>
          <p:cNvGrpSpPr/>
          <p:nvPr/>
        </p:nvGrpSpPr>
        <p:grpSpPr>
          <a:xfrm>
            <a:off x="7983083" y="1649339"/>
            <a:ext cx="1800000" cy="2918017"/>
            <a:chOff x="7983083" y="1649339"/>
            <a:chExt cx="1800000" cy="2918017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D103E24A-FA31-4088-9206-8A17D0767ECB}"/>
                </a:ext>
              </a:extLst>
            </p:cNvPr>
            <p:cNvSpPr/>
            <p:nvPr/>
          </p:nvSpPr>
          <p:spPr>
            <a:xfrm>
              <a:off x="7983083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Montserrat" pitchFamily="2" charset="77"/>
                </a:rPr>
                <a:t>Анимация слайдов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 dirty="0">
                  <a:latin typeface="Montserrat" pitchFamily="2" charset="77"/>
                </a:rPr>
                <a:t>и объектов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A465AD-74DE-D0A4-507D-506DE9BE1E79}"/>
                </a:ext>
              </a:extLst>
            </p:cNvPr>
            <p:cNvSpPr txBox="1"/>
            <p:nvPr/>
          </p:nvSpPr>
          <p:spPr>
            <a:xfrm>
              <a:off x="8384711" y="1649339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5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364ACC-D565-E755-47B1-FB333A77CCF5}"/>
              </a:ext>
            </a:extLst>
          </p:cNvPr>
          <p:cNvGrpSpPr/>
          <p:nvPr/>
        </p:nvGrpSpPr>
        <p:grpSpPr>
          <a:xfrm>
            <a:off x="11691938" y="1649339"/>
            <a:ext cx="1800000" cy="2918017"/>
            <a:chOff x="11691938" y="1649339"/>
            <a:chExt cx="1800000" cy="2918017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368F5C1-EAFD-DA24-C203-944140D31DDC}"/>
                </a:ext>
              </a:extLst>
            </p:cNvPr>
            <p:cNvSpPr/>
            <p:nvPr/>
          </p:nvSpPr>
          <p:spPr>
            <a:xfrm>
              <a:off x="11691938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E65028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E65028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>
                  <a:latin typeface="Montserrat" pitchFamily="2" charset="77"/>
                </a:rPr>
                <a:t>Итоговое задание</a:t>
              </a:r>
              <a:endParaRPr lang="en-RU" sz="1600" dirty="0">
                <a:latin typeface="Montserrat" pitchFamily="2" charset="77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CD8248-82E3-8C46-C75D-2295C4D2CFB5}"/>
                </a:ext>
              </a:extLst>
            </p:cNvPr>
            <p:cNvSpPr txBox="1"/>
            <p:nvPr/>
          </p:nvSpPr>
          <p:spPr>
            <a:xfrm>
              <a:off x="11981036" y="1649339"/>
              <a:ext cx="1221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E65028"/>
                  </a:solidFill>
                  <a:latin typeface="Montserrat" pitchFamily="2" charset="77"/>
                </a:rPr>
                <a:t>Экзамен</a:t>
              </a:r>
              <a:endParaRPr lang="en-RU" dirty="0">
                <a:solidFill>
                  <a:srgbClr val="E65028"/>
                </a:solidFill>
                <a:latin typeface="Montserrat" pitchFamily="2" charset="77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58AB0A8-040C-CFB7-269F-36A1F18257F8}"/>
              </a:ext>
            </a:extLst>
          </p:cNvPr>
          <p:cNvGrpSpPr/>
          <p:nvPr/>
        </p:nvGrpSpPr>
        <p:grpSpPr>
          <a:xfrm>
            <a:off x="4266973" y="1649339"/>
            <a:ext cx="1800000" cy="2918017"/>
            <a:chOff x="4266973" y="1649339"/>
            <a:chExt cx="1800000" cy="2918017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4ABE47AC-E8D4-6C25-CB96-4E3F2EDD623C}"/>
                </a:ext>
              </a:extLst>
            </p:cNvPr>
            <p:cNvSpPr/>
            <p:nvPr/>
          </p:nvSpPr>
          <p:spPr>
            <a:xfrm>
              <a:off x="4266973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Montserrat" pitchFamily="2" charset="77"/>
                </a:rPr>
                <a:t>Работа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 dirty="0">
                  <a:latin typeface="Montserrat" pitchFamily="2" charset="77"/>
                </a:rPr>
                <a:t>с графикой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AEE9352-5285-DFF1-BC2E-7360E76EE9D2}"/>
                </a:ext>
              </a:extLst>
            </p:cNvPr>
            <p:cNvSpPr txBox="1"/>
            <p:nvPr/>
          </p:nvSpPr>
          <p:spPr>
            <a:xfrm>
              <a:off x="4658821" y="1649339"/>
              <a:ext cx="971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3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7DEFE45-B99C-00D1-CFF5-A6B9A5BA32BF}"/>
              </a:ext>
            </a:extLst>
          </p:cNvPr>
          <p:cNvSpPr txBox="1"/>
          <p:nvPr/>
        </p:nvSpPr>
        <p:spPr>
          <a:xfrm>
            <a:off x="550863" y="4782839"/>
            <a:ext cx="17656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Основные инструменты программы, настройка интерфейса, рабочие панели, базовые фигуры, направляющие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1D5D504-8A36-E0C0-8C6A-79E59FD118AF}"/>
              </a:ext>
            </a:extLst>
          </p:cNvPr>
          <p:cNvGrpSpPr/>
          <p:nvPr/>
        </p:nvGrpSpPr>
        <p:grpSpPr>
          <a:xfrm>
            <a:off x="9840416" y="1649339"/>
            <a:ext cx="1800000" cy="2918017"/>
            <a:chOff x="9840416" y="1649339"/>
            <a:chExt cx="1800000" cy="2918017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EB5E6F97-7529-1F44-B41F-936F9EE40C41}"/>
                </a:ext>
              </a:extLst>
            </p:cNvPr>
            <p:cNvSpPr/>
            <p:nvPr/>
          </p:nvSpPr>
          <p:spPr>
            <a:xfrm>
              <a:off x="9840416" y="2119356"/>
              <a:ext cx="1800000" cy="2448000"/>
            </a:xfrm>
            <a:prstGeom prst="roundRect">
              <a:avLst>
                <a:gd name="adj" fmla="val 5264"/>
              </a:avLst>
            </a:prstGeom>
            <a:solidFill>
              <a:srgbClr val="1D4CB9"/>
            </a:solidFill>
            <a:ln>
              <a:solidFill>
                <a:schemeClr val="bg1"/>
              </a:solidFill>
            </a:ln>
            <a:effectLst>
              <a:outerShdw blurRad="127000" dist="38100" dir="5400000" algn="t" rotWithShape="0">
                <a:srgbClr val="1D4CB9">
                  <a:alpha val="40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latin typeface="Montserrat" pitchFamily="2" charset="77"/>
                </a:rPr>
                <a:t>Подготовка материалов </a:t>
              </a:r>
              <a:br>
                <a:rPr lang="ru-RU" sz="1400" dirty="0">
                  <a:latin typeface="Montserrat" pitchFamily="2" charset="77"/>
                </a:rPr>
              </a:br>
              <a:r>
                <a:rPr lang="ru-RU" sz="1400" dirty="0">
                  <a:latin typeface="Montserrat" pitchFamily="2" charset="77"/>
                </a:rPr>
                <a:t>к демонстрации и печати</a:t>
              </a:r>
              <a:endParaRPr lang="en-RU" sz="1400" dirty="0">
                <a:latin typeface="Montserrat" pitchFamily="2" charset="77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72C0DF-F383-217D-B1DB-A0078EDCE5AA}"/>
                </a:ext>
              </a:extLst>
            </p:cNvPr>
            <p:cNvSpPr txBox="1"/>
            <p:nvPr/>
          </p:nvSpPr>
          <p:spPr>
            <a:xfrm>
              <a:off x="10242044" y="1649339"/>
              <a:ext cx="973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1D4CB9"/>
                  </a:solidFill>
                  <a:latin typeface="Montserrat" pitchFamily="2" charset="77"/>
                </a:rPr>
                <a:t>Блок 5</a:t>
              </a:r>
              <a:endParaRPr lang="en-RU" dirty="0">
                <a:solidFill>
                  <a:srgbClr val="1D4CB9"/>
                </a:solidFill>
                <a:latin typeface="Montserrat" pitchFamily="2" charset="77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B8E731-B604-A7A7-49D1-3D0958BF642F}"/>
              </a:ext>
            </a:extLst>
          </p:cNvPr>
          <p:cNvSpPr txBox="1"/>
          <p:nvPr/>
        </p:nvSpPr>
        <p:spPr>
          <a:xfrm>
            <a:off x="2408918" y="4782839"/>
            <a:ext cx="17656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Инструменты работы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с текстом, установка шрифтов и работа с ними, ошибки при работе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с текстом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095CF9-6027-EDEB-6409-B6F10EBA3E53}"/>
              </a:ext>
            </a:extLst>
          </p:cNvPr>
          <p:cNvSpPr txBox="1"/>
          <p:nvPr/>
        </p:nvSpPr>
        <p:spPr>
          <a:xfrm>
            <a:off x="4266973" y="4782839"/>
            <a:ext cx="17656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Продвинутая работа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с векторной и растровой графикой в программе, основные отличия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и преимущества форматов, маскирование 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F53D7B-1BE7-5B1C-0449-E1BABB5DA4EF}"/>
              </a:ext>
            </a:extLst>
          </p:cNvPr>
          <p:cNvSpPr txBox="1"/>
          <p:nvPr/>
        </p:nvSpPr>
        <p:spPr>
          <a:xfrm>
            <a:off x="6125028" y="4782839"/>
            <a:ext cx="17656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Создание и форматирование таблиц, настройка стилей, создание и форматирование графиков, изменение стилей, нестандартная инфографика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B1BA6A-E023-CF9D-D009-44A4E67225A5}"/>
              </a:ext>
            </a:extLst>
          </p:cNvPr>
          <p:cNvSpPr txBox="1"/>
          <p:nvPr/>
        </p:nvSpPr>
        <p:spPr>
          <a:xfrm>
            <a:off x="7983083" y="4782839"/>
            <a:ext cx="17656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Работа с анимацией элементов на слайде, настройка анимации, анимация переходов, эффектные и эффективные приемы анимации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146FEB-E5AB-D210-BC5D-D020613CFF42}"/>
              </a:ext>
            </a:extLst>
          </p:cNvPr>
          <p:cNvSpPr txBox="1"/>
          <p:nvPr/>
        </p:nvSpPr>
        <p:spPr>
          <a:xfrm>
            <a:off x="9840416" y="4782839"/>
            <a:ext cx="17656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400"/>
              </a:spcAft>
              <a:buNone/>
            </a:pP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Подготовка презентации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к различным форматам демонстрации и печати, запись видео, экспорт </a:t>
            </a:r>
            <a:b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</a:br>
            <a:r>
              <a:rPr lang="ru-RU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rPr>
              <a:t>и сохранение</a:t>
            </a:r>
            <a:endParaRPr lang="en-GB" sz="800" b="0" i="0" dirty="0">
              <a:solidFill>
                <a:schemeClr val="bg1">
                  <a:lumMod val="50000"/>
                </a:schemeClr>
              </a:solidFill>
              <a:effectLst/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2626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06053-533B-49D3-4692-AA26558F3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Информация">
            <a:extLst>
              <a:ext uri="{FF2B5EF4-FFF2-40B4-BE49-F238E27FC236}">
                <a16:creationId xmlns:a16="http://schemas.microsoft.com/office/drawing/2014/main" id="{B5BC2C01-446A-8E10-528B-3F03FA0BB66F}"/>
              </a:ext>
            </a:extLst>
          </p:cNvPr>
          <p:cNvSpPr txBox="1"/>
          <p:nvPr/>
        </p:nvSpPr>
        <p:spPr>
          <a:xfrm>
            <a:off x="403405" y="341048"/>
            <a:ext cx="45334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900"/>
              </a:spcAft>
              <a:buNone/>
            </a:pPr>
            <a:r>
              <a:rPr lang="ru-RU" sz="4000" b="0" i="0" dirty="0">
                <a:solidFill>
                  <a:srgbClr val="1D4CB9"/>
                </a:solidFill>
                <a:effectLst/>
                <a:latin typeface="Montserrat" pitchFamily="2" charset="77"/>
              </a:rPr>
              <a:t>Маршрут на год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FBA0198-9D15-44BA-2347-AFC9A1C119F6}"/>
              </a:ext>
            </a:extLst>
          </p:cNvPr>
          <p:cNvGrpSpPr/>
          <p:nvPr/>
        </p:nvGrpSpPr>
        <p:grpSpPr>
          <a:xfrm>
            <a:off x="-1299937" y="1649339"/>
            <a:ext cx="12941075" cy="3964497"/>
            <a:chOff x="550863" y="1649339"/>
            <a:chExt cx="12941075" cy="396449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0EC6238-A783-4879-603D-6496B7424649}"/>
                </a:ext>
              </a:extLst>
            </p:cNvPr>
            <p:cNvGrpSpPr/>
            <p:nvPr/>
          </p:nvGrpSpPr>
          <p:grpSpPr>
            <a:xfrm>
              <a:off x="550863" y="1649339"/>
              <a:ext cx="1800000" cy="2918017"/>
              <a:chOff x="550863" y="1649339"/>
              <a:chExt cx="1800000" cy="2918017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D6535E97-AE0D-716D-E6FB-BEFA0C49458A}"/>
                  </a:ext>
                </a:extLst>
              </p:cNvPr>
              <p:cNvSpPr/>
              <p:nvPr/>
            </p:nvSpPr>
            <p:spPr>
              <a:xfrm>
                <a:off x="550863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>
                    <a:latin typeface="Montserrat" pitchFamily="2" charset="77"/>
                  </a:rPr>
                  <a:t>Интерфейс</a:t>
                </a:r>
                <a:r>
                  <a:rPr lang="en-US" sz="1400" dirty="0">
                    <a:latin typeface="Montserrat" pitchFamily="2" charset="77"/>
                  </a:rPr>
                  <a:t>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 dirty="0">
                    <a:latin typeface="Montserrat" pitchFamily="2" charset="77"/>
                  </a:rPr>
                  <a:t>и основные инструменты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A153D2-5286-8A32-805C-C5025358A48C}"/>
                  </a:ext>
                </a:extLst>
              </p:cNvPr>
              <p:cNvSpPr txBox="1"/>
              <p:nvPr/>
            </p:nvSpPr>
            <p:spPr>
              <a:xfrm>
                <a:off x="988237" y="1649339"/>
                <a:ext cx="9252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1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558FD6E-C11E-C1A9-648C-EEC0D9F9AC76}"/>
                </a:ext>
              </a:extLst>
            </p:cNvPr>
            <p:cNvGrpSpPr/>
            <p:nvPr/>
          </p:nvGrpSpPr>
          <p:grpSpPr>
            <a:xfrm>
              <a:off x="2408918" y="1649339"/>
              <a:ext cx="1800000" cy="2918017"/>
              <a:chOff x="2408918" y="1649339"/>
              <a:chExt cx="1800000" cy="2918017"/>
            </a:xfrm>
          </p:grpSpPr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FE9969C0-01BE-B05D-7855-E347D5280E4B}"/>
                  </a:ext>
                </a:extLst>
              </p:cNvPr>
              <p:cNvSpPr/>
              <p:nvPr/>
            </p:nvSpPr>
            <p:spPr>
              <a:xfrm>
                <a:off x="2408918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>
                    <a:latin typeface="Montserrat" pitchFamily="2" charset="77"/>
                  </a:rPr>
                  <a:t>Работа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>
                    <a:latin typeface="Montserrat" pitchFamily="2" charset="77"/>
                  </a:rPr>
                  <a:t>с тексто</a:t>
                </a:r>
                <a:r>
                  <a:rPr lang="ru-RU" sz="1400" dirty="0">
                    <a:latin typeface="Montserrat" pitchFamily="2" charset="77"/>
                  </a:rPr>
                  <a:t>м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9D7A2F-E8AC-5633-994D-54EDB2EEBF7C}"/>
                  </a:ext>
                </a:extLst>
              </p:cNvPr>
              <p:cNvSpPr txBox="1"/>
              <p:nvPr/>
            </p:nvSpPr>
            <p:spPr>
              <a:xfrm>
                <a:off x="2799484" y="1649339"/>
                <a:ext cx="973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</a:t>
                </a:r>
                <a:r>
                  <a:rPr lang="en-US" dirty="0">
                    <a:solidFill>
                      <a:srgbClr val="1D4CB9"/>
                    </a:solidFill>
                    <a:latin typeface="Montserrat" pitchFamily="2" charset="77"/>
                  </a:rPr>
                  <a:t>2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1AC575E-6768-0770-22B9-9F50731632D0}"/>
                </a:ext>
              </a:extLst>
            </p:cNvPr>
            <p:cNvGrpSpPr/>
            <p:nvPr/>
          </p:nvGrpSpPr>
          <p:grpSpPr>
            <a:xfrm>
              <a:off x="6125028" y="1649339"/>
              <a:ext cx="1800000" cy="2918017"/>
              <a:chOff x="6125028" y="1649339"/>
              <a:chExt cx="1800000" cy="2918017"/>
            </a:xfrm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4BDDEC63-11DE-A445-23AE-5861FDE1E08B}"/>
                  </a:ext>
                </a:extLst>
              </p:cNvPr>
              <p:cNvSpPr/>
              <p:nvPr/>
            </p:nvSpPr>
            <p:spPr>
              <a:xfrm>
                <a:off x="6125028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>
                    <a:latin typeface="Montserrat" pitchFamily="2" charset="77"/>
                  </a:rPr>
                  <a:t>Работа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 dirty="0">
                    <a:latin typeface="Montserrat" pitchFamily="2" charset="77"/>
                  </a:rPr>
                  <a:t>с данными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FC3B13-CBF9-BBE9-5C5F-EA7342D8185A}"/>
                  </a:ext>
                </a:extLst>
              </p:cNvPr>
              <p:cNvSpPr txBox="1"/>
              <p:nvPr/>
            </p:nvSpPr>
            <p:spPr>
              <a:xfrm>
                <a:off x="6505335" y="1649339"/>
                <a:ext cx="994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4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FCC2F3E-8CC8-F9D1-429E-2D43EA1A2513}"/>
                </a:ext>
              </a:extLst>
            </p:cNvPr>
            <p:cNvGrpSpPr/>
            <p:nvPr/>
          </p:nvGrpSpPr>
          <p:grpSpPr>
            <a:xfrm>
              <a:off x="7983083" y="1649339"/>
              <a:ext cx="1800000" cy="2918017"/>
              <a:chOff x="7983083" y="1649339"/>
              <a:chExt cx="1800000" cy="2918017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ED3F244F-59CF-FB00-171D-70850BE8C284}"/>
                  </a:ext>
                </a:extLst>
              </p:cNvPr>
              <p:cNvSpPr/>
              <p:nvPr/>
            </p:nvSpPr>
            <p:spPr>
              <a:xfrm>
                <a:off x="7983083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>
                    <a:latin typeface="Montserrat" pitchFamily="2" charset="77"/>
                  </a:rPr>
                  <a:t>Анимация слайдов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 dirty="0">
                    <a:latin typeface="Montserrat" pitchFamily="2" charset="77"/>
                  </a:rPr>
                  <a:t>и объектов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AADD9BD-E3ED-2A28-88E7-412D24BECD8D}"/>
                  </a:ext>
                </a:extLst>
              </p:cNvPr>
              <p:cNvSpPr txBox="1"/>
              <p:nvPr/>
            </p:nvSpPr>
            <p:spPr>
              <a:xfrm>
                <a:off x="8384711" y="1649339"/>
                <a:ext cx="973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5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09F92A8-E8AE-8B40-AF1A-CB9C73C5DEB0}"/>
                </a:ext>
              </a:extLst>
            </p:cNvPr>
            <p:cNvGrpSpPr/>
            <p:nvPr/>
          </p:nvGrpSpPr>
          <p:grpSpPr>
            <a:xfrm>
              <a:off x="11691938" y="1649339"/>
              <a:ext cx="1800000" cy="2918017"/>
              <a:chOff x="11691938" y="1649339"/>
              <a:chExt cx="1800000" cy="2918017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550603EB-8929-FB58-DE2D-2E2D07BA8BC3}"/>
                  </a:ext>
                </a:extLst>
              </p:cNvPr>
              <p:cNvSpPr/>
              <p:nvPr/>
            </p:nvSpPr>
            <p:spPr>
              <a:xfrm>
                <a:off x="11691938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E65028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E6502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>
                    <a:latin typeface="Montserrat" pitchFamily="2" charset="77"/>
                  </a:rPr>
                  <a:t>Итоговое задание</a:t>
                </a:r>
                <a:endParaRPr lang="en-RU" sz="1600" dirty="0">
                  <a:latin typeface="Montserrat" pitchFamily="2" charset="77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25FBBFB-2C42-9AAD-100F-EA20CA2E7743}"/>
                  </a:ext>
                </a:extLst>
              </p:cNvPr>
              <p:cNvSpPr txBox="1"/>
              <p:nvPr/>
            </p:nvSpPr>
            <p:spPr>
              <a:xfrm>
                <a:off x="11981036" y="1649339"/>
                <a:ext cx="12218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E65028"/>
                    </a:solidFill>
                    <a:latin typeface="Montserrat" pitchFamily="2" charset="77"/>
                  </a:rPr>
                  <a:t>Экзамен</a:t>
                </a:r>
                <a:endParaRPr lang="en-RU" dirty="0">
                  <a:solidFill>
                    <a:srgbClr val="E65028"/>
                  </a:solidFill>
                  <a:latin typeface="Montserrat" pitchFamily="2" charset="77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6FB4524-BDEC-14AE-CF0F-4298C84C97BD}"/>
                </a:ext>
              </a:extLst>
            </p:cNvPr>
            <p:cNvGrpSpPr/>
            <p:nvPr/>
          </p:nvGrpSpPr>
          <p:grpSpPr>
            <a:xfrm>
              <a:off x="4266973" y="1649339"/>
              <a:ext cx="1800000" cy="2918017"/>
              <a:chOff x="4266973" y="1649339"/>
              <a:chExt cx="1800000" cy="2918017"/>
            </a:xfrm>
          </p:grpSpPr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296908A0-2D4B-2D42-D61E-A71FDF92CDC1}"/>
                  </a:ext>
                </a:extLst>
              </p:cNvPr>
              <p:cNvSpPr/>
              <p:nvPr/>
            </p:nvSpPr>
            <p:spPr>
              <a:xfrm>
                <a:off x="4266973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>
                    <a:latin typeface="Montserrat" pitchFamily="2" charset="77"/>
                  </a:rPr>
                  <a:t>Работа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 dirty="0">
                    <a:latin typeface="Montserrat" pitchFamily="2" charset="77"/>
                  </a:rPr>
                  <a:t>с графикой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99AB54-2AE1-240C-9123-22F9CDECC661}"/>
                  </a:ext>
                </a:extLst>
              </p:cNvPr>
              <p:cNvSpPr txBox="1"/>
              <p:nvPr/>
            </p:nvSpPr>
            <p:spPr>
              <a:xfrm>
                <a:off x="4658821" y="1649339"/>
                <a:ext cx="971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3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45CE8A-BB53-54F7-8336-4577CF432F94}"/>
                </a:ext>
              </a:extLst>
            </p:cNvPr>
            <p:cNvSpPr txBox="1"/>
            <p:nvPr/>
          </p:nvSpPr>
          <p:spPr>
            <a:xfrm>
              <a:off x="550863" y="4782839"/>
              <a:ext cx="176561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Основные инструменты программы, настройка интерфейса, рабочие панели, базовые фигуры, направляющие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E2D8E8A-529F-F523-D0A2-28ADA78F5463}"/>
                </a:ext>
              </a:extLst>
            </p:cNvPr>
            <p:cNvGrpSpPr/>
            <p:nvPr/>
          </p:nvGrpSpPr>
          <p:grpSpPr>
            <a:xfrm>
              <a:off x="9840416" y="1649339"/>
              <a:ext cx="1800000" cy="2918017"/>
              <a:chOff x="9840416" y="1649339"/>
              <a:chExt cx="1800000" cy="2918017"/>
            </a:xfrm>
          </p:grpSpPr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E3056F6F-722D-EB38-C288-1F967443D84C}"/>
                  </a:ext>
                </a:extLst>
              </p:cNvPr>
              <p:cNvSpPr/>
              <p:nvPr/>
            </p:nvSpPr>
            <p:spPr>
              <a:xfrm>
                <a:off x="9840416" y="2119356"/>
                <a:ext cx="1800000" cy="2448000"/>
              </a:xfrm>
              <a:prstGeom prst="roundRect">
                <a:avLst>
                  <a:gd name="adj" fmla="val 5264"/>
                </a:avLst>
              </a:prstGeom>
              <a:solidFill>
                <a:srgbClr val="1D4CB9"/>
              </a:solidFill>
              <a:ln>
                <a:solidFill>
                  <a:schemeClr val="bg1"/>
                </a:solidFill>
              </a:ln>
              <a:effectLst>
                <a:outerShdw blurRad="127000" dist="38100" dir="5400000" algn="t" rotWithShape="0">
                  <a:srgbClr val="1D4CB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>
                    <a:latin typeface="Montserrat" pitchFamily="2" charset="77"/>
                  </a:rPr>
                  <a:t>Подготовка материалов </a:t>
                </a:r>
                <a:br>
                  <a:rPr lang="ru-RU" sz="1400" dirty="0">
                    <a:latin typeface="Montserrat" pitchFamily="2" charset="77"/>
                  </a:rPr>
                </a:br>
                <a:r>
                  <a:rPr lang="ru-RU" sz="1400" dirty="0">
                    <a:latin typeface="Montserrat" pitchFamily="2" charset="77"/>
                  </a:rPr>
                  <a:t>к демонстрации и печати</a:t>
                </a:r>
                <a:endParaRPr lang="en-RU" sz="1400" dirty="0">
                  <a:latin typeface="Montserrat" pitchFamily="2" charset="77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39F8D-7E45-E44C-C226-F8032F4677A0}"/>
                  </a:ext>
                </a:extLst>
              </p:cNvPr>
              <p:cNvSpPr txBox="1"/>
              <p:nvPr/>
            </p:nvSpPr>
            <p:spPr>
              <a:xfrm>
                <a:off x="10242044" y="1649339"/>
                <a:ext cx="973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rgbClr val="1D4CB9"/>
                    </a:solidFill>
                    <a:latin typeface="Montserrat" pitchFamily="2" charset="77"/>
                  </a:rPr>
                  <a:t>Блок 5</a:t>
                </a:r>
                <a:endParaRPr lang="en-RU" dirty="0">
                  <a:solidFill>
                    <a:srgbClr val="1D4CB9"/>
                  </a:solidFill>
                  <a:latin typeface="Montserrat" pitchFamily="2" charset="77"/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7C8A4B-7930-E230-674E-2D7127CD526F}"/>
                </a:ext>
              </a:extLst>
            </p:cNvPr>
            <p:cNvSpPr txBox="1"/>
            <p:nvPr/>
          </p:nvSpPr>
          <p:spPr>
            <a:xfrm>
              <a:off x="2408918" y="4782839"/>
              <a:ext cx="176561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Инструменты работы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с текстом, установка шрифтов и работа с ними, ошибки при работе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с текстом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657226-AAE9-65AF-43F9-11AF9027AB13}"/>
                </a:ext>
              </a:extLst>
            </p:cNvPr>
            <p:cNvSpPr txBox="1"/>
            <p:nvPr/>
          </p:nvSpPr>
          <p:spPr>
            <a:xfrm>
              <a:off x="4266973" y="4782839"/>
              <a:ext cx="176561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Продвинутая работа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с векторной и растровой графикой в программе, основные отличия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и преимущества форматов, маскирование 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421CBD7-5826-E3A3-FDD7-888E12EA6EC1}"/>
                </a:ext>
              </a:extLst>
            </p:cNvPr>
            <p:cNvSpPr txBox="1"/>
            <p:nvPr/>
          </p:nvSpPr>
          <p:spPr>
            <a:xfrm>
              <a:off x="6125028" y="4782839"/>
              <a:ext cx="176561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Создание и форматирование таблиц, настройка стилей, создание и форматирование графиков, изменение стилей, нестандартная инфографика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28CAD3-908D-9EDB-96CA-B43C7CD88A11}"/>
                </a:ext>
              </a:extLst>
            </p:cNvPr>
            <p:cNvSpPr txBox="1"/>
            <p:nvPr/>
          </p:nvSpPr>
          <p:spPr>
            <a:xfrm>
              <a:off x="7983083" y="4782839"/>
              <a:ext cx="176561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Работа с анимацией элементов на слайде, настройка анимации, анимация переходов, эффектные и эффективные приемы анимации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9BB5D6D-DB04-9B5F-E295-F0E47F6D9976}"/>
                </a:ext>
              </a:extLst>
            </p:cNvPr>
            <p:cNvSpPr txBox="1"/>
            <p:nvPr/>
          </p:nvSpPr>
          <p:spPr>
            <a:xfrm>
              <a:off x="9840416" y="4782839"/>
              <a:ext cx="1765617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Aft>
                  <a:spcPts val="400"/>
                </a:spcAft>
                <a:buNone/>
              </a:pP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Подготовка презентации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к различным форматам демонстрации и печати, запись видео, экспорт </a:t>
              </a:r>
              <a:b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</a:br>
              <a:r>
                <a:rPr lang="ru-RU" sz="8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Montserrat" pitchFamily="2" charset="77"/>
                </a:rPr>
                <a:t>и сохранение</a:t>
              </a:r>
              <a:endPara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Montserrat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3701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324</Words>
  <Application>Microsoft Macintosh PowerPoint</Application>
  <PresentationFormat>Widescreen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Montserrat SemiBold</vt:lpstr>
      <vt:lpstr>Calibri</vt:lpstr>
      <vt:lpstr>Montserrat Light</vt:lpstr>
      <vt:lpstr>Calibri Light</vt:lpstr>
      <vt:lpstr>Montserrat Medium</vt:lpstr>
      <vt:lpstr>Arial</vt:lpstr>
      <vt:lpstr>Montserrat</vt:lpstr>
      <vt:lpstr>Тема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 Ершов</dc:creator>
  <cp:lastModifiedBy>Ilya Ershov</cp:lastModifiedBy>
  <cp:revision>27</cp:revision>
  <dcterms:created xsi:type="dcterms:W3CDTF">2023-01-23T16:19:40Z</dcterms:created>
  <dcterms:modified xsi:type="dcterms:W3CDTF">2026-02-01T20:49:29Z</dcterms:modified>
</cp:coreProperties>
</file>