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47" r:id="rId1"/>
  </p:sldMasterIdLst>
  <p:sldIdLst>
    <p:sldId id="256" r:id="rId2"/>
    <p:sldId id="257" r:id="rId3"/>
    <p:sldId id="258" r:id="rId4"/>
  </p:sldIdLst>
  <p:sldSz cx="7559675" cy="10691813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Calibri Light" panose="020F0302020204030204" pitchFamily="34" charset="0"/>
      <p:regular r:id="rId9"/>
      <p:italic r:id="rId10"/>
    </p:embeddedFont>
    <p:embeddedFont>
      <p:font typeface="Montserrat" pitchFamily="2" charset="77"/>
      <p:regular r:id="rId11"/>
      <p:bold r:id="rId12"/>
      <p:italic r:id="rId13"/>
      <p:boldItalic r:id="rId14"/>
    </p:embeddedFont>
    <p:embeddedFont>
      <p:font typeface="Montserrat SemiBold" pitchFamily="2" charset="77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1" autoAdjust="0"/>
    <p:restoredTop sz="94660"/>
  </p:normalViewPr>
  <p:slideViewPr>
    <p:cSldViewPr snapToGrid="0" showGuides="1">
      <p:cViewPr varScale="1">
        <p:scale>
          <a:sx n="79" d="100"/>
          <a:sy n="79" d="100"/>
        </p:scale>
        <p:origin x="3352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1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font" Target="fonts/font11.fntdata"/><Relationship Id="rId10" Type="http://schemas.openxmlformats.org/officeDocument/2006/relationships/font" Target="fonts/font6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font" Target="fonts/font10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raphic 24">
            <a:extLst>
              <a:ext uri="{FF2B5EF4-FFF2-40B4-BE49-F238E27FC236}">
                <a16:creationId xmlns:a16="http://schemas.microsoft.com/office/drawing/2014/main" id="{823B3B69-C7BA-7DEC-5F9E-FA9B4FD738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52152" y="-159385"/>
            <a:ext cx="6768000" cy="5024279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46B28720-D908-C2B7-2A45-7E36C12D306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7772" y="520699"/>
            <a:ext cx="1599096" cy="1836000"/>
          </a:xfrm>
          <a:prstGeom prst="rect">
            <a:avLst/>
          </a:prstGeom>
        </p:spPr>
      </p:pic>
      <p:sp>
        <p:nvSpPr>
          <p:cNvPr id="2" name="Text Placeholder 18">
            <a:extLst>
              <a:ext uri="{FF2B5EF4-FFF2-40B4-BE49-F238E27FC236}">
                <a16:creationId xmlns:a16="http://schemas.microsoft.com/office/drawing/2014/main" id="{B38F9B6A-DC79-4170-D644-CD47F909142F}"/>
              </a:ext>
            </a:extLst>
          </p:cNvPr>
          <p:cNvSpPr txBox="1">
            <a:spLocks/>
          </p:cNvSpPr>
          <p:nvPr userDrawn="1"/>
        </p:nvSpPr>
        <p:spPr>
          <a:xfrm>
            <a:off x="1266572" y="5976216"/>
            <a:ext cx="4645027" cy="491871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lang="en-US" sz="4600" kern="1200" dirty="0" smtClean="0">
                <a:solidFill>
                  <a:schemeClr val="tx1"/>
                </a:solidFill>
                <a:latin typeface="Montserrat SemiBold" pitchFamily="2" charset="0"/>
                <a:ea typeface="+mn-ea"/>
                <a:cs typeface="+mn-cs"/>
              </a:defRPr>
            </a:lvl1pPr>
            <a:lvl2pPr marL="377967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lang="en-US" sz="4600" kern="1200" dirty="0" smtClean="0">
                <a:solidFill>
                  <a:schemeClr val="tx1"/>
                </a:solidFill>
                <a:latin typeface="Montserrat SemiBold" pitchFamily="2" charset="0"/>
                <a:ea typeface="+mn-ea"/>
                <a:cs typeface="+mn-cs"/>
              </a:defRPr>
            </a:lvl2pPr>
            <a:lvl3pPr marL="755934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lang="en-US" sz="4600" kern="1200" dirty="0" smtClean="0">
                <a:solidFill>
                  <a:schemeClr val="tx1"/>
                </a:solidFill>
                <a:latin typeface="Montserrat SemiBold" pitchFamily="2" charset="0"/>
                <a:ea typeface="+mn-ea"/>
                <a:cs typeface="+mn-cs"/>
              </a:defRPr>
            </a:lvl3pPr>
            <a:lvl4pPr marL="1133901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lang="en-US" sz="4600" kern="1200" dirty="0" smtClean="0">
                <a:solidFill>
                  <a:schemeClr val="tx1"/>
                </a:solidFill>
                <a:latin typeface="Montserrat SemiBold" pitchFamily="2" charset="0"/>
                <a:ea typeface="+mn-ea"/>
                <a:cs typeface="+mn-cs"/>
              </a:defRPr>
            </a:lvl4pPr>
            <a:lvl5pPr marL="1511869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lang="en-US" sz="4600" kern="1200" dirty="0">
                <a:solidFill>
                  <a:schemeClr val="tx1"/>
                </a:solidFill>
                <a:latin typeface="Montserrat SemiBold" pitchFamily="2" charset="0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000000"/>
                </a:solidFill>
              </a:rPr>
              <a:t>ДИПЛОМ</a:t>
            </a:r>
          </a:p>
        </p:txBody>
      </p:sp>
    </p:spTree>
    <p:extLst>
      <p:ext uri="{BB962C8B-B14F-4D97-AF65-F5344CB8AC3E}">
        <p14:creationId xmlns:p14="http://schemas.microsoft.com/office/powerpoint/2010/main" val="35149197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1E66EDCC-7837-B72E-E17B-D8CE1F09CA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52152" y="-159385"/>
            <a:ext cx="6769779" cy="502560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46B28720-D908-C2B7-2A45-7E36C12D306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7772" y="520699"/>
            <a:ext cx="1599096" cy="1836000"/>
          </a:xfrm>
          <a:prstGeom prst="rect">
            <a:avLst/>
          </a:prstGeom>
        </p:spPr>
      </p:pic>
      <p:sp>
        <p:nvSpPr>
          <p:cNvPr id="2" name="Text Placeholder 18">
            <a:extLst>
              <a:ext uri="{FF2B5EF4-FFF2-40B4-BE49-F238E27FC236}">
                <a16:creationId xmlns:a16="http://schemas.microsoft.com/office/drawing/2014/main" id="{36CA3256-EE7E-EED5-C527-C87A5FEDC36A}"/>
              </a:ext>
            </a:extLst>
          </p:cNvPr>
          <p:cNvSpPr txBox="1">
            <a:spLocks/>
          </p:cNvSpPr>
          <p:nvPr userDrawn="1"/>
        </p:nvSpPr>
        <p:spPr>
          <a:xfrm>
            <a:off x="1266572" y="5976216"/>
            <a:ext cx="4645027" cy="491871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lang="en-US" sz="4600" kern="1200" dirty="0" smtClean="0">
                <a:solidFill>
                  <a:schemeClr val="tx1"/>
                </a:solidFill>
                <a:latin typeface="Montserrat SemiBold" pitchFamily="2" charset="0"/>
                <a:ea typeface="+mn-ea"/>
                <a:cs typeface="+mn-cs"/>
              </a:defRPr>
            </a:lvl1pPr>
            <a:lvl2pPr marL="377967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lang="en-US" sz="4600" kern="1200" dirty="0" smtClean="0">
                <a:solidFill>
                  <a:schemeClr val="tx1"/>
                </a:solidFill>
                <a:latin typeface="Montserrat SemiBold" pitchFamily="2" charset="0"/>
                <a:ea typeface="+mn-ea"/>
                <a:cs typeface="+mn-cs"/>
              </a:defRPr>
            </a:lvl2pPr>
            <a:lvl3pPr marL="755934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lang="en-US" sz="4600" kern="1200" dirty="0" smtClean="0">
                <a:solidFill>
                  <a:schemeClr val="tx1"/>
                </a:solidFill>
                <a:latin typeface="Montserrat SemiBold" pitchFamily="2" charset="0"/>
                <a:ea typeface="+mn-ea"/>
                <a:cs typeface="+mn-cs"/>
              </a:defRPr>
            </a:lvl3pPr>
            <a:lvl4pPr marL="1133901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lang="en-US" sz="4600" kern="1200" dirty="0" smtClean="0">
                <a:solidFill>
                  <a:schemeClr val="tx1"/>
                </a:solidFill>
                <a:latin typeface="Montserrat SemiBold" pitchFamily="2" charset="0"/>
                <a:ea typeface="+mn-ea"/>
                <a:cs typeface="+mn-cs"/>
              </a:defRPr>
            </a:lvl4pPr>
            <a:lvl5pPr marL="1511869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lang="en-US" sz="4600" kern="1200" dirty="0">
                <a:solidFill>
                  <a:schemeClr val="tx1"/>
                </a:solidFill>
                <a:latin typeface="Montserrat SemiBold" pitchFamily="2" charset="0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000000"/>
                </a:solidFill>
              </a:rPr>
              <a:t>ГРАМОТА</a:t>
            </a:r>
          </a:p>
        </p:txBody>
      </p:sp>
    </p:spTree>
    <p:extLst>
      <p:ext uri="{BB962C8B-B14F-4D97-AF65-F5344CB8AC3E}">
        <p14:creationId xmlns:p14="http://schemas.microsoft.com/office/powerpoint/2010/main" val="7479966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308273E1-D0F9-2E01-439B-482887DE2F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52152" y="-159385"/>
            <a:ext cx="6769779" cy="502560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46B28720-D908-C2B7-2A45-7E36C12D306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7772" y="520699"/>
            <a:ext cx="1599096" cy="1836000"/>
          </a:xfrm>
          <a:prstGeom prst="rect">
            <a:avLst/>
          </a:prstGeom>
        </p:spPr>
      </p:pic>
      <p:sp>
        <p:nvSpPr>
          <p:cNvPr id="2" name="Text Placeholder 18">
            <a:extLst>
              <a:ext uri="{FF2B5EF4-FFF2-40B4-BE49-F238E27FC236}">
                <a16:creationId xmlns:a16="http://schemas.microsoft.com/office/drawing/2014/main" id="{ECE34569-FD44-F713-1C6D-94EF492E92CF}"/>
              </a:ext>
            </a:extLst>
          </p:cNvPr>
          <p:cNvSpPr txBox="1">
            <a:spLocks/>
          </p:cNvSpPr>
          <p:nvPr userDrawn="1"/>
        </p:nvSpPr>
        <p:spPr>
          <a:xfrm>
            <a:off x="1266572" y="5976216"/>
            <a:ext cx="4645027" cy="491871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lang="en-US" sz="4600" kern="1200" dirty="0" smtClean="0">
                <a:solidFill>
                  <a:schemeClr val="tx1"/>
                </a:solidFill>
                <a:latin typeface="Montserrat SemiBold" pitchFamily="2" charset="0"/>
                <a:ea typeface="+mn-ea"/>
                <a:cs typeface="+mn-cs"/>
              </a:defRPr>
            </a:lvl1pPr>
            <a:lvl2pPr marL="377967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lang="en-US" sz="4600" kern="1200" dirty="0" smtClean="0">
                <a:solidFill>
                  <a:schemeClr val="tx1"/>
                </a:solidFill>
                <a:latin typeface="Montserrat SemiBold" pitchFamily="2" charset="0"/>
                <a:ea typeface="+mn-ea"/>
                <a:cs typeface="+mn-cs"/>
              </a:defRPr>
            </a:lvl2pPr>
            <a:lvl3pPr marL="755934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lang="en-US" sz="4600" kern="1200" dirty="0" smtClean="0">
                <a:solidFill>
                  <a:schemeClr val="tx1"/>
                </a:solidFill>
                <a:latin typeface="Montserrat SemiBold" pitchFamily="2" charset="0"/>
                <a:ea typeface="+mn-ea"/>
                <a:cs typeface="+mn-cs"/>
              </a:defRPr>
            </a:lvl3pPr>
            <a:lvl4pPr marL="1133901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lang="en-US" sz="4600" kern="1200" dirty="0" smtClean="0">
                <a:solidFill>
                  <a:schemeClr val="tx1"/>
                </a:solidFill>
                <a:latin typeface="Montserrat SemiBold" pitchFamily="2" charset="0"/>
                <a:ea typeface="+mn-ea"/>
                <a:cs typeface="+mn-cs"/>
              </a:defRPr>
            </a:lvl4pPr>
            <a:lvl5pPr marL="1511869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lang="en-US" sz="4600" kern="1200" dirty="0">
                <a:solidFill>
                  <a:schemeClr val="tx1"/>
                </a:solidFill>
                <a:latin typeface="Montserrat SemiBold" pitchFamily="2" charset="0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000000"/>
                </a:solidFill>
              </a:rPr>
              <a:t>СЕРТИФИКАТ</a:t>
            </a:r>
          </a:p>
        </p:txBody>
      </p:sp>
    </p:spTree>
    <p:extLst>
      <p:ext uri="{BB962C8B-B14F-4D97-AF65-F5344CB8AC3E}">
        <p14:creationId xmlns:p14="http://schemas.microsoft.com/office/powerpoint/2010/main" val="39346961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19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8" userDrawn="1">
          <p15:clr>
            <a:srgbClr val="F26B43"/>
          </p15:clr>
        </p15:guide>
        <p15:guide id="2" pos="793" userDrawn="1">
          <p15:clr>
            <a:srgbClr val="F26B43"/>
          </p15:clr>
        </p15:guide>
        <p15:guide id="3" pos="4331" userDrawn="1">
          <p15:clr>
            <a:srgbClr val="F26B43"/>
          </p15:clr>
        </p15:guide>
        <p15:guide id="4" orient="horz" pos="4275" userDrawn="1">
          <p15:clr>
            <a:srgbClr val="F26B43"/>
          </p15:clr>
        </p15:guide>
        <p15:guide id="5" pos="4014" userDrawn="1">
          <p15:clr>
            <a:srgbClr val="F26B43"/>
          </p15:clr>
        </p15:guide>
        <p15:guide id="6" orient="horz" pos="6180" userDrawn="1">
          <p15:clr>
            <a:srgbClr val="F26B43"/>
          </p15:clr>
        </p15:guide>
        <p15:guide id="7" orient="horz" pos="4071" userDrawn="1">
          <p15:clr>
            <a:srgbClr val="F26B43"/>
          </p15:clr>
        </p15:guide>
        <p15:guide id="8" orient="horz" pos="1168" userDrawn="1">
          <p15:clr>
            <a:srgbClr val="F26B43"/>
          </p15:clr>
        </p15:guide>
        <p15:guide id="9" orient="horz" pos="5930" userDrawn="1">
          <p15:clr>
            <a:srgbClr val="F26B43"/>
          </p15:clr>
        </p15:guide>
        <p15:guide id="10" orient="horz" pos="5840" userDrawn="1">
          <p15:clr>
            <a:srgbClr val="F26B43"/>
          </p15:clr>
        </p15:guide>
        <p15:guide id="11" orient="horz" pos="5159" userDrawn="1">
          <p15:clr>
            <a:srgbClr val="F26B43"/>
          </p15:clr>
        </p15:guide>
        <p15:guide id="12" orient="horz" pos="4660" userDrawn="1">
          <p15:clr>
            <a:srgbClr val="F26B43"/>
          </p15:clr>
        </p15:guide>
        <p15:guide id="13" pos="1587" userDrawn="1">
          <p15:clr>
            <a:srgbClr val="F26B43"/>
          </p15:clr>
        </p15:guide>
        <p15:guide id="14" pos="1859" userDrawn="1">
          <p15:clr>
            <a:srgbClr val="F26B43"/>
          </p15:clr>
        </p15:guide>
        <p15:guide id="15" pos="2653" userDrawn="1">
          <p15:clr>
            <a:srgbClr val="F26B43"/>
          </p15:clr>
        </p15:guide>
        <p15:guide id="16" pos="2925" userDrawn="1">
          <p15:clr>
            <a:srgbClr val="F26B43"/>
          </p15:clr>
        </p15:guide>
        <p15:guide id="17" pos="37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4190A52C-AEED-5373-DA8D-CC48C3C47845}"/>
              </a:ext>
            </a:extLst>
          </p:cNvPr>
          <p:cNvSpPr txBox="1">
            <a:spLocks/>
          </p:cNvSpPr>
          <p:nvPr/>
        </p:nvSpPr>
        <p:spPr>
          <a:xfrm>
            <a:off x="1258888" y="6731774"/>
            <a:ext cx="4645026" cy="2077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lang="en-US" sz="1500" kern="1200" dirty="0">
                <a:solidFill>
                  <a:schemeClr val="tx1"/>
                </a:solidFill>
                <a:latin typeface="Montserrat" pitchFamily="2" charset="0"/>
                <a:ea typeface="+mn-ea"/>
                <a:cs typeface="+mn-cs"/>
              </a:defRPr>
            </a:lvl1pPr>
            <a:lvl2pPr marL="370092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Montserrat" pitchFamily="2" charset="0"/>
                <a:ea typeface="+mn-ea"/>
                <a:cs typeface="+mn-cs"/>
              </a:defRPr>
            </a:lvl2pPr>
            <a:lvl3pPr marL="740184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653" kern="1200">
                <a:solidFill>
                  <a:schemeClr val="tx1"/>
                </a:solidFill>
                <a:latin typeface="Montserrat" pitchFamily="2" charset="0"/>
                <a:ea typeface="+mn-ea"/>
                <a:cs typeface="+mn-cs"/>
              </a:defRPr>
            </a:lvl3pPr>
            <a:lvl4pPr marL="1110276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488" kern="1200">
                <a:solidFill>
                  <a:schemeClr val="tx1"/>
                </a:solidFill>
                <a:latin typeface="Montserrat" pitchFamily="2" charset="0"/>
                <a:ea typeface="+mn-ea"/>
                <a:cs typeface="+mn-cs"/>
              </a:defRPr>
            </a:lvl4pPr>
            <a:lvl5pPr marL="1480368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488" kern="1200">
                <a:solidFill>
                  <a:schemeClr val="tx1"/>
                </a:solidFill>
                <a:latin typeface="Montserrat" pitchFamily="2" charset="0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000000"/>
                </a:solidFill>
              </a:rPr>
              <a:t>Пархоменко Сергей Александрович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B59A2F-F84C-2450-F5CE-1BFFD7D109E7}"/>
              </a:ext>
            </a:extLst>
          </p:cNvPr>
          <p:cNvSpPr txBox="1"/>
          <p:nvPr/>
        </p:nvSpPr>
        <p:spPr>
          <a:xfrm>
            <a:off x="1258887" y="7206912"/>
            <a:ext cx="4652712" cy="25648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000" dirty="0">
                <a:solidFill>
                  <a:srgbClr val="000000"/>
                </a:solidFill>
                <a:latin typeface="Montserrat" pitchFamily="2" charset="0"/>
              </a:rPr>
              <a:t>СОТРУДНИК 2023 ГОДА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A09425-198E-F6C7-2037-02C6FC22690B}"/>
              </a:ext>
            </a:extLst>
          </p:cNvPr>
          <p:cNvSpPr txBox="1"/>
          <p:nvPr/>
        </p:nvSpPr>
        <p:spPr>
          <a:xfrm>
            <a:off x="1258888" y="7714059"/>
            <a:ext cx="4645026" cy="51296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1000"/>
              </a:lnSpc>
            </a:pPr>
            <a:r>
              <a:rPr lang="ru-RU" sz="1000" dirty="0">
                <a:solidFill>
                  <a:srgbClr val="000000"/>
                </a:solidFill>
                <a:latin typeface="Montserrat" pitchFamily="2" charset="0"/>
              </a:rPr>
              <a:t>Награждается заместитель начальника отдела </a:t>
            </a:r>
            <a:br>
              <a:rPr lang="en-US" sz="1000" dirty="0">
                <a:solidFill>
                  <a:srgbClr val="000000"/>
                </a:solidFill>
                <a:latin typeface="Montserrat" pitchFamily="2" charset="0"/>
              </a:rPr>
            </a:br>
            <a:r>
              <a:rPr lang="ru-RU" sz="1000" dirty="0">
                <a:solidFill>
                  <a:srgbClr val="000000"/>
                </a:solidFill>
                <a:latin typeface="Montserrat" pitchFamily="2" charset="0"/>
              </a:rPr>
              <a:t>по взаимодействию с работодателями и трудовой миграции </a:t>
            </a:r>
            <a:br>
              <a:rPr lang="en-US" sz="1000" dirty="0">
                <a:solidFill>
                  <a:srgbClr val="000000"/>
                </a:solidFill>
                <a:latin typeface="Montserrat" pitchFamily="2" charset="0"/>
              </a:rPr>
            </a:br>
            <a:r>
              <a:rPr lang="ru-RU" sz="1000" dirty="0">
                <a:solidFill>
                  <a:srgbClr val="000000"/>
                </a:solidFill>
                <a:latin typeface="Montserrat" pitchFamily="2" charset="0"/>
              </a:rPr>
              <a:t>(юрист) ОКУ «Елецкий городской ЦЗН» за высокие показатели </a:t>
            </a:r>
            <a:br>
              <a:rPr lang="en-US" sz="1000" dirty="0">
                <a:solidFill>
                  <a:srgbClr val="000000"/>
                </a:solidFill>
                <a:latin typeface="Montserrat" pitchFamily="2" charset="0"/>
              </a:rPr>
            </a:br>
            <a:r>
              <a:rPr lang="ru-RU" sz="1000" dirty="0">
                <a:solidFill>
                  <a:srgbClr val="000000"/>
                </a:solidFill>
                <a:latin typeface="Montserrat" pitchFamily="2" charset="0"/>
              </a:rPr>
              <a:t>в работе, энергичность и многолетний труд.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9D39DC-E310-B84F-3100-3660FCC16B23}"/>
              </a:ext>
            </a:extLst>
          </p:cNvPr>
          <p:cNvSpPr txBox="1"/>
          <p:nvPr/>
        </p:nvSpPr>
        <p:spPr>
          <a:xfrm>
            <a:off x="6372224" y="6758484"/>
            <a:ext cx="539751" cy="116698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700"/>
              </a:lnSpc>
            </a:pPr>
            <a:r>
              <a:rPr lang="ru-RU" sz="600" dirty="0">
                <a:solidFill>
                  <a:srgbClr val="000000"/>
                </a:solidFill>
                <a:latin typeface="Montserrat" pitchFamily="2" charset="0"/>
              </a:rPr>
              <a:t>Управление </a:t>
            </a:r>
            <a:r>
              <a:rPr lang="ru-RU" sz="600" dirty="0">
                <a:latin typeface="Montserrat" pitchFamily="2" charset="0"/>
              </a:rPr>
              <a:t>социальной</a:t>
            </a:r>
            <a:r>
              <a:rPr lang="ru-RU" sz="600" dirty="0">
                <a:solidFill>
                  <a:srgbClr val="000000"/>
                </a:solidFill>
                <a:latin typeface="Montserrat" pitchFamily="2" charset="0"/>
              </a:rPr>
              <a:t> политики Липецкой области областное казенное учреждение «Елецкий городской центр занятости населения»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90DC25-91D1-2018-0126-EC47A3C5EFAB}"/>
              </a:ext>
            </a:extLst>
          </p:cNvPr>
          <p:cNvSpPr txBox="1"/>
          <p:nvPr/>
        </p:nvSpPr>
        <p:spPr>
          <a:xfrm>
            <a:off x="1266572" y="9210748"/>
            <a:ext cx="983557" cy="897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700"/>
              </a:lnSpc>
            </a:pPr>
            <a:r>
              <a:rPr lang="ru-RU" sz="700" dirty="0">
                <a:solidFill>
                  <a:srgbClr val="000000"/>
                </a:solidFill>
                <a:latin typeface="Montserrat SemiBold" pitchFamily="2" charset="0"/>
              </a:rPr>
              <a:t>С. А. Пархоменко</a:t>
            </a:r>
            <a:endParaRPr lang="en-US" sz="700" dirty="0">
              <a:solidFill>
                <a:srgbClr val="000000"/>
              </a:solidFill>
              <a:latin typeface="Montserrat SemiBold" pitchFamily="2" charset="0"/>
            </a:endParaRP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B3B0128A-445D-F1EF-7B99-116944F0F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51162" y="8393410"/>
            <a:ext cx="1260475" cy="707095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E2A23540-7459-04FC-4289-840727D79B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36152" y="8546863"/>
            <a:ext cx="950267" cy="443458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FD193E86-EA0B-5E00-021A-6CB5F2A024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72224" y="8189913"/>
            <a:ext cx="360000" cy="458179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18C0D8C2-0359-E389-C01E-47815F90031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52152" y="8527010"/>
            <a:ext cx="1186378" cy="57715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B612339-C5D2-A8C7-E9D8-ED4D95C18B37}"/>
              </a:ext>
            </a:extLst>
          </p:cNvPr>
          <p:cNvSpPr txBox="1"/>
          <p:nvPr/>
        </p:nvSpPr>
        <p:spPr>
          <a:xfrm>
            <a:off x="2951163" y="9204174"/>
            <a:ext cx="983557" cy="897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700"/>
              </a:lnSpc>
            </a:pPr>
            <a:r>
              <a:rPr lang="ru-RU" sz="700" dirty="0">
                <a:solidFill>
                  <a:srgbClr val="000000"/>
                </a:solidFill>
                <a:latin typeface="Montserrat SemiBold" pitchFamily="2" charset="0"/>
              </a:rPr>
              <a:t>Е. Б. Ложкин</a:t>
            </a:r>
            <a:endParaRPr lang="en-US" sz="700" dirty="0">
              <a:solidFill>
                <a:srgbClr val="000000"/>
              </a:solidFill>
              <a:latin typeface="Montserrat SemiBold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6E3047-82BC-9CAD-2F23-5D25FCE62ABC}"/>
              </a:ext>
            </a:extLst>
          </p:cNvPr>
          <p:cNvSpPr txBox="1"/>
          <p:nvPr/>
        </p:nvSpPr>
        <p:spPr>
          <a:xfrm>
            <a:off x="4643438" y="9210748"/>
            <a:ext cx="983557" cy="897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700"/>
              </a:lnSpc>
            </a:pPr>
            <a:r>
              <a:rPr lang="ru-RU" sz="700" dirty="0">
                <a:solidFill>
                  <a:srgbClr val="000000"/>
                </a:solidFill>
                <a:latin typeface="Montserrat SemiBold" pitchFamily="2" charset="0"/>
              </a:rPr>
              <a:t>Р. М. Бадалов</a:t>
            </a:r>
            <a:endParaRPr lang="en-US" sz="700" dirty="0">
              <a:solidFill>
                <a:srgbClr val="000000"/>
              </a:solidFill>
              <a:latin typeface="Montserrat SemiBold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5657D7-3123-0CDF-9F2B-C6E5AD0CE775}"/>
              </a:ext>
            </a:extLst>
          </p:cNvPr>
          <p:cNvSpPr txBox="1"/>
          <p:nvPr/>
        </p:nvSpPr>
        <p:spPr>
          <a:xfrm>
            <a:off x="1266572" y="9420260"/>
            <a:ext cx="1252791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600"/>
              </a:lnSpc>
            </a:pPr>
            <a:r>
              <a:rPr lang="ru-RU" sz="600" dirty="0">
                <a:solidFill>
                  <a:srgbClr val="000000"/>
                </a:solidFill>
                <a:latin typeface="Montserrat" pitchFamily="2" charset="0"/>
              </a:rPr>
              <a:t>Заместитель начальника отдела по взаимодействию с работодателями и трудовой миграции (юрист) ОКУ Елецкий городской ЦЗН</a:t>
            </a:r>
            <a:endParaRPr lang="en-US" sz="600" dirty="0">
              <a:solidFill>
                <a:srgbClr val="000000"/>
              </a:solidFill>
              <a:latin typeface="Montserrat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C1FAA0-E093-04CC-A7C3-3ED0F8CE5F21}"/>
              </a:ext>
            </a:extLst>
          </p:cNvPr>
          <p:cNvSpPr txBox="1"/>
          <p:nvPr/>
        </p:nvSpPr>
        <p:spPr>
          <a:xfrm>
            <a:off x="2955005" y="9420260"/>
            <a:ext cx="125279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600"/>
              </a:lnSpc>
            </a:pPr>
            <a:r>
              <a:rPr lang="ru-RU" sz="600" dirty="0">
                <a:solidFill>
                  <a:srgbClr val="000000"/>
                </a:solidFill>
                <a:latin typeface="Montserrat" pitchFamily="2" charset="0"/>
              </a:rPr>
              <a:t>Специалист учебно-технического отдела</a:t>
            </a:r>
            <a:endParaRPr lang="en-US" sz="600" dirty="0">
              <a:solidFill>
                <a:srgbClr val="000000"/>
              </a:solidFill>
              <a:latin typeface="Montserrat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D2C4FF0-480B-76DD-A60B-01332B86A084}"/>
              </a:ext>
            </a:extLst>
          </p:cNvPr>
          <p:cNvSpPr txBox="1"/>
          <p:nvPr/>
        </p:nvSpPr>
        <p:spPr>
          <a:xfrm>
            <a:off x="4643439" y="9420260"/>
            <a:ext cx="125279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600"/>
              </a:lnSpc>
            </a:pPr>
            <a:r>
              <a:rPr lang="ru-RU" sz="600" dirty="0">
                <a:solidFill>
                  <a:srgbClr val="000000"/>
                </a:solidFill>
                <a:latin typeface="Montserrat" pitchFamily="2" charset="0"/>
              </a:rPr>
              <a:t>Депутат </a:t>
            </a:r>
            <a:br>
              <a:rPr lang="en-US" sz="600" dirty="0">
                <a:solidFill>
                  <a:srgbClr val="000000"/>
                </a:solidFill>
                <a:latin typeface="Montserrat" pitchFamily="2" charset="0"/>
              </a:rPr>
            </a:br>
            <a:r>
              <a:rPr lang="ru-RU" sz="600" dirty="0">
                <a:solidFill>
                  <a:srgbClr val="000000"/>
                </a:solidFill>
                <a:latin typeface="Montserrat" pitchFamily="2" charset="0"/>
              </a:rPr>
              <a:t>Государственной Думы</a:t>
            </a:r>
            <a:endParaRPr lang="en-US" sz="600" dirty="0">
              <a:solidFill>
                <a:srgbClr val="000000"/>
              </a:solidFill>
              <a:latin typeface="Montserra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899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4190A52C-AEED-5373-DA8D-CC48C3C47845}"/>
              </a:ext>
            </a:extLst>
          </p:cNvPr>
          <p:cNvSpPr txBox="1">
            <a:spLocks/>
          </p:cNvSpPr>
          <p:nvPr/>
        </p:nvSpPr>
        <p:spPr>
          <a:xfrm>
            <a:off x="1258888" y="6731774"/>
            <a:ext cx="4645026" cy="2077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lang="en-US" sz="1500" kern="1200" dirty="0">
                <a:solidFill>
                  <a:schemeClr val="tx1"/>
                </a:solidFill>
                <a:latin typeface="Montserrat" pitchFamily="2" charset="0"/>
                <a:ea typeface="+mn-ea"/>
                <a:cs typeface="+mn-cs"/>
              </a:defRPr>
            </a:lvl1pPr>
            <a:lvl2pPr marL="370092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Montserrat" pitchFamily="2" charset="0"/>
                <a:ea typeface="+mn-ea"/>
                <a:cs typeface="+mn-cs"/>
              </a:defRPr>
            </a:lvl2pPr>
            <a:lvl3pPr marL="740184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653" kern="1200">
                <a:solidFill>
                  <a:schemeClr val="tx1"/>
                </a:solidFill>
                <a:latin typeface="Montserrat" pitchFamily="2" charset="0"/>
                <a:ea typeface="+mn-ea"/>
                <a:cs typeface="+mn-cs"/>
              </a:defRPr>
            </a:lvl3pPr>
            <a:lvl4pPr marL="1110276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488" kern="1200">
                <a:solidFill>
                  <a:schemeClr val="tx1"/>
                </a:solidFill>
                <a:latin typeface="Montserrat" pitchFamily="2" charset="0"/>
                <a:ea typeface="+mn-ea"/>
                <a:cs typeface="+mn-cs"/>
              </a:defRPr>
            </a:lvl4pPr>
            <a:lvl5pPr marL="1480368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488" kern="1200">
                <a:solidFill>
                  <a:schemeClr val="tx1"/>
                </a:solidFill>
                <a:latin typeface="Montserrat" pitchFamily="2" charset="0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000000"/>
                </a:solidFill>
              </a:rPr>
              <a:t>Пархоменко Сергей Александрович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B59A2F-F84C-2450-F5CE-1BFFD7D109E7}"/>
              </a:ext>
            </a:extLst>
          </p:cNvPr>
          <p:cNvSpPr txBox="1"/>
          <p:nvPr/>
        </p:nvSpPr>
        <p:spPr>
          <a:xfrm>
            <a:off x="1258887" y="7206912"/>
            <a:ext cx="4652712" cy="25648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000" dirty="0">
                <a:solidFill>
                  <a:srgbClr val="000000"/>
                </a:solidFill>
                <a:latin typeface="Montserrat" pitchFamily="2" charset="0"/>
              </a:rPr>
              <a:t>Гордорсть компании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A09425-198E-F6C7-2037-02C6FC22690B}"/>
              </a:ext>
            </a:extLst>
          </p:cNvPr>
          <p:cNvSpPr txBox="1"/>
          <p:nvPr/>
        </p:nvSpPr>
        <p:spPr>
          <a:xfrm>
            <a:off x="1258888" y="7714059"/>
            <a:ext cx="4645026" cy="51296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1000"/>
              </a:lnSpc>
            </a:pPr>
            <a:r>
              <a:rPr lang="ru-RU" sz="1000" dirty="0">
                <a:solidFill>
                  <a:srgbClr val="000000"/>
                </a:solidFill>
                <a:latin typeface="Montserrat" pitchFamily="2" charset="0"/>
              </a:rPr>
              <a:t>Награждается заместитель начальника отдела </a:t>
            </a:r>
            <a:br>
              <a:rPr lang="en-US" sz="1000" dirty="0">
                <a:solidFill>
                  <a:srgbClr val="000000"/>
                </a:solidFill>
                <a:latin typeface="Montserrat" pitchFamily="2" charset="0"/>
              </a:rPr>
            </a:br>
            <a:r>
              <a:rPr lang="ru-RU" sz="1000" dirty="0">
                <a:solidFill>
                  <a:srgbClr val="000000"/>
                </a:solidFill>
                <a:latin typeface="Montserrat" pitchFamily="2" charset="0"/>
              </a:rPr>
              <a:t>по взаимодействию с работодателями и трудовой миграции </a:t>
            </a:r>
            <a:br>
              <a:rPr lang="en-US" sz="1000" dirty="0">
                <a:solidFill>
                  <a:srgbClr val="000000"/>
                </a:solidFill>
                <a:latin typeface="Montserrat" pitchFamily="2" charset="0"/>
              </a:rPr>
            </a:br>
            <a:r>
              <a:rPr lang="ru-RU" sz="1000" dirty="0">
                <a:solidFill>
                  <a:srgbClr val="000000"/>
                </a:solidFill>
                <a:latin typeface="Montserrat" pitchFamily="2" charset="0"/>
              </a:rPr>
              <a:t>(юрист) ОКУ «Елецкий городской ЦЗН» за образцовое </a:t>
            </a:r>
            <a:br>
              <a:rPr lang="ru-RU" sz="1000" dirty="0">
                <a:solidFill>
                  <a:srgbClr val="000000"/>
                </a:solidFill>
                <a:latin typeface="Montserrat" pitchFamily="2" charset="0"/>
              </a:rPr>
            </a:br>
            <a:r>
              <a:rPr lang="ru-RU" sz="1000" dirty="0">
                <a:solidFill>
                  <a:srgbClr val="000000"/>
                </a:solidFill>
                <a:latin typeface="Montserrat" pitchFamily="2" charset="0"/>
              </a:rPr>
              <a:t>выполнение должностных обязанносте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9D39DC-E310-B84F-3100-3660FCC16B23}"/>
              </a:ext>
            </a:extLst>
          </p:cNvPr>
          <p:cNvSpPr txBox="1"/>
          <p:nvPr/>
        </p:nvSpPr>
        <p:spPr>
          <a:xfrm>
            <a:off x="6372224" y="6758484"/>
            <a:ext cx="539751" cy="116698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700"/>
              </a:lnSpc>
            </a:pPr>
            <a:r>
              <a:rPr lang="ru-RU" sz="600" dirty="0">
                <a:latin typeface="Montserrat" pitchFamily="2" charset="0"/>
              </a:rPr>
              <a:t>Управление социальной политики Липецкой области областное казенное учреждение «Елецкий городской центр занятости населения»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90DC25-91D1-2018-0126-EC47A3C5EFAB}"/>
              </a:ext>
            </a:extLst>
          </p:cNvPr>
          <p:cNvSpPr txBox="1"/>
          <p:nvPr/>
        </p:nvSpPr>
        <p:spPr>
          <a:xfrm>
            <a:off x="1266572" y="9210748"/>
            <a:ext cx="983557" cy="897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700"/>
              </a:lnSpc>
            </a:pPr>
            <a:r>
              <a:rPr lang="ru-RU" sz="700" dirty="0">
                <a:solidFill>
                  <a:srgbClr val="000000"/>
                </a:solidFill>
                <a:latin typeface="Montserrat SemiBold" pitchFamily="2" charset="0"/>
              </a:rPr>
              <a:t>С. А. Пархоменко</a:t>
            </a:r>
            <a:endParaRPr lang="en-US" sz="700" dirty="0">
              <a:solidFill>
                <a:srgbClr val="000000"/>
              </a:solidFill>
              <a:latin typeface="Montserrat SemiBold" pitchFamily="2" charset="0"/>
            </a:endParaRP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B3B0128A-445D-F1EF-7B99-116944F0F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51162" y="8393410"/>
            <a:ext cx="1260475" cy="707095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E2A23540-7459-04FC-4289-840727D79B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36152" y="8546863"/>
            <a:ext cx="950267" cy="443458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FD193E86-EA0B-5E00-021A-6CB5F2A024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72224" y="8189913"/>
            <a:ext cx="360000" cy="458179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18C0D8C2-0359-E389-C01E-47815F90031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52152" y="8527010"/>
            <a:ext cx="1186378" cy="57715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B612339-C5D2-A8C7-E9D8-ED4D95C18B37}"/>
              </a:ext>
            </a:extLst>
          </p:cNvPr>
          <p:cNvSpPr txBox="1"/>
          <p:nvPr/>
        </p:nvSpPr>
        <p:spPr>
          <a:xfrm>
            <a:off x="2951163" y="9204174"/>
            <a:ext cx="983557" cy="897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700"/>
              </a:lnSpc>
            </a:pPr>
            <a:r>
              <a:rPr lang="ru-RU" sz="700" dirty="0">
                <a:solidFill>
                  <a:srgbClr val="000000"/>
                </a:solidFill>
                <a:latin typeface="Montserrat SemiBold" pitchFamily="2" charset="0"/>
              </a:rPr>
              <a:t>Е. Б. Ложкин</a:t>
            </a:r>
            <a:endParaRPr lang="en-US" sz="700" dirty="0">
              <a:solidFill>
                <a:srgbClr val="000000"/>
              </a:solidFill>
              <a:latin typeface="Montserrat SemiBold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6E3047-82BC-9CAD-2F23-5D25FCE62ABC}"/>
              </a:ext>
            </a:extLst>
          </p:cNvPr>
          <p:cNvSpPr txBox="1"/>
          <p:nvPr/>
        </p:nvSpPr>
        <p:spPr>
          <a:xfrm>
            <a:off x="4643438" y="9210748"/>
            <a:ext cx="983557" cy="897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700"/>
              </a:lnSpc>
            </a:pPr>
            <a:r>
              <a:rPr lang="ru-RU" sz="700" dirty="0">
                <a:solidFill>
                  <a:srgbClr val="000000"/>
                </a:solidFill>
                <a:latin typeface="Montserrat SemiBold" pitchFamily="2" charset="0"/>
              </a:rPr>
              <a:t>Р. М. Бадалов</a:t>
            </a:r>
            <a:endParaRPr lang="en-US" sz="700" dirty="0">
              <a:solidFill>
                <a:srgbClr val="000000"/>
              </a:solidFill>
              <a:latin typeface="Montserrat SemiBold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5657D7-3123-0CDF-9F2B-C6E5AD0CE775}"/>
              </a:ext>
            </a:extLst>
          </p:cNvPr>
          <p:cNvSpPr txBox="1"/>
          <p:nvPr/>
        </p:nvSpPr>
        <p:spPr>
          <a:xfrm>
            <a:off x="1266572" y="9420260"/>
            <a:ext cx="1252791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600"/>
              </a:lnSpc>
            </a:pPr>
            <a:r>
              <a:rPr lang="ru-RU" sz="600" dirty="0">
                <a:solidFill>
                  <a:srgbClr val="000000"/>
                </a:solidFill>
                <a:latin typeface="Montserrat" pitchFamily="2" charset="0"/>
              </a:rPr>
              <a:t>Заместитель начальника отдела по взаимодействию с работодателями и трудовой миграции (юрист) ОКУ Елецкий городской ЦЗН</a:t>
            </a:r>
            <a:endParaRPr lang="en-US" sz="600" dirty="0">
              <a:solidFill>
                <a:srgbClr val="000000"/>
              </a:solidFill>
              <a:latin typeface="Montserrat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C1FAA0-E093-04CC-A7C3-3ED0F8CE5F21}"/>
              </a:ext>
            </a:extLst>
          </p:cNvPr>
          <p:cNvSpPr txBox="1"/>
          <p:nvPr/>
        </p:nvSpPr>
        <p:spPr>
          <a:xfrm>
            <a:off x="2955005" y="9420260"/>
            <a:ext cx="125279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600"/>
              </a:lnSpc>
            </a:pPr>
            <a:r>
              <a:rPr lang="ru-RU" sz="600" dirty="0">
                <a:solidFill>
                  <a:srgbClr val="000000"/>
                </a:solidFill>
                <a:latin typeface="Montserrat" pitchFamily="2" charset="0"/>
              </a:rPr>
              <a:t>Специалист учебно-технического отдела</a:t>
            </a:r>
            <a:endParaRPr lang="en-US" sz="600" dirty="0">
              <a:solidFill>
                <a:srgbClr val="000000"/>
              </a:solidFill>
              <a:latin typeface="Montserrat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D2C4FF0-480B-76DD-A60B-01332B86A084}"/>
              </a:ext>
            </a:extLst>
          </p:cNvPr>
          <p:cNvSpPr txBox="1"/>
          <p:nvPr/>
        </p:nvSpPr>
        <p:spPr>
          <a:xfrm>
            <a:off x="4643439" y="9420260"/>
            <a:ext cx="125279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600"/>
              </a:lnSpc>
            </a:pPr>
            <a:r>
              <a:rPr lang="ru-RU" sz="600" dirty="0">
                <a:solidFill>
                  <a:srgbClr val="000000"/>
                </a:solidFill>
                <a:latin typeface="Montserrat" pitchFamily="2" charset="0"/>
              </a:rPr>
              <a:t>Депутат </a:t>
            </a:r>
            <a:br>
              <a:rPr lang="en-US" sz="600" dirty="0">
                <a:solidFill>
                  <a:srgbClr val="000000"/>
                </a:solidFill>
                <a:latin typeface="Montserrat" pitchFamily="2" charset="0"/>
              </a:rPr>
            </a:br>
            <a:r>
              <a:rPr lang="ru-RU" sz="600" dirty="0">
                <a:solidFill>
                  <a:srgbClr val="000000"/>
                </a:solidFill>
                <a:latin typeface="Montserrat" pitchFamily="2" charset="0"/>
              </a:rPr>
              <a:t>Государственной Думы</a:t>
            </a:r>
            <a:endParaRPr lang="en-US" sz="600" dirty="0">
              <a:solidFill>
                <a:srgbClr val="000000"/>
              </a:solidFill>
              <a:latin typeface="Montserra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478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4190A52C-AEED-5373-DA8D-CC48C3C47845}"/>
              </a:ext>
            </a:extLst>
          </p:cNvPr>
          <p:cNvSpPr txBox="1">
            <a:spLocks/>
          </p:cNvSpPr>
          <p:nvPr/>
        </p:nvSpPr>
        <p:spPr>
          <a:xfrm>
            <a:off x="1258888" y="6754134"/>
            <a:ext cx="4645026" cy="5360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lang="en-US" sz="1500" kern="1200" dirty="0">
                <a:solidFill>
                  <a:schemeClr val="tx1"/>
                </a:solidFill>
                <a:latin typeface="Montserrat" pitchFamily="2" charset="0"/>
                <a:ea typeface="+mn-ea"/>
                <a:cs typeface="+mn-cs"/>
              </a:defRPr>
            </a:lvl1pPr>
            <a:lvl2pPr marL="370092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Montserrat" pitchFamily="2" charset="0"/>
                <a:ea typeface="+mn-ea"/>
                <a:cs typeface="+mn-cs"/>
              </a:defRPr>
            </a:lvl2pPr>
            <a:lvl3pPr marL="740184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653" kern="1200">
                <a:solidFill>
                  <a:schemeClr val="tx1"/>
                </a:solidFill>
                <a:latin typeface="Montserrat" pitchFamily="2" charset="0"/>
                <a:ea typeface="+mn-ea"/>
                <a:cs typeface="+mn-cs"/>
              </a:defRPr>
            </a:lvl3pPr>
            <a:lvl4pPr marL="1110276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488" kern="1200">
                <a:solidFill>
                  <a:schemeClr val="tx1"/>
                </a:solidFill>
                <a:latin typeface="Montserrat" pitchFamily="2" charset="0"/>
                <a:ea typeface="+mn-ea"/>
                <a:cs typeface="+mn-cs"/>
              </a:defRPr>
            </a:lvl4pPr>
            <a:lvl5pPr marL="1480368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488" kern="1200">
                <a:solidFill>
                  <a:schemeClr val="tx1"/>
                </a:solidFill>
                <a:latin typeface="Montserrat" pitchFamily="2" charset="0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ru-RU" sz="1000" dirty="0">
                <a:solidFill>
                  <a:srgbClr val="000000"/>
                </a:solidFill>
              </a:rPr>
              <a:t>на право прохождения профессионального </a:t>
            </a:r>
            <a:br>
              <a:rPr lang="ru-RU" sz="1000" dirty="0">
                <a:solidFill>
                  <a:srgbClr val="000000"/>
                </a:solidFill>
              </a:rPr>
            </a:br>
            <a:r>
              <a:rPr lang="ru-RU" sz="1000" dirty="0">
                <a:solidFill>
                  <a:srgbClr val="000000"/>
                </a:solidFill>
              </a:rPr>
              <a:t>обучения по программе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ru-RU" dirty="0">
                <a:solidFill>
                  <a:srgbClr val="000000"/>
                </a:solidFill>
              </a:rPr>
              <a:t>«Экологическая безопасность»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A09425-198E-F6C7-2037-02C6FC22690B}"/>
              </a:ext>
            </a:extLst>
          </p:cNvPr>
          <p:cNvSpPr txBox="1"/>
          <p:nvPr/>
        </p:nvSpPr>
        <p:spPr>
          <a:xfrm>
            <a:off x="1258888" y="7971469"/>
            <a:ext cx="4645026" cy="50629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1000"/>
              </a:lnSpc>
            </a:pPr>
            <a:r>
              <a:rPr lang="ru-RU" sz="800" dirty="0">
                <a:solidFill>
                  <a:srgbClr val="000000"/>
                </a:solidFill>
                <a:latin typeface="Montserrat" pitchFamily="2" charset="0"/>
              </a:rPr>
              <a:t>Владелец сертификата может пройти профессиональное обучение </a:t>
            </a:r>
            <a:br>
              <a:rPr lang="en-US" sz="800" dirty="0">
                <a:solidFill>
                  <a:srgbClr val="000000"/>
                </a:solidFill>
                <a:latin typeface="Montserrat" pitchFamily="2" charset="0"/>
              </a:rPr>
            </a:br>
            <a:r>
              <a:rPr lang="ru-RU" sz="800" dirty="0">
                <a:solidFill>
                  <a:srgbClr val="000000"/>
                </a:solidFill>
                <a:latin typeface="Montserrat" pitchFamily="2" charset="0"/>
              </a:rPr>
              <a:t>за счет бюджета Липецкой области. Размер средств финансового </a:t>
            </a:r>
            <a:br>
              <a:rPr lang="en-US" sz="800" dirty="0">
                <a:solidFill>
                  <a:srgbClr val="000000"/>
                </a:solidFill>
                <a:latin typeface="Montserrat" pitchFamily="2" charset="0"/>
              </a:rPr>
            </a:br>
            <a:r>
              <a:rPr lang="ru-RU" sz="800" dirty="0">
                <a:solidFill>
                  <a:srgbClr val="000000"/>
                </a:solidFill>
                <a:latin typeface="Montserrat" pitchFamily="2" charset="0"/>
              </a:rPr>
              <a:t>обеспечения данного образовательного сертификата составляет </a:t>
            </a:r>
            <a:br>
              <a:rPr lang="en-US" sz="800" dirty="0">
                <a:solidFill>
                  <a:srgbClr val="000000"/>
                </a:solidFill>
                <a:latin typeface="Montserrat" pitchFamily="2" charset="0"/>
              </a:rPr>
            </a:br>
            <a:r>
              <a:rPr lang="ru-RU" sz="800" dirty="0">
                <a:solidFill>
                  <a:srgbClr val="000000"/>
                </a:solidFill>
                <a:latin typeface="Montserrat" pitchFamily="2" charset="0"/>
              </a:rPr>
              <a:t>46 300 рублей (сорок шесть тысяч триста рублей).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9D39DC-E310-B84F-3100-3660FCC16B23}"/>
              </a:ext>
            </a:extLst>
          </p:cNvPr>
          <p:cNvSpPr txBox="1"/>
          <p:nvPr/>
        </p:nvSpPr>
        <p:spPr>
          <a:xfrm>
            <a:off x="6372224" y="6758484"/>
            <a:ext cx="539751" cy="116698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700"/>
              </a:lnSpc>
            </a:pPr>
            <a:r>
              <a:rPr lang="ru-RU" sz="600" dirty="0">
                <a:latin typeface="Montserrat" pitchFamily="2" charset="0"/>
              </a:rPr>
              <a:t>Управление социальной политики Липецкой области областное казенное учреждение «Елецкий городской центр занятости населения»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E2A23540-7459-04FC-4289-840727D79B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58888" y="8546863"/>
            <a:ext cx="950267" cy="443458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FD193E86-EA0B-5E00-021A-6CB5F2A024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72224" y="8189913"/>
            <a:ext cx="360000" cy="45817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B612339-C5D2-A8C7-E9D8-ED4D95C18B37}"/>
              </a:ext>
            </a:extLst>
          </p:cNvPr>
          <p:cNvSpPr txBox="1"/>
          <p:nvPr/>
        </p:nvSpPr>
        <p:spPr>
          <a:xfrm>
            <a:off x="2951163" y="9204174"/>
            <a:ext cx="983557" cy="897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700"/>
              </a:lnSpc>
            </a:pPr>
            <a:r>
              <a:rPr lang="ru-RU" sz="700" dirty="0">
                <a:solidFill>
                  <a:srgbClr val="000000"/>
                </a:solidFill>
                <a:latin typeface="Montserrat SemiBold" pitchFamily="2" charset="0"/>
              </a:rPr>
              <a:t>01</a:t>
            </a:r>
            <a:r>
              <a:rPr lang="en-US" sz="700" dirty="0">
                <a:solidFill>
                  <a:srgbClr val="000000"/>
                </a:solidFill>
                <a:latin typeface="Montserrat SemiBold" pitchFamily="2" charset="0"/>
              </a:rPr>
              <a:t>.01.2023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6E3047-82BC-9CAD-2F23-5D25FCE62ABC}"/>
              </a:ext>
            </a:extLst>
          </p:cNvPr>
          <p:cNvSpPr txBox="1"/>
          <p:nvPr/>
        </p:nvSpPr>
        <p:spPr>
          <a:xfrm>
            <a:off x="1258888" y="9210748"/>
            <a:ext cx="983557" cy="897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700"/>
              </a:lnSpc>
            </a:pPr>
            <a:r>
              <a:rPr lang="ru-RU" sz="700" dirty="0">
                <a:solidFill>
                  <a:srgbClr val="000000"/>
                </a:solidFill>
                <a:latin typeface="Montserrat SemiBold" pitchFamily="2" charset="0"/>
              </a:rPr>
              <a:t>Р. М. Бадалов</a:t>
            </a:r>
            <a:endParaRPr lang="en-US" sz="700" dirty="0">
              <a:solidFill>
                <a:srgbClr val="000000"/>
              </a:solidFill>
              <a:latin typeface="Montserrat SemiBold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D2C4FF0-480B-76DD-A60B-01332B86A084}"/>
              </a:ext>
            </a:extLst>
          </p:cNvPr>
          <p:cNvSpPr txBox="1"/>
          <p:nvPr/>
        </p:nvSpPr>
        <p:spPr>
          <a:xfrm>
            <a:off x="1258888" y="9420260"/>
            <a:ext cx="125279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600"/>
              </a:lnSpc>
            </a:pPr>
            <a:r>
              <a:rPr lang="ru-RU" sz="600" dirty="0">
                <a:solidFill>
                  <a:srgbClr val="000000"/>
                </a:solidFill>
                <a:latin typeface="Montserrat" pitchFamily="2" charset="0"/>
              </a:rPr>
              <a:t>Депутат </a:t>
            </a:r>
            <a:br>
              <a:rPr lang="en-US" sz="600" dirty="0">
                <a:solidFill>
                  <a:srgbClr val="000000"/>
                </a:solidFill>
                <a:latin typeface="Montserrat" pitchFamily="2" charset="0"/>
              </a:rPr>
            </a:br>
            <a:r>
              <a:rPr lang="ru-RU" sz="600" dirty="0">
                <a:solidFill>
                  <a:srgbClr val="000000"/>
                </a:solidFill>
                <a:latin typeface="Montserrat" pitchFamily="2" charset="0"/>
              </a:rPr>
              <a:t>Государственной Думы</a:t>
            </a:r>
            <a:endParaRPr lang="en-US" sz="600" dirty="0">
              <a:solidFill>
                <a:srgbClr val="000000"/>
              </a:solidFill>
              <a:latin typeface="Montserrat" pitchFamily="2" charset="0"/>
            </a:endParaRP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665E34CE-2C88-DBA3-8E09-FFF7E43E85FD}"/>
              </a:ext>
            </a:extLst>
          </p:cNvPr>
          <p:cNvSpPr txBox="1">
            <a:spLocks/>
          </p:cNvSpPr>
          <p:nvPr/>
        </p:nvSpPr>
        <p:spPr>
          <a:xfrm>
            <a:off x="1258887" y="7373269"/>
            <a:ext cx="4645026" cy="3975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lang="en-US" sz="1500" kern="1200" dirty="0">
                <a:solidFill>
                  <a:schemeClr val="tx1"/>
                </a:solidFill>
                <a:latin typeface="Montserrat" pitchFamily="2" charset="0"/>
                <a:ea typeface="+mn-ea"/>
                <a:cs typeface="+mn-cs"/>
              </a:defRPr>
            </a:lvl1pPr>
            <a:lvl2pPr marL="370092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Montserrat" pitchFamily="2" charset="0"/>
                <a:ea typeface="+mn-ea"/>
                <a:cs typeface="+mn-cs"/>
              </a:defRPr>
            </a:lvl2pPr>
            <a:lvl3pPr marL="740184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653" kern="1200">
                <a:solidFill>
                  <a:schemeClr val="tx1"/>
                </a:solidFill>
                <a:latin typeface="Montserrat" pitchFamily="2" charset="0"/>
                <a:ea typeface="+mn-ea"/>
                <a:cs typeface="+mn-cs"/>
              </a:defRPr>
            </a:lvl3pPr>
            <a:lvl4pPr marL="1110276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488" kern="1200">
                <a:solidFill>
                  <a:schemeClr val="tx1"/>
                </a:solidFill>
                <a:latin typeface="Montserrat" pitchFamily="2" charset="0"/>
                <a:ea typeface="+mn-ea"/>
                <a:cs typeface="+mn-cs"/>
              </a:defRPr>
            </a:lvl4pPr>
            <a:lvl5pPr marL="1480368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488" kern="1200">
                <a:solidFill>
                  <a:schemeClr val="tx1"/>
                </a:solidFill>
                <a:latin typeface="Montserrat" pitchFamily="2" charset="0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ru-RU" sz="1000" dirty="0">
                <a:solidFill>
                  <a:srgbClr val="000000"/>
                </a:solidFill>
              </a:rPr>
              <a:t>Выдан</a:t>
            </a:r>
            <a:r>
              <a:rPr lang="en-US" sz="1000" dirty="0">
                <a:solidFill>
                  <a:srgbClr val="000000"/>
                </a:solidFill>
              </a:rPr>
              <a:t>:</a:t>
            </a:r>
          </a:p>
          <a:p>
            <a:pPr>
              <a:spcBef>
                <a:spcPts val="0"/>
              </a:spcBef>
            </a:pPr>
            <a:r>
              <a:rPr lang="ru-RU" dirty="0">
                <a:solidFill>
                  <a:srgbClr val="000000"/>
                </a:solidFill>
              </a:rPr>
              <a:t>Пархоменко Сергей Александрович</a:t>
            </a:r>
          </a:p>
        </p:txBody>
      </p:sp>
    </p:spTree>
    <p:extLst>
      <p:ext uri="{BB962C8B-B14F-4D97-AF65-F5344CB8AC3E}">
        <p14:creationId xmlns:p14="http://schemas.microsoft.com/office/powerpoint/2010/main" val="2852318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Работа России">
      <a:dk1>
        <a:srgbClr val="0033A0"/>
      </a:dk1>
      <a:lt1>
        <a:srgbClr val="69B3E7"/>
      </a:lt1>
      <a:dk2>
        <a:srgbClr val="CF4520"/>
      </a:dk2>
      <a:lt2>
        <a:srgbClr val="FFFFFF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218</TotalTime>
  <Words>257</Words>
  <Application>Microsoft Macintosh PowerPoint</Application>
  <PresentationFormat>Custom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Calibri</vt:lpstr>
      <vt:lpstr>Calibri Light</vt:lpstr>
      <vt:lpstr>Arial</vt:lpstr>
      <vt:lpstr>Montserrat</vt:lpstr>
      <vt:lpstr>Montserrat SemiBold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Илья Ершов</dc:creator>
  <cp:lastModifiedBy>Илья Николаевич Ершов</cp:lastModifiedBy>
  <cp:revision>6</cp:revision>
  <dcterms:created xsi:type="dcterms:W3CDTF">2023-01-11T10:21:09Z</dcterms:created>
  <dcterms:modified xsi:type="dcterms:W3CDTF">2023-01-25T08:15:50Z</dcterms:modified>
</cp:coreProperties>
</file>