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8" r:id="rId1"/>
    <p:sldMasterId id="2147483900" r:id="rId2"/>
  </p:sldMasterIdLst>
  <p:sldIdLst>
    <p:sldId id="257" r:id="rId3"/>
    <p:sldId id="25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1474" y="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A6C83-B24F-439E-A28E-5BAE079E7E72}" type="datetimeFigureOut">
              <a:rPr lang="ru-RU" smtClean="0"/>
              <a:t>13.10.2022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7C456-27FF-4C6C-B925-A579EDEC0823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A6C83-B24F-439E-A28E-5BAE079E7E72}" type="datetimeFigureOut">
              <a:rPr lang="ru-RU" smtClean="0"/>
              <a:t>13.10.2022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7C456-27FF-4C6C-B925-A579EDEC082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A6C83-B24F-439E-A28E-5BAE079E7E72}" type="datetimeFigureOut">
              <a:rPr lang="ru-RU" smtClean="0"/>
              <a:t>13.10.2022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7C456-27FF-4C6C-B925-A579EDEC082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AC7D6-78EB-4DD1-8801-2EFD048F41C2}" type="datetimeFigureOut">
              <a:rPr lang="ru-RU" smtClean="0">
                <a:solidFill>
                  <a:srgbClr val="073E87"/>
                </a:solidFill>
              </a:rPr>
              <a:pPr/>
              <a:t>13.10.2022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EB447-22E2-4593-BFD8-ABF23705C607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35418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AC7D6-78EB-4DD1-8801-2EFD048F41C2}" type="datetimeFigureOut">
              <a:rPr lang="ru-RU" smtClean="0">
                <a:solidFill>
                  <a:srgbClr val="073E87"/>
                </a:solidFill>
              </a:rPr>
              <a:pPr/>
              <a:t>13.10.2022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EB447-22E2-4593-BFD8-ABF23705C607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512570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AC7D6-78EB-4DD1-8801-2EFD048F41C2}" type="datetimeFigureOut">
              <a:rPr lang="ru-RU" smtClean="0">
                <a:solidFill>
                  <a:srgbClr val="073E87"/>
                </a:solidFill>
              </a:rPr>
              <a:pPr/>
              <a:t>13.10.2022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EB447-22E2-4593-BFD8-ABF23705C607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56148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AC7D6-78EB-4DD1-8801-2EFD048F41C2}" type="datetimeFigureOut">
              <a:rPr lang="ru-RU" smtClean="0">
                <a:solidFill>
                  <a:srgbClr val="073E87"/>
                </a:solidFill>
              </a:rPr>
              <a:pPr/>
              <a:t>13.10.2022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EB447-22E2-4593-BFD8-ABF23705C607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809918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AC7D6-78EB-4DD1-8801-2EFD048F41C2}" type="datetimeFigureOut">
              <a:rPr lang="ru-RU" smtClean="0">
                <a:solidFill>
                  <a:srgbClr val="073E87"/>
                </a:solidFill>
              </a:rPr>
              <a:pPr/>
              <a:t>13.10.2022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EB447-22E2-4593-BFD8-ABF23705C607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985109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AC7D6-78EB-4DD1-8801-2EFD048F41C2}" type="datetimeFigureOut">
              <a:rPr lang="ru-RU" smtClean="0">
                <a:solidFill>
                  <a:srgbClr val="073E87"/>
                </a:solidFill>
              </a:rPr>
              <a:pPr/>
              <a:t>13.10.2022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EB447-22E2-4593-BFD8-ABF23705C607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643584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AC7D6-78EB-4DD1-8801-2EFD048F41C2}" type="datetimeFigureOut">
              <a:rPr lang="ru-RU" smtClean="0">
                <a:solidFill>
                  <a:srgbClr val="073E87"/>
                </a:solidFill>
              </a:rPr>
              <a:pPr/>
              <a:t>13.10.2022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EB447-22E2-4593-BFD8-ABF23705C607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00558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AC7D6-78EB-4DD1-8801-2EFD048F41C2}" type="datetimeFigureOut">
              <a:rPr lang="ru-RU" smtClean="0">
                <a:solidFill>
                  <a:srgbClr val="073E87"/>
                </a:solidFill>
              </a:rPr>
              <a:pPr/>
              <a:t>13.10.2022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EB447-22E2-4593-BFD8-ABF23705C607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0750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A6C83-B24F-439E-A28E-5BAE079E7E72}" type="datetimeFigureOut">
              <a:rPr lang="ru-RU" smtClean="0"/>
              <a:t>13.10.2022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7C456-27FF-4C6C-B925-A579EDEC082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AC7D6-78EB-4DD1-8801-2EFD048F41C2}" type="datetimeFigureOut">
              <a:rPr lang="ru-RU" smtClean="0">
                <a:solidFill>
                  <a:srgbClr val="073E87"/>
                </a:solidFill>
              </a:rPr>
              <a:pPr/>
              <a:t>13.10.2022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EB447-22E2-4593-BFD8-ABF23705C607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280247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AC7D6-78EB-4DD1-8801-2EFD048F41C2}" type="datetimeFigureOut">
              <a:rPr lang="ru-RU" smtClean="0">
                <a:solidFill>
                  <a:srgbClr val="073E87"/>
                </a:solidFill>
              </a:rPr>
              <a:pPr/>
              <a:t>13.10.2022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EB447-22E2-4593-BFD8-ABF23705C607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432492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AC7D6-78EB-4DD1-8801-2EFD048F41C2}" type="datetimeFigureOut">
              <a:rPr lang="ru-RU" smtClean="0">
                <a:solidFill>
                  <a:srgbClr val="073E87"/>
                </a:solidFill>
              </a:rPr>
              <a:pPr/>
              <a:t>13.10.2022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EB447-22E2-4593-BFD8-ABF23705C607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78937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A6C83-B24F-439E-A28E-5BAE079E7E72}" type="datetimeFigureOut">
              <a:rPr lang="ru-RU" smtClean="0"/>
              <a:t>13.10.2022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7C456-27FF-4C6C-B925-A579EDEC0823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A6C83-B24F-439E-A28E-5BAE079E7E72}" type="datetimeFigureOut">
              <a:rPr lang="ru-RU" smtClean="0"/>
              <a:t>13.10.2022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7C456-27FF-4C6C-B925-A579EDEC082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A6C83-B24F-439E-A28E-5BAE079E7E72}" type="datetimeFigureOut">
              <a:rPr lang="ru-RU" smtClean="0"/>
              <a:t>13.10.2022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7C456-27FF-4C6C-B925-A579EDEC082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A6C83-B24F-439E-A28E-5BAE079E7E72}" type="datetimeFigureOut">
              <a:rPr lang="ru-RU" smtClean="0"/>
              <a:t>13.10.2022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7C456-27FF-4C6C-B925-A579EDEC082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A6C83-B24F-439E-A28E-5BAE079E7E72}" type="datetimeFigureOut">
              <a:rPr lang="ru-RU" smtClean="0"/>
              <a:t>13.10.2022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7C456-27FF-4C6C-B925-A579EDEC082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A6C83-B24F-439E-A28E-5BAE079E7E72}" type="datetimeFigureOut">
              <a:rPr lang="ru-RU" smtClean="0"/>
              <a:t>13.10.2022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7C456-27FF-4C6C-B925-A579EDEC082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A6C83-B24F-439E-A28E-5BAE079E7E72}" type="datetimeFigureOut">
              <a:rPr lang="ru-RU" smtClean="0"/>
              <a:t>13.10.2022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59A7C456-27FF-4C6C-B925-A579EDEC0823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49A6C83-B24F-439E-A28E-5BAE079E7E72}" type="datetimeFigureOut">
              <a:rPr lang="ru-RU" smtClean="0"/>
              <a:t>13.10.2022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9A7C456-27FF-4C6C-B925-A579EDEC0823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A49AC7D6-78EB-4DD1-8801-2EFD048F41C2}" type="datetimeFigureOut">
              <a:rPr lang="ru-RU" smtClean="0">
                <a:solidFill>
                  <a:srgbClr val="073E87"/>
                </a:solidFill>
              </a:rPr>
              <a:pPr/>
              <a:t>13.10.2022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667EB447-22E2-4593-BFD8-ABF23705C607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97363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1" r:id="rId1"/>
    <p:sldLayoutId id="2147483902" r:id="rId2"/>
    <p:sldLayoutId id="2147483903" r:id="rId3"/>
    <p:sldLayoutId id="2147483904" r:id="rId4"/>
    <p:sldLayoutId id="2147483905" r:id="rId5"/>
    <p:sldLayoutId id="2147483906" r:id="rId6"/>
    <p:sldLayoutId id="2147483907" r:id="rId7"/>
    <p:sldLayoutId id="2147483908" r:id="rId8"/>
    <p:sldLayoutId id="2147483909" r:id="rId9"/>
    <p:sldLayoutId id="2147483910" r:id="rId10"/>
    <p:sldLayoutId id="214748391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/>
        </p:nvSpPr>
        <p:spPr>
          <a:xfrm>
            <a:off x="2769612" y="2418761"/>
            <a:ext cx="1298332" cy="1286756"/>
          </a:xfrm>
          <a:prstGeom prst="flowChartConnector">
            <a:avLst/>
          </a:prstGeom>
          <a:solidFill>
            <a:srgbClr val="92D050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pPr algn="ctr"/>
            <a:endParaRPr lang="ru-RU" sz="1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Публичное признание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647710" y="112825"/>
            <a:ext cx="7704856" cy="79208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980728"/>
            <a:ext cx="7772400" cy="432048"/>
          </a:xfrm>
        </p:spPr>
        <p:txBody>
          <a:bodyPr>
            <a:noAutofit/>
          </a:bodyPr>
          <a:lstStyle/>
          <a:p>
            <a:pPr algn="ctr"/>
            <a:br>
              <a:rPr lang="ru-RU" sz="4400" dirty="0"/>
            </a:br>
            <a:r>
              <a:rPr lang="ru-RU" sz="4400" dirty="0"/>
              <a:t>Система мотивации</a:t>
            </a:r>
          </a:p>
        </p:txBody>
      </p:sp>
      <p:grpSp>
        <p:nvGrpSpPr>
          <p:cNvPr id="4" name="Группа 3">
            <a:extLst>
              <a:ext uri="{FF2B5EF4-FFF2-40B4-BE49-F238E27FC236}">
                <a16:creationId xmlns:a16="http://schemas.microsoft.com/office/drawing/2014/main" id="{9D27823A-C8DE-4A04-835B-F1D6F543E6A3}"/>
              </a:ext>
            </a:extLst>
          </p:cNvPr>
          <p:cNvGrpSpPr/>
          <p:nvPr/>
        </p:nvGrpSpPr>
        <p:grpSpPr>
          <a:xfrm>
            <a:off x="1547664" y="264163"/>
            <a:ext cx="6111869" cy="496442"/>
            <a:chOff x="297896" y="291758"/>
            <a:chExt cx="7042446" cy="548906"/>
          </a:xfrm>
        </p:grpSpPr>
        <p:pic>
          <p:nvPicPr>
            <p:cNvPr id="5" name="Рисунок 1" descr="Рисунок 1">
              <a:extLst>
                <a:ext uri="{FF2B5EF4-FFF2-40B4-BE49-F238E27FC236}">
                  <a16:creationId xmlns:a16="http://schemas.microsoft.com/office/drawing/2014/main" id="{EA0812E9-DB37-48B0-A6F1-9E9F0BD75BB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97896" y="314343"/>
              <a:ext cx="1617842" cy="503737"/>
            </a:xfrm>
            <a:prstGeom prst="rect">
              <a:avLst/>
            </a:prstGeom>
            <a:ln w="12700">
              <a:miter lim="400000"/>
            </a:ln>
          </p:spPr>
        </p:pic>
        <p:pic>
          <p:nvPicPr>
            <p:cNvPr id="6" name="Рисунок 5">
              <a:extLst>
                <a:ext uri="{FF2B5EF4-FFF2-40B4-BE49-F238E27FC236}">
                  <a16:creationId xmlns:a16="http://schemas.microsoft.com/office/drawing/2014/main" id="{E078FD0E-53E5-43E3-9F37-89F32C94D6C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156249" y="331013"/>
              <a:ext cx="1483558" cy="470397"/>
            </a:xfrm>
            <a:prstGeom prst="rect">
              <a:avLst/>
            </a:prstGeom>
          </p:spPr>
        </p:pic>
        <p:pic>
          <p:nvPicPr>
            <p:cNvPr id="7" name="Рисунок 6">
              <a:extLst>
                <a:ext uri="{FF2B5EF4-FFF2-40B4-BE49-F238E27FC236}">
                  <a16:creationId xmlns:a16="http://schemas.microsoft.com/office/drawing/2014/main" id="{B02B3E9E-FB8A-4383-9A31-8D322C8D8CD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880318" y="312693"/>
              <a:ext cx="1874389" cy="507037"/>
            </a:xfrm>
            <a:prstGeom prst="rect">
              <a:avLst/>
            </a:prstGeom>
          </p:spPr>
        </p:pic>
        <p:pic>
          <p:nvPicPr>
            <p:cNvPr id="8" name="Рисунок 7">
              <a:extLst>
                <a:ext uri="{FF2B5EF4-FFF2-40B4-BE49-F238E27FC236}">
                  <a16:creationId xmlns:a16="http://schemas.microsoft.com/office/drawing/2014/main" id="{53F84201-D956-43E1-A9EE-289EDCCD1FA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15713" r="22638"/>
            <a:stretch/>
          </p:blipFill>
          <p:spPr>
            <a:xfrm>
              <a:off x="5995218" y="291758"/>
              <a:ext cx="1345124" cy="548906"/>
            </a:xfrm>
            <a:prstGeom prst="rect">
              <a:avLst/>
            </a:prstGeom>
          </p:spPr>
        </p:pic>
      </p:grpSp>
      <p:sp>
        <p:nvSpPr>
          <p:cNvPr id="11" name="TextBox 10"/>
          <p:cNvSpPr txBox="1"/>
          <p:nvPr/>
        </p:nvSpPr>
        <p:spPr>
          <a:xfrm>
            <a:off x="611560" y="2276386"/>
            <a:ext cx="1366657" cy="1374933"/>
          </a:xfrm>
          <a:prstGeom prst="flowChartConnector">
            <a:avLst/>
          </a:prstGeom>
          <a:solidFill>
            <a:srgbClr val="FFC000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pPr algn="ctr"/>
            <a:endParaRPr lang="ru-RU" sz="1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Внутренние </a:t>
            </a:r>
            <a:r>
              <a:rPr lang="ru-RU" sz="11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коммуни-кации</a:t>
            </a:r>
            <a:endParaRPr lang="ru-RU" sz="1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677586" y="1688421"/>
            <a:ext cx="1357873" cy="1373718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pPr algn="ctr"/>
            <a:r>
              <a:rPr lang="ru-RU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Материальная мотивация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739315" y="3910607"/>
            <a:ext cx="1296144" cy="1226369"/>
          </a:xfrm>
          <a:prstGeom prst="flowChartConnector">
            <a:avLst/>
          </a:prstGeom>
          <a:solidFill>
            <a:srgbClr val="0070C0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pPr algn="ctr"/>
            <a:endParaRPr lang="ru-RU" sz="9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Возможность карьерного роста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410629" y="4948671"/>
            <a:ext cx="4620101" cy="461665"/>
          </a:xfrm>
          <a:prstGeom prst="rect">
            <a:avLst/>
          </a:prstGeom>
          <a:solidFill>
            <a:srgbClr val="7030A0"/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pPr marL="171450" indent="-171450">
              <a:buFontTx/>
              <a:buChar char="-"/>
            </a:pPr>
            <a:r>
              <a:rPr lang="ru-RU" sz="1200" dirty="0"/>
              <a:t>возможность повысить свою квалификацию</a:t>
            </a:r>
          </a:p>
          <a:p>
            <a:pPr marL="171450" indent="-171450">
              <a:buFontTx/>
              <a:buChar char="-"/>
            </a:pPr>
            <a:r>
              <a:rPr lang="ru-RU" sz="1200" dirty="0"/>
              <a:t>участие в тренингах, семинарах, форумах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391134" y="1412284"/>
            <a:ext cx="4610204" cy="646331"/>
          </a:xfrm>
          <a:prstGeom prst="rect">
            <a:avLst/>
          </a:prstGeom>
          <a:solidFill>
            <a:srgbClr val="FFC000"/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ru-RU" sz="1200" dirty="0"/>
              <a:t>чат «вопрос-ответ»</a:t>
            </a:r>
          </a:p>
          <a:p>
            <a:pPr marL="285750" indent="-285750">
              <a:buFontTx/>
              <a:buChar char="-"/>
            </a:pPr>
            <a:r>
              <a:rPr lang="ru-RU" sz="1200" dirty="0"/>
              <a:t>общение в формате рабочей группы</a:t>
            </a:r>
          </a:p>
          <a:p>
            <a:pPr marL="285750" indent="-285750">
              <a:buFontTx/>
              <a:buChar char="-"/>
            </a:pPr>
            <a:r>
              <a:rPr lang="ru-RU" sz="1200" dirty="0"/>
              <a:t>совещания в формате «открытый диалог с руководством»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4419446" y="2132856"/>
            <a:ext cx="4610204" cy="830997"/>
          </a:xfrm>
          <a:prstGeom prst="rect">
            <a:avLst/>
          </a:prstGeom>
          <a:solidFill>
            <a:srgbClr val="FF0000"/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ru-RU" sz="1200" dirty="0"/>
              <a:t>система премирования</a:t>
            </a:r>
          </a:p>
          <a:p>
            <a:pPr marL="285750" indent="-285750">
              <a:buFontTx/>
              <a:buChar char="-"/>
            </a:pPr>
            <a:r>
              <a:rPr lang="ru-RU" sz="1200" dirty="0"/>
              <a:t>дополнительные выходные по итогам работы</a:t>
            </a:r>
          </a:p>
          <a:p>
            <a:pPr marL="285750" indent="-285750">
              <a:buFontTx/>
              <a:buChar char="-"/>
            </a:pPr>
            <a:r>
              <a:rPr lang="ru-RU" sz="1200" dirty="0"/>
              <a:t>корпоративные мероприятия</a:t>
            </a:r>
          </a:p>
          <a:p>
            <a:pPr marL="285750" indent="-285750">
              <a:buFontTx/>
              <a:buChar char="-"/>
            </a:pPr>
            <a:r>
              <a:rPr lang="ru-RU" sz="1200" dirty="0"/>
              <a:t>коллективный договор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415110" y="3018050"/>
            <a:ext cx="4610204" cy="830997"/>
          </a:xfrm>
          <a:prstGeom prst="rect">
            <a:avLst/>
          </a:prstGeom>
          <a:solidFill>
            <a:srgbClr val="92D050"/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pPr marL="171450" indent="-171450">
              <a:buFontTx/>
              <a:buChar char="-"/>
            </a:pPr>
            <a:r>
              <a:rPr lang="ru-RU" sz="1200" dirty="0"/>
              <a:t>доски почета, грамоты</a:t>
            </a:r>
          </a:p>
          <a:p>
            <a:pPr marL="171450" indent="-171450">
              <a:buFontTx/>
              <a:buChar char="-"/>
            </a:pPr>
            <a:r>
              <a:rPr lang="ru-RU" sz="1200" dirty="0"/>
              <a:t>возможность выступлений и публикаций в социальных сетях</a:t>
            </a:r>
          </a:p>
          <a:p>
            <a:pPr marL="171450" indent="-171450">
              <a:buFontTx/>
              <a:buChar char="-"/>
            </a:pPr>
            <a:r>
              <a:rPr lang="ru-RU" sz="1200" dirty="0"/>
              <a:t>возможность включения в рабочую группу или в комитет </a:t>
            </a:r>
            <a:r>
              <a:rPr lang="ru-RU" sz="1200" dirty="0" err="1"/>
              <a:t>клиентоцентричности</a:t>
            </a:r>
            <a:endParaRPr lang="ru-RU" sz="1200" dirty="0"/>
          </a:p>
        </p:txBody>
      </p:sp>
      <p:sp>
        <p:nvSpPr>
          <p:cNvPr id="22" name="TextBox 21"/>
          <p:cNvSpPr txBox="1"/>
          <p:nvPr/>
        </p:nvSpPr>
        <p:spPr>
          <a:xfrm>
            <a:off x="4427984" y="3918247"/>
            <a:ext cx="4602747" cy="461665"/>
          </a:xfrm>
          <a:prstGeom prst="rect">
            <a:avLst/>
          </a:prstGeom>
          <a:solidFill>
            <a:srgbClr val="00B0F0"/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pPr marL="171450" indent="-171450">
              <a:buFontTx/>
              <a:buChar char="-"/>
            </a:pPr>
            <a:r>
              <a:rPr lang="ru-RU" sz="1200" dirty="0"/>
              <a:t>разработка положения о наставничестве</a:t>
            </a:r>
          </a:p>
          <a:p>
            <a:pPr marL="171450" indent="-171450">
              <a:buFontTx/>
              <a:buChar char="-"/>
            </a:pPr>
            <a:r>
              <a:rPr lang="ru-RU" sz="1200" dirty="0"/>
              <a:t>возможность быть наставником для нескольких сотрудников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4427984" y="4437112"/>
            <a:ext cx="4602747" cy="461665"/>
          </a:xfrm>
          <a:prstGeom prst="rect">
            <a:avLst/>
          </a:prstGeom>
          <a:solidFill>
            <a:srgbClr val="0070C0"/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pPr marL="171450" indent="-171450">
              <a:buFontTx/>
              <a:buChar char="-"/>
            </a:pPr>
            <a:r>
              <a:rPr lang="ru-RU" sz="1200" dirty="0"/>
              <a:t>формирование кадрового резерва</a:t>
            </a:r>
          </a:p>
          <a:p>
            <a:pPr marL="171450" indent="-171450">
              <a:buFontTx/>
              <a:buChar char="-"/>
            </a:pPr>
            <a:r>
              <a:rPr lang="ru-RU" sz="1200" dirty="0"/>
              <a:t>ротация кадров по разным направлениям деятельности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83568" y="3433548"/>
            <a:ext cx="1368152" cy="1291596"/>
          </a:xfrm>
          <a:prstGeom prst="flowChartConnector">
            <a:avLst/>
          </a:prstGeom>
          <a:solidFill>
            <a:srgbClr val="7030A0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pPr algn="ctr"/>
            <a:endParaRPr lang="ru-RU" sz="1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Тренинги, обучение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2699792" y="3474683"/>
            <a:ext cx="1368152" cy="1193261"/>
          </a:xfrm>
          <a:prstGeom prst="flowChartConnector">
            <a:avLst/>
          </a:prstGeom>
          <a:solidFill>
            <a:srgbClr val="00B0F0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pPr algn="ctr"/>
            <a:endParaRPr lang="ru-RU" sz="1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1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Наставни-чество</a:t>
            </a:r>
            <a:endParaRPr lang="ru-RU" sz="1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01959" y="2734973"/>
            <a:ext cx="1333500" cy="1283113"/>
          </a:xfrm>
          <a:prstGeom prst="flowChartConnector">
            <a:avLst/>
          </a:prstGeom>
          <a:solidFill>
            <a:srgbClr val="FFFF00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pPr algn="ctr"/>
            <a:endParaRPr lang="ru-RU" sz="1200" b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2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Система мотивации</a:t>
            </a:r>
          </a:p>
        </p:txBody>
      </p:sp>
    </p:spTree>
    <p:extLst>
      <p:ext uri="{BB962C8B-B14F-4D97-AF65-F5344CB8AC3E}">
        <p14:creationId xmlns:p14="http://schemas.microsoft.com/office/powerpoint/2010/main" val="38512339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2">
            <a:extLst>
              <a:ext uri="{FF2B5EF4-FFF2-40B4-BE49-F238E27FC236}">
                <a16:creationId xmlns:a16="http://schemas.microsoft.com/office/drawing/2014/main" id="{9D27823A-C8DE-4A04-835B-F1D6F543E6A3}"/>
              </a:ext>
            </a:extLst>
          </p:cNvPr>
          <p:cNvGrpSpPr/>
          <p:nvPr/>
        </p:nvGrpSpPr>
        <p:grpSpPr>
          <a:xfrm>
            <a:off x="1331640" y="338328"/>
            <a:ext cx="6111869" cy="496442"/>
            <a:chOff x="297896" y="291758"/>
            <a:chExt cx="7042446" cy="548906"/>
          </a:xfrm>
        </p:grpSpPr>
        <p:pic>
          <p:nvPicPr>
            <p:cNvPr id="4" name="Рисунок 1" descr="Рисунок 1">
              <a:extLst>
                <a:ext uri="{FF2B5EF4-FFF2-40B4-BE49-F238E27FC236}">
                  <a16:creationId xmlns:a16="http://schemas.microsoft.com/office/drawing/2014/main" id="{EA0812E9-DB37-48B0-A6F1-9E9F0BD75BB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97896" y="314343"/>
              <a:ext cx="1617842" cy="503737"/>
            </a:xfrm>
            <a:prstGeom prst="rect">
              <a:avLst/>
            </a:prstGeom>
            <a:ln w="12700">
              <a:miter lim="400000"/>
            </a:ln>
          </p:spPr>
        </p:pic>
        <p:pic>
          <p:nvPicPr>
            <p:cNvPr id="5" name="Рисунок 4">
              <a:extLst>
                <a:ext uri="{FF2B5EF4-FFF2-40B4-BE49-F238E27FC236}">
                  <a16:creationId xmlns:a16="http://schemas.microsoft.com/office/drawing/2014/main" id="{E078FD0E-53E5-43E3-9F37-89F32C94D6C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156249" y="331013"/>
              <a:ext cx="1483558" cy="470397"/>
            </a:xfrm>
            <a:prstGeom prst="rect">
              <a:avLst/>
            </a:prstGeom>
          </p:spPr>
        </p:pic>
        <p:pic>
          <p:nvPicPr>
            <p:cNvPr id="6" name="Рисунок 5">
              <a:extLst>
                <a:ext uri="{FF2B5EF4-FFF2-40B4-BE49-F238E27FC236}">
                  <a16:creationId xmlns:a16="http://schemas.microsoft.com/office/drawing/2014/main" id="{B02B3E9E-FB8A-4383-9A31-8D322C8D8CD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880318" y="312693"/>
              <a:ext cx="1874389" cy="507037"/>
            </a:xfrm>
            <a:prstGeom prst="rect">
              <a:avLst/>
            </a:prstGeom>
          </p:spPr>
        </p:pic>
        <p:pic>
          <p:nvPicPr>
            <p:cNvPr id="7" name="Рисунок 6">
              <a:extLst>
                <a:ext uri="{FF2B5EF4-FFF2-40B4-BE49-F238E27FC236}">
                  <a16:creationId xmlns:a16="http://schemas.microsoft.com/office/drawing/2014/main" id="{53F84201-D956-43E1-A9EE-289EDCCD1FA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15713" r="22638"/>
            <a:stretch/>
          </p:blipFill>
          <p:spPr>
            <a:xfrm>
              <a:off x="5995218" y="291758"/>
              <a:ext cx="1345124" cy="548906"/>
            </a:xfrm>
            <a:prstGeom prst="rect">
              <a:avLst/>
            </a:prstGeom>
          </p:spPr>
        </p:pic>
      </p:grpSp>
      <p:sp>
        <p:nvSpPr>
          <p:cNvPr id="13" name="TextBox 12"/>
          <p:cNvSpPr txBox="1"/>
          <p:nvPr/>
        </p:nvSpPr>
        <p:spPr>
          <a:xfrm>
            <a:off x="755576" y="2132856"/>
            <a:ext cx="5311821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073E87">
                    <a:lumMod val="75000"/>
                  </a:srgbClr>
                </a:solidFill>
                <a:latin typeface="Bahnschrift SemiCondensed" panose="020B0502040204020203" pitchFamily="34" charset="0"/>
              </a:rPr>
              <a:t>Команда №8</a:t>
            </a:r>
          </a:p>
          <a:p>
            <a:endParaRPr lang="ru-RU" b="1" dirty="0">
              <a:solidFill>
                <a:srgbClr val="073E87">
                  <a:lumMod val="75000"/>
                </a:srgbClr>
              </a:solidFill>
              <a:latin typeface="Bahnschrift SemiCondensed" panose="020B0502040204020203" pitchFamily="34" charset="0"/>
            </a:endParaRPr>
          </a:p>
          <a:p>
            <a:r>
              <a:rPr lang="ru-RU" b="1" dirty="0" err="1">
                <a:solidFill>
                  <a:schemeClr val="tx2">
                    <a:lumMod val="75000"/>
                  </a:schemeClr>
                </a:solidFill>
                <a:latin typeface="Bahnschrift SemiCondensed" panose="020B0502040204020203" pitchFamily="34" charset="0"/>
              </a:rPr>
              <a:t>Ляпина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Bahnschrift SemiCondensed" panose="020B0502040204020203" pitchFamily="34" charset="0"/>
              </a:rPr>
              <a:t> Анна, Ленинградская область</a:t>
            </a:r>
          </a:p>
          <a:p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Bahnschrift SemiCondensed" panose="020B0502040204020203" pitchFamily="34" charset="0"/>
              </a:rPr>
              <a:t>Михайленко Елена, г. Санкт-Петербург</a:t>
            </a:r>
          </a:p>
          <a:p>
            <a:r>
              <a:rPr lang="ru-RU" b="1" dirty="0" err="1">
                <a:solidFill>
                  <a:schemeClr val="tx2">
                    <a:lumMod val="75000"/>
                  </a:schemeClr>
                </a:solidFill>
                <a:latin typeface="Bahnschrift SemiCondensed" panose="020B0502040204020203" pitchFamily="34" charset="0"/>
              </a:rPr>
              <a:t>Мерзоева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Bahnschrift SemiCondensed" panose="020B0502040204020203" pitchFamily="34" charset="0"/>
              </a:rPr>
              <a:t> Юлия, Республика Калмыкия, г. Элиста</a:t>
            </a:r>
          </a:p>
          <a:p>
            <a:r>
              <a:rPr lang="ru-RU" b="1" dirty="0" err="1">
                <a:solidFill>
                  <a:schemeClr val="tx2">
                    <a:lumMod val="75000"/>
                  </a:schemeClr>
                </a:solidFill>
                <a:latin typeface="Bahnschrift SemiCondensed" panose="020B0502040204020203" pitchFamily="34" charset="0"/>
              </a:rPr>
              <a:t>Головчанская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Bahnschrift SemiCondensed" panose="020B0502040204020203" pitchFamily="34" charset="0"/>
              </a:rPr>
              <a:t> Татьяна, Республика Адыгея, г. Майкл</a:t>
            </a:r>
          </a:p>
          <a:p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Bahnschrift SemiCondensed" panose="020B0502040204020203" pitchFamily="34" charset="0"/>
              </a:rPr>
              <a:t>Паршина Юлия, г. Астрахань</a:t>
            </a:r>
          </a:p>
          <a:p>
            <a:r>
              <a:rPr lang="ru-RU" b="1" dirty="0" err="1">
                <a:solidFill>
                  <a:schemeClr val="tx2">
                    <a:lumMod val="75000"/>
                  </a:schemeClr>
                </a:solidFill>
                <a:latin typeface="Bahnschrift SemiCondensed" panose="020B0502040204020203" pitchFamily="34" charset="0"/>
              </a:rPr>
              <a:t>Роговцова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Bahnschrift SemiCondensed" panose="020B0502040204020203" pitchFamily="34" charset="0"/>
              </a:rPr>
              <a:t> Галина, Краснодарский край, г. Тихорецк</a:t>
            </a:r>
          </a:p>
          <a:p>
            <a:r>
              <a:rPr lang="ru-RU" b="1" dirty="0" err="1">
                <a:solidFill>
                  <a:schemeClr val="tx2">
                    <a:lumMod val="75000"/>
                  </a:schemeClr>
                </a:solidFill>
                <a:latin typeface="Bahnschrift SemiCondensed" panose="020B0502040204020203" pitchFamily="34" charset="0"/>
              </a:rPr>
              <a:t>Еразов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Bahnschrift SemiCondensed" panose="020B0502040204020203" pitchFamily="34" charset="0"/>
              </a:rPr>
              <a:t> </a:t>
            </a:r>
            <a:r>
              <a:rPr lang="ru-RU" b="1" dirty="0" err="1">
                <a:solidFill>
                  <a:schemeClr val="tx2">
                    <a:lumMod val="75000"/>
                  </a:schemeClr>
                </a:solidFill>
                <a:latin typeface="Bahnschrift SemiCondensed" panose="020B0502040204020203" pitchFamily="34" charset="0"/>
              </a:rPr>
              <a:t>Юсуп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Bahnschrift SemiCondensed" panose="020B0502040204020203" pitchFamily="34" charset="0"/>
              </a:rPr>
              <a:t>, Чеченская республика, г. Шали</a:t>
            </a:r>
          </a:p>
          <a:p>
            <a:r>
              <a:rPr lang="ru-RU" b="1">
                <a:solidFill>
                  <a:schemeClr val="tx2">
                    <a:lumMod val="75000"/>
                  </a:schemeClr>
                </a:solidFill>
                <a:latin typeface="Bahnschrift SemiCondensed" panose="020B0502040204020203" pitchFamily="34" charset="0"/>
              </a:rPr>
              <a:t> </a:t>
            </a:r>
            <a:endParaRPr lang="ru-RU" b="1" dirty="0">
              <a:solidFill>
                <a:schemeClr val="tx2">
                  <a:lumMod val="75000"/>
                </a:schemeClr>
              </a:solidFill>
              <a:latin typeface="Bahnschrift SemiCondensed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643365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121</TotalTime>
  <Words>154</Words>
  <Application>Microsoft Office PowerPoint</Application>
  <PresentationFormat>Экран (4:3)</PresentationFormat>
  <Paragraphs>40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</vt:i4>
      </vt:variant>
    </vt:vector>
  </HeadingPairs>
  <TitlesOfParts>
    <vt:vector size="11" baseType="lpstr">
      <vt:lpstr>Bahnschrift SemiCondensed</vt:lpstr>
      <vt:lpstr>Calibri</vt:lpstr>
      <vt:lpstr>Candara</vt:lpstr>
      <vt:lpstr>Constantia</vt:lpstr>
      <vt:lpstr>Symbol</vt:lpstr>
      <vt:lpstr>Times New Roman</vt:lpstr>
      <vt:lpstr>Wingdings 2</vt:lpstr>
      <vt:lpstr>Поток</vt:lpstr>
      <vt:lpstr>Волна</vt:lpstr>
      <vt:lpstr> Система мотивации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Система мотивации</dc:title>
  <dc:creator>Erazov</dc:creator>
  <cp:lastModifiedBy>Zaiceva.natalya@outlook.com</cp:lastModifiedBy>
  <cp:revision>16</cp:revision>
  <dcterms:created xsi:type="dcterms:W3CDTF">2022-10-11T08:11:19Z</dcterms:created>
  <dcterms:modified xsi:type="dcterms:W3CDTF">2022-10-13T08:03:53Z</dcterms:modified>
</cp:coreProperties>
</file>