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317" r:id="rId2"/>
    <p:sldId id="320" r:id="rId3"/>
    <p:sldId id="318" r:id="rId4"/>
    <p:sldId id="321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5050"/>
    <a:srgbClr val="00CC99"/>
    <a:srgbClr val="008080"/>
    <a:srgbClr val="00FFCC"/>
    <a:srgbClr val="002776"/>
    <a:srgbClr val="009999"/>
    <a:srgbClr val="FFCC00"/>
    <a:srgbClr val="33CC33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71" autoAdjust="0"/>
    <p:restoredTop sz="94660"/>
  </p:normalViewPr>
  <p:slideViewPr>
    <p:cSldViewPr snapToGrid="0" showGuides="1">
      <p:cViewPr varScale="1">
        <p:scale>
          <a:sx n="76" d="100"/>
          <a:sy n="76" d="100"/>
        </p:scale>
        <p:origin x="74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9986BD-4443-A64D-90A8-E039ABCE078C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E24D62-4DE1-9B4D-B478-BA23DB6695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1974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06175-79F4-4745-8152-1EF44FEEA59C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528C4-0618-4F3C-9E05-FE3F5E1278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582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06175-79F4-4745-8152-1EF44FEEA59C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528C4-0618-4F3C-9E05-FE3F5E1278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690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06175-79F4-4745-8152-1EF44FEEA59C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528C4-0618-4F3C-9E05-FE3F5E1278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161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06175-79F4-4745-8152-1EF44FEEA59C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528C4-0618-4F3C-9E05-FE3F5E1278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681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06175-79F4-4745-8152-1EF44FEEA59C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528C4-0618-4F3C-9E05-FE3F5E1278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919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06175-79F4-4745-8152-1EF44FEEA59C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528C4-0618-4F3C-9E05-FE3F5E1278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338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06175-79F4-4745-8152-1EF44FEEA59C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528C4-0618-4F3C-9E05-FE3F5E1278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760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06175-79F4-4745-8152-1EF44FEEA59C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528C4-0618-4F3C-9E05-FE3F5E1278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273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06175-79F4-4745-8152-1EF44FEEA59C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528C4-0618-4F3C-9E05-FE3F5E1278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745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06175-79F4-4745-8152-1EF44FEEA59C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528C4-0618-4F3C-9E05-FE3F5E1278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308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06175-79F4-4745-8152-1EF44FEEA59C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528C4-0618-4F3C-9E05-FE3F5E1278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050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06175-79F4-4745-8152-1EF44FEEA59C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528C4-0618-4F3C-9E05-FE3F5E1278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770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6.jpeg"/><Relationship Id="rId17" Type="http://schemas.openxmlformats.org/officeDocument/2006/relationships/image" Target="../media/image21.png"/><Relationship Id="rId2" Type="http://schemas.openxmlformats.org/officeDocument/2006/relationships/image" Target="../media/image10.jpg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11" Type="http://schemas.openxmlformats.org/officeDocument/2006/relationships/image" Target="../media/image15.jpeg"/><Relationship Id="rId5" Type="http://schemas.openxmlformats.org/officeDocument/2006/relationships/image" Target="../media/image4.svg"/><Relationship Id="rId15" Type="http://schemas.openxmlformats.org/officeDocument/2006/relationships/image" Target="../media/image19.png"/><Relationship Id="rId10" Type="http://schemas.openxmlformats.org/officeDocument/2006/relationships/image" Target="../media/image14.jpeg"/><Relationship Id="rId4" Type="http://schemas.openxmlformats.org/officeDocument/2006/relationships/image" Target="../media/image3.png"/><Relationship Id="rId9" Type="http://schemas.openxmlformats.org/officeDocument/2006/relationships/image" Target="../media/image13.jpeg"/><Relationship Id="rId1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711E27F-5F9F-4130-84CC-D89B119239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32667"/>
            <a:ext cx="4724400" cy="3725333"/>
          </a:xfrm>
          <a:prstGeom prst="rect">
            <a:avLst/>
          </a:prstGeom>
        </p:spPr>
      </p:pic>
      <p:sp>
        <p:nvSpPr>
          <p:cNvPr id="13" name="Прямоугольник 15"/>
          <p:cNvSpPr>
            <a:spLocks noChangeArrowheads="1"/>
          </p:cNvSpPr>
          <p:nvPr/>
        </p:nvSpPr>
        <p:spPr bwMode="auto">
          <a:xfrm>
            <a:off x="469065" y="1947987"/>
            <a:ext cx="11253872" cy="1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defRPr sz="2500"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lvl="0" algn="ctr" defTabSz="457200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ru-RU" altLang="ru-RU" sz="4400" kern="0" spc="-100" dirty="0">
                <a:solidFill>
                  <a:srgbClr val="002060"/>
                </a:solidFill>
                <a:latin typeface="Montserrat Medium" panose="00000600000000000000" pitchFamily="2" charset="-52"/>
              </a:rPr>
              <a:t>Разработка и продвижение кодекса клиентоцентричности</a:t>
            </a:r>
            <a:endParaRPr kumimoji="1" lang="ru-RU" altLang="ru-RU" sz="4400" b="0" kern="0" spc="-100" dirty="0">
              <a:solidFill>
                <a:schemeClr val="accent5">
                  <a:lumMod val="75000"/>
                </a:schemeClr>
              </a:solidFill>
              <a:latin typeface="Montserrat Medium" panose="00000600000000000000" pitchFamily="2" charset="-52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F74F98FE-8CFD-4E0F-AB3D-7AB286FCDE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9246" y="306443"/>
            <a:ext cx="2129328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Graphic 3">
            <a:extLst>
              <a:ext uri="{FF2B5EF4-FFF2-40B4-BE49-F238E27FC236}">
                <a16:creationId xmlns:a16="http://schemas.microsoft.com/office/drawing/2014/main" id="{C81F0203-7A85-4951-9991-353314B1E38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277435" y="324443"/>
            <a:ext cx="1372234" cy="5400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726D63C-0E8B-4F17-B3F7-219A43DADD35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13634" y="306443"/>
            <a:ext cx="1483558" cy="470397"/>
          </a:xfrm>
          <a:prstGeom prst="rect">
            <a:avLst/>
          </a:prstGeom>
        </p:spPr>
      </p:pic>
      <p:pic>
        <p:nvPicPr>
          <p:cNvPr id="10" name="Рисунок 1" descr="Рисунок 1">
            <a:extLst>
              <a:ext uri="{FF2B5EF4-FFF2-40B4-BE49-F238E27FC236}">
                <a16:creationId xmlns:a16="http://schemas.microsoft.com/office/drawing/2014/main" id="{437CCFC7-C66B-4FC1-8221-D2CB1141B898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97896" y="306443"/>
            <a:ext cx="1617842" cy="503737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5107315-E12E-4F32-BBE5-5F6CCE0CCD2C}"/>
              </a:ext>
            </a:extLst>
          </p:cNvPr>
          <p:cNvSpPr txBox="1"/>
          <p:nvPr/>
        </p:nvSpPr>
        <p:spPr>
          <a:xfrm>
            <a:off x="7467602" y="5651500"/>
            <a:ext cx="42291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C00000"/>
                </a:solidFill>
                <a:latin typeface="Montserrat Medium" panose="00000600000000000000" pitchFamily="2" charset="-52"/>
              </a:rPr>
              <a:t>Команда №13</a:t>
            </a:r>
          </a:p>
        </p:txBody>
      </p:sp>
    </p:spTree>
    <p:extLst>
      <p:ext uri="{BB962C8B-B14F-4D97-AF65-F5344CB8AC3E}">
        <p14:creationId xmlns:p14="http://schemas.microsoft.com/office/powerpoint/2010/main" val="11256176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C2354B9-EAF7-476D-A508-7F4CA41480F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7912" y="3172691"/>
            <a:ext cx="2934088" cy="3685309"/>
          </a:xfrm>
          <a:prstGeom prst="rect">
            <a:avLst/>
          </a:prstGeom>
        </p:spPr>
      </p:pic>
      <p:sp>
        <p:nvSpPr>
          <p:cNvPr id="13" name="Прямоугольник 15"/>
          <p:cNvSpPr>
            <a:spLocks noChangeArrowheads="1"/>
          </p:cNvSpPr>
          <p:nvPr/>
        </p:nvSpPr>
        <p:spPr bwMode="auto">
          <a:xfrm>
            <a:off x="915804" y="1170912"/>
            <a:ext cx="10733865" cy="573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defRPr sz="2500"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lvl="0" defTabSz="457200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ru-RU" altLang="ru-RU" sz="2400" kern="0" spc="-100" dirty="0">
                <a:solidFill>
                  <a:srgbClr val="002060"/>
                </a:solidFill>
                <a:latin typeface="Montserrat Medium" panose="00000600000000000000" pitchFamily="2" charset="-52"/>
              </a:rPr>
              <a:t>1. Формирование состава рабочей группы</a:t>
            </a:r>
          </a:p>
          <a:p>
            <a:pPr lvl="0" defTabSz="457200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endParaRPr kumimoji="1" lang="ru-RU" altLang="ru-RU" sz="2400" kern="0" spc="-100" dirty="0">
              <a:solidFill>
                <a:srgbClr val="002060"/>
              </a:solidFill>
              <a:latin typeface="Montserrat Medium" panose="00000600000000000000" pitchFamily="2" charset="-52"/>
            </a:endParaRPr>
          </a:p>
          <a:p>
            <a:pPr lvl="0" defTabSz="457200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ru-RU" altLang="ru-RU" sz="2400" kern="0" spc="-100" dirty="0">
                <a:solidFill>
                  <a:srgbClr val="002060"/>
                </a:solidFill>
                <a:latin typeface="Montserrat Medium" panose="00000600000000000000" pitchFamily="2" charset="-52"/>
              </a:rPr>
              <a:t>  </a:t>
            </a:r>
          </a:p>
          <a:p>
            <a:pPr lvl="0" defTabSz="457200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ru-RU" altLang="ru-RU" sz="2400" kern="0" spc="-100" dirty="0">
                <a:solidFill>
                  <a:srgbClr val="002060"/>
                </a:solidFill>
                <a:latin typeface="Montserrat Medium" panose="00000600000000000000" pitchFamily="2" charset="-52"/>
              </a:rPr>
              <a:t>2. Формирование и утверждение дорожной карты по разработке и продвижению Кодекса клиентоцентричности</a:t>
            </a:r>
            <a:r>
              <a:rPr kumimoji="1" lang="ru-RU" altLang="ru-RU" sz="2400" b="0" kern="0" spc="-100" dirty="0">
                <a:solidFill>
                  <a:schemeClr val="accent5">
                    <a:lumMod val="75000"/>
                  </a:schemeClr>
                </a:solidFill>
                <a:latin typeface="Montserrat Medium" panose="00000600000000000000" pitchFamily="2" charset="-52"/>
              </a:rPr>
              <a:t>:</a:t>
            </a:r>
          </a:p>
          <a:p>
            <a:pPr marL="457200" lvl="0" indent="-457200" defTabSz="457200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kumimoji="1" lang="ru-RU" altLang="ru-RU" sz="2000" b="0" kern="0" spc="-100" dirty="0">
                <a:solidFill>
                  <a:schemeClr val="accent5">
                    <a:lumMod val="75000"/>
                  </a:schemeClr>
                </a:solidFill>
                <a:latin typeface="Montserrat Medium" panose="00000600000000000000" pitchFamily="2" charset="-52"/>
              </a:rPr>
              <a:t>Сбор информации, анализ – 15 дней</a:t>
            </a:r>
          </a:p>
          <a:p>
            <a:pPr marL="457200" lvl="0" indent="-457200" defTabSz="457200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kumimoji="1" lang="ru-RU" altLang="ru-RU" sz="2000" b="0" kern="0" spc="-100" dirty="0">
                <a:solidFill>
                  <a:schemeClr val="accent5">
                    <a:lumMod val="75000"/>
                  </a:schemeClr>
                </a:solidFill>
                <a:latin typeface="Montserrat Medium" panose="00000600000000000000" pitchFamily="2" charset="-52"/>
              </a:rPr>
              <a:t>Разработка положения о рабочей группе - 3 дня</a:t>
            </a:r>
          </a:p>
          <a:p>
            <a:pPr marL="457200" lvl="0" indent="-457200" defTabSz="457200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kumimoji="1" lang="ru-RU" altLang="ru-RU" sz="2000" b="0" kern="0" spc="-100" dirty="0">
                <a:solidFill>
                  <a:schemeClr val="accent5">
                    <a:lumMod val="75000"/>
                  </a:schemeClr>
                </a:solidFill>
                <a:latin typeface="Montserrat Medium" panose="00000600000000000000" pitchFamily="2" charset="-52"/>
              </a:rPr>
              <a:t>Разработка ККЦ – 10 дней</a:t>
            </a:r>
          </a:p>
          <a:p>
            <a:pPr marL="457200" lvl="0" indent="-457200" defTabSz="457200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kumimoji="1" lang="ru-RU" altLang="ru-RU" sz="2000" b="0" kern="0" spc="-100" dirty="0">
                <a:solidFill>
                  <a:schemeClr val="accent5">
                    <a:lumMod val="75000"/>
                  </a:schemeClr>
                </a:solidFill>
                <a:latin typeface="Montserrat Medium" panose="00000600000000000000" pitchFamily="2" charset="-52"/>
              </a:rPr>
              <a:t>Защита ККЦ – 2 дня</a:t>
            </a:r>
          </a:p>
          <a:p>
            <a:pPr marL="457200" lvl="0" indent="-457200" defTabSz="457200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kumimoji="1" lang="ru-RU" altLang="ru-RU" sz="2000" b="0" kern="0" spc="-100" dirty="0">
                <a:solidFill>
                  <a:schemeClr val="accent5">
                    <a:lumMod val="75000"/>
                  </a:schemeClr>
                </a:solidFill>
                <a:latin typeface="Montserrat Medium" panose="00000600000000000000" pitchFamily="2" charset="-52"/>
              </a:rPr>
              <a:t>Апробация – 1 месяц</a:t>
            </a:r>
          </a:p>
          <a:p>
            <a:pPr marL="457200" lvl="0" indent="-457200" defTabSz="457200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kumimoji="1" lang="ru-RU" altLang="ru-RU" sz="2000" b="0" kern="0" spc="-100" dirty="0">
                <a:solidFill>
                  <a:schemeClr val="accent5">
                    <a:lumMod val="75000"/>
                  </a:schemeClr>
                </a:solidFill>
                <a:latin typeface="Montserrat Medium" panose="00000600000000000000" pitchFamily="2" charset="-52"/>
              </a:rPr>
              <a:t>Доработка(внесение предложений) – 10 дней</a:t>
            </a:r>
          </a:p>
          <a:p>
            <a:pPr marL="457200" lvl="0" indent="-457200" defTabSz="457200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kumimoji="1" lang="ru-RU" altLang="ru-RU" sz="2000" b="0" kern="0" spc="-100" dirty="0">
                <a:solidFill>
                  <a:schemeClr val="accent5">
                    <a:lumMod val="75000"/>
                  </a:schemeClr>
                </a:solidFill>
                <a:latin typeface="Montserrat Medium" panose="00000600000000000000" pitchFamily="2" charset="-52"/>
              </a:rPr>
              <a:t>Внедрение (разработка перечня обучающих мероприятий для </a:t>
            </a:r>
          </a:p>
          <a:p>
            <a:pPr lvl="0" defTabSz="457200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ru-RU" altLang="ru-RU" sz="2000" b="0" kern="0" spc="-100" dirty="0">
                <a:solidFill>
                  <a:schemeClr val="accent5">
                    <a:lumMod val="75000"/>
                  </a:schemeClr>
                </a:solidFill>
                <a:latin typeface="Montserrat Medium" panose="00000600000000000000" pitchFamily="2" charset="-52"/>
              </a:rPr>
              <a:t>         сотрудников СЗН с целью закрепления навыков (брошюра) – 10 дней</a:t>
            </a:r>
          </a:p>
          <a:p>
            <a:pPr marL="457200" lvl="0" indent="-457200" defTabSz="457200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kumimoji="1" lang="ru-RU" altLang="ru-RU" sz="2000" b="0" kern="0" spc="-100" dirty="0">
                <a:solidFill>
                  <a:schemeClr val="accent5">
                    <a:lumMod val="75000"/>
                  </a:schemeClr>
                </a:solidFill>
                <a:latin typeface="Montserrat Medium" panose="00000600000000000000" pitchFamily="2" charset="-52"/>
              </a:rPr>
              <a:t>Продвижение - постоянно</a:t>
            </a:r>
          </a:p>
          <a:p>
            <a:pPr marL="457200" lvl="0" indent="-457200" defTabSz="457200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AutoNum type="arabicPeriod"/>
            </a:pPr>
            <a:endParaRPr kumimoji="1" lang="ru-RU" altLang="ru-RU" sz="2400" b="0" kern="0" spc="-100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F74F98FE-8CFD-4E0F-AB3D-7AB286FCDE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9246" y="306443"/>
            <a:ext cx="2129328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Graphic 3">
            <a:extLst>
              <a:ext uri="{FF2B5EF4-FFF2-40B4-BE49-F238E27FC236}">
                <a16:creationId xmlns:a16="http://schemas.microsoft.com/office/drawing/2014/main" id="{C81F0203-7A85-4951-9991-353314B1E38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277435" y="324443"/>
            <a:ext cx="1372234" cy="5400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726D63C-0E8B-4F17-B3F7-219A43DADD35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13634" y="306443"/>
            <a:ext cx="1483558" cy="470397"/>
          </a:xfrm>
          <a:prstGeom prst="rect">
            <a:avLst/>
          </a:prstGeom>
        </p:spPr>
      </p:pic>
      <p:pic>
        <p:nvPicPr>
          <p:cNvPr id="10" name="Рисунок 1" descr="Рисунок 1">
            <a:extLst>
              <a:ext uri="{FF2B5EF4-FFF2-40B4-BE49-F238E27FC236}">
                <a16:creationId xmlns:a16="http://schemas.microsoft.com/office/drawing/2014/main" id="{437CCFC7-C66B-4FC1-8221-D2CB1141B898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97896" y="306443"/>
            <a:ext cx="1617842" cy="503737"/>
          </a:xfrm>
          <a:prstGeom prst="rect">
            <a:avLst/>
          </a:prstGeom>
          <a:ln w="12700">
            <a:miter lim="400000"/>
          </a:ln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2C368490-922F-48A3-ABD1-6B0D08947EF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27" y="2490998"/>
            <a:ext cx="830977" cy="830977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AAA15004-0F21-4041-A1CC-34D106EBC5E6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27" y="1047497"/>
            <a:ext cx="830977" cy="830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92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1E059CD-7F27-4706-96DF-F426A9939F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5672" y="3030518"/>
            <a:ext cx="2826327" cy="3827482"/>
          </a:xfrm>
          <a:prstGeom prst="rect">
            <a:avLst/>
          </a:prstGeom>
        </p:spPr>
      </p:pic>
      <p:sp>
        <p:nvSpPr>
          <p:cNvPr id="13" name="Прямоугольник 15"/>
          <p:cNvSpPr>
            <a:spLocks noChangeArrowheads="1"/>
          </p:cNvSpPr>
          <p:nvPr/>
        </p:nvSpPr>
        <p:spPr bwMode="auto">
          <a:xfrm>
            <a:off x="1583872" y="1879021"/>
            <a:ext cx="12148205" cy="3295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defRPr sz="2500"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marL="457200" lvl="0" indent="-457200" defTabSz="457200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ru-RU" altLang="ru-RU" sz="2400" kern="0" spc="-100" dirty="0">
                <a:solidFill>
                  <a:srgbClr val="002060"/>
                </a:solidFill>
                <a:latin typeface="Montserrat Medium" panose="00000600000000000000" pitchFamily="2" charset="-52"/>
              </a:rPr>
              <a:t>3. План продвижения «Кодекса клиентоцентричности»:</a:t>
            </a:r>
          </a:p>
          <a:p>
            <a:pPr lvl="0" defTabSz="457200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ru-RU" altLang="ru-RU" sz="2000" b="0" kern="0" spc="-100" dirty="0">
                <a:solidFill>
                  <a:schemeClr val="accent5">
                    <a:lumMod val="75000"/>
                  </a:schemeClr>
                </a:solidFill>
                <a:latin typeface="Montserrat Medium" panose="00000600000000000000" pitchFamily="2" charset="-52"/>
              </a:rPr>
              <a:t>Ознакомление сотрудников – 5 дней</a:t>
            </a:r>
          </a:p>
          <a:p>
            <a:pPr lvl="0" defTabSz="457200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ru-RU" altLang="ru-RU" sz="2000" b="0" kern="0" spc="-100" dirty="0">
                <a:solidFill>
                  <a:schemeClr val="accent5">
                    <a:lumMod val="75000"/>
                  </a:schemeClr>
                </a:solidFill>
                <a:latin typeface="Montserrat Medium" panose="00000600000000000000" pitchFamily="2" charset="-52"/>
              </a:rPr>
              <a:t>Обучение сотрудников – 1 месяц</a:t>
            </a:r>
          </a:p>
          <a:p>
            <a:pPr lvl="0" defTabSz="457200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ru-RU" altLang="ru-RU" sz="2000" b="0" kern="0" spc="-100" dirty="0">
                <a:solidFill>
                  <a:schemeClr val="accent5">
                    <a:lumMod val="75000"/>
                  </a:schemeClr>
                </a:solidFill>
                <a:latin typeface="Montserrat Medium" panose="00000600000000000000" pitchFamily="2" charset="-52"/>
              </a:rPr>
              <a:t>Назначение наставников для новичков – по мере необходимости</a:t>
            </a:r>
          </a:p>
          <a:p>
            <a:pPr lvl="0" defTabSz="457200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ru-RU" altLang="ru-RU" sz="2000" b="0" kern="0" spc="-100" dirty="0">
                <a:solidFill>
                  <a:schemeClr val="accent5">
                    <a:lumMod val="75000"/>
                  </a:schemeClr>
                </a:solidFill>
                <a:latin typeface="Montserrat Medium" panose="00000600000000000000" pitchFamily="2" charset="-52"/>
              </a:rPr>
              <a:t>Система сбора обратной связи – по мере необходимости.</a:t>
            </a:r>
          </a:p>
          <a:p>
            <a:pPr lvl="0" defTabSz="457200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ru-RU" altLang="ru-RU" sz="2000" b="0" kern="0" spc="-100" dirty="0">
                <a:solidFill>
                  <a:schemeClr val="accent5">
                    <a:lumMod val="75000"/>
                  </a:schemeClr>
                </a:solidFill>
                <a:latin typeface="Montserrat Medium" panose="00000600000000000000" pitchFamily="2" charset="-52"/>
              </a:rPr>
              <a:t>Замер показателей– ежеквартально.</a:t>
            </a:r>
          </a:p>
          <a:p>
            <a:pPr lvl="0" defTabSz="457200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ru-RU" altLang="ru-RU" sz="2000" b="0" kern="0" spc="-100" dirty="0">
                <a:solidFill>
                  <a:schemeClr val="accent5">
                    <a:lumMod val="75000"/>
                  </a:schemeClr>
                </a:solidFill>
                <a:latin typeface="Montserrat Medium" panose="00000600000000000000" pitchFamily="2" charset="-52"/>
              </a:rPr>
              <a:t>Система поощрения и оценки – ежемесячно.</a:t>
            </a:r>
          </a:p>
          <a:p>
            <a:pPr lvl="0" defTabSz="457200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ru-RU" altLang="ru-RU" sz="2000" b="0" kern="0" spc="-100" dirty="0">
                <a:solidFill>
                  <a:schemeClr val="accent5">
                    <a:lumMod val="75000"/>
                  </a:schemeClr>
                </a:solidFill>
                <a:latin typeface="Montserrat Medium" panose="00000600000000000000" pitchFamily="2" charset="-52"/>
              </a:rPr>
              <a:t>Совершенствование клиентского опыта – ежедневно.</a:t>
            </a:r>
          </a:p>
          <a:p>
            <a:pPr lvl="0" defTabSz="457200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ru-RU" altLang="ru-RU" sz="2000" b="0" kern="0" spc="-100" dirty="0">
                <a:solidFill>
                  <a:schemeClr val="accent5">
                    <a:lumMod val="75000"/>
                  </a:schemeClr>
                </a:solidFill>
                <a:latin typeface="Montserrat Medium" panose="00000600000000000000" pitchFamily="2" charset="-52"/>
              </a:rPr>
              <a:t>Чек-лист, </a:t>
            </a:r>
            <a:r>
              <a:rPr kumimoji="1" lang="en-US" altLang="ru-RU" sz="2000" b="0" kern="0" spc="-100" dirty="0">
                <a:solidFill>
                  <a:schemeClr val="accent5">
                    <a:lumMod val="75000"/>
                  </a:schemeClr>
                </a:solidFill>
                <a:latin typeface="Montserrat Medium" panose="00000600000000000000" pitchFamily="2" charset="-52"/>
              </a:rPr>
              <a:t>QR </a:t>
            </a:r>
            <a:r>
              <a:rPr kumimoji="1" lang="ru-RU" altLang="ru-RU" sz="2000" b="0" kern="0" spc="-100" dirty="0">
                <a:solidFill>
                  <a:schemeClr val="accent5">
                    <a:lumMod val="75000"/>
                  </a:schemeClr>
                </a:solidFill>
                <a:latin typeface="Montserrat Medium" panose="00000600000000000000" pitchFamily="2" charset="-52"/>
              </a:rPr>
              <a:t>код.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F74F98FE-8CFD-4E0F-AB3D-7AB286FCDE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9246" y="306443"/>
            <a:ext cx="2129328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Graphic 3">
            <a:extLst>
              <a:ext uri="{FF2B5EF4-FFF2-40B4-BE49-F238E27FC236}">
                <a16:creationId xmlns:a16="http://schemas.microsoft.com/office/drawing/2014/main" id="{C81F0203-7A85-4951-9991-353314B1E38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277435" y="324443"/>
            <a:ext cx="1372234" cy="5400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726D63C-0E8B-4F17-B3F7-219A43DADD35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13634" y="306443"/>
            <a:ext cx="1483558" cy="470397"/>
          </a:xfrm>
          <a:prstGeom prst="rect">
            <a:avLst/>
          </a:prstGeom>
        </p:spPr>
      </p:pic>
      <p:pic>
        <p:nvPicPr>
          <p:cNvPr id="10" name="Рисунок 1" descr="Рисунок 1">
            <a:extLst>
              <a:ext uri="{FF2B5EF4-FFF2-40B4-BE49-F238E27FC236}">
                <a16:creationId xmlns:a16="http://schemas.microsoft.com/office/drawing/2014/main" id="{437CCFC7-C66B-4FC1-8221-D2CB1141B898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97896" y="306443"/>
            <a:ext cx="1617842" cy="503737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7D3E074-D44D-4490-AF90-E6E1F49EC29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308" y="1551340"/>
            <a:ext cx="1061231" cy="1061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617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1E059CD-7F27-4706-96DF-F426A9939F1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5672" y="3030518"/>
            <a:ext cx="2826327" cy="3827482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F74F98FE-8CFD-4E0F-AB3D-7AB286FCDE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9246" y="306443"/>
            <a:ext cx="2129328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Graphic 3">
            <a:extLst>
              <a:ext uri="{FF2B5EF4-FFF2-40B4-BE49-F238E27FC236}">
                <a16:creationId xmlns:a16="http://schemas.microsoft.com/office/drawing/2014/main" id="{C81F0203-7A85-4951-9991-353314B1E38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277435" y="324443"/>
            <a:ext cx="1372234" cy="5400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726D63C-0E8B-4F17-B3F7-219A43DADD35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13634" y="306443"/>
            <a:ext cx="1483558" cy="470397"/>
          </a:xfrm>
          <a:prstGeom prst="rect">
            <a:avLst/>
          </a:prstGeom>
        </p:spPr>
      </p:pic>
      <p:pic>
        <p:nvPicPr>
          <p:cNvPr id="10" name="Рисунок 1" descr="Рисунок 1">
            <a:extLst>
              <a:ext uri="{FF2B5EF4-FFF2-40B4-BE49-F238E27FC236}">
                <a16:creationId xmlns:a16="http://schemas.microsoft.com/office/drawing/2014/main" id="{437CCFC7-C66B-4FC1-8221-D2CB1141B898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97896" y="306443"/>
            <a:ext cx="1617842" cy="503737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Прямоугольник 10"/>
          <p:cNvSpPr/>
          <p:nvPr/>
        </p:nvSpPr>
        <p:spPr>
          <a:xfrm>
            <a:off x="4939862" y="943921"/>
            <a:ext cx="6096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u="sng" dirty="0">
                <a:solidFill>
                  <a:srgbClr val="002776"/>
                </a:solidFill>
                <a:latin typeface="Montserrat Medium"/>
                <a:cs typeface="Times New Roman" pitchFamily="18" charset="0"/>
              </a:rPr>
              <a:t>Команда №13:</a:t>
            </a:r>
          </a:p>
          <a:p>
            <a:endParaRPr lang="ru-RU" b="1" u="sng" dirty="0">
              <a:solidFill>
                <a:srgbClr val="002776"/>
              </a:solidFill>
              <a:latin typeface="Montserrat Medium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dirty="0">
                <a:solidFill>
                  <a:srgbClr val="002776"/>
                </a:solidFill>
                <a:latin typeface="Montserrat Medium"/>
                <a:cs typeface="Times New Roman" pitchFamily="18" charset="0"/>
              </a:rPr>
              <a:t>Байдуганова Татьяна Николаевна - Республика Башкортостан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>
                <a:solidFill>
                  <a:srgbClr val="002776"/>
                </a:solidFill>
                <a:latin typeface="Montserrat Medium"/>
                <a:cs typeface="Times New Roman" pitchFamily="18" charset="0"/>
              </a:rPr>
              <a:t>Юрова Людмила Владимировна - Пензенская область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>
                <a:solidFill>
                  <a:srgbClr val="002776"/>
                </a:solidFill>
                <a:latin typeface="Montserrat Medium"/>
                <a:cs typeface="Times New Roman" pitchFamily="18" charset="0"/>
              </a:rPr>
              <a:t>Алексеева Ульяна Михайловна - Саратовская область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>
                <a:solidFill>
                  <a:srgbClr val="002776"/>
                </a:solidFill>
                <a:latin typeface="Montserrat Medium"/>
                <a:cs typeface="Times New Roman" pitchFamily="18" charset="0"/>
              </a:rPr>
              <a:t>Егорова Мария Александровна - Оренбургская область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>
                <a:solidFill>
                  <a:srgbClr val="002776"/>
                </a:solidFill>
                <a:latin typeface="Montserrat Medium"/>
                <a:cs typeface="Times New Roman" pitchFamily="18" charset="0"/>
              </a:rPr>
              <a:t>Садовников Максим  Вадимович – Республика Мордовия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>
                <a:solidFill>
                  <a:srgbClr val="002776"/>
                </a:solidFill>
                <a:latin typeface="Montserrat Medium"/>
                <a:cs typeface="Times New Roman" pitchFamily="18" charset="0"/>
              </a:rPr>
              <a:t>Гурова Алёна Анатольевна – Самарская область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>
                <a:solidFill>
                  <a:srgbClr val="002776"/>
                </a:solidFill>
                <a:latin typeface="Montserrat Medium"/>
                <a:cs typeface="Times New Roman" pitchFamily="18" charset="0"/>
              </a:rPr>
              <a:t>Филиппова Гульнара Маратовна – Республика Татарстан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>
                <a:solidFill>
                  <a:srgbClr val="002776"/>
                </a:solidFill>
                <a:latin typeface="Montserrat Medium"/>
                <a:cs typeface="Times New Roman" pitchFamily="18" charset="0"/>
              </a:rPr>
              <a:t>Попова Алёна Валерьевна – Республика Марий Эл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>
                <a:solidFill>
                  <a:srgbClr val="002776"/>
                </a:solidFill>
                <a:latin typeface="Montserrat Medium"/>
                <a:cs typeface="Times New Roman" pitchFamily="18" charset="0"/>
              </a:rPr>
              <a:t>Тутынина Наталья Валентиновна – Кировская область</a:t>
            </a:r>
            <a:endParaRPr lang="ru-RU" dirty="0">
              <a:solidFill>
                <a:srgbClr val="002776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70725F3-8C7C-4F94-B3DB-15DF9F38F42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895" y="1456844"/>
            <a:ext cx="4670913" cy="1736308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440B4290-FAC6-4CDF-ABF9-147125E90AD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7400" y="4265756"/>
            <a:ext cx="601477" cy="650245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9DB8917B-8809-490F-9213-069C04066B69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017401" y="3215078"/>
            <a:ext cx="601477" cy="787934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D2789FEE-3D07-4DF6-A5F0-2DEB00794C58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5175" y="3262917"/>
            <a:ext cx="601477" cy="692255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8A7A4B29-0D9F-40B4-92AB-5B2357E72CE9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186" y="5178746"/>
            <a:ext cx="637564" cy="637564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AE75E0C3-BFCA-4B8C-8181-F3F9DD602011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3110" y="5174838"/>
            <a:ext cx="541538" cy="697230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3158A608-880E-41F6-B140-C945A4095CD4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335" y="3365448"/>
            <a:ext cx="601475" cy="637564"/>
          </a:xfrm>
          <a:prstGeom prst="rect">
            <a:avLst/>
          </a:prstGeom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E766A006-862F-41B4-9107-775AB3E073AC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335" y="4272097"/>
            <a:ext cx="550415" cy="637564"/>
          </a:xfrm>
          <a:prstGeom prst="rect">
            <a:avLst/>
          </a:prstGeom>
        </p:spPr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1D2C1D45-CA7A-41C4-9A43-CEDF271FC635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9609" y="4216390"/>
            <a:ext cx="638684" cy="697230"/>
          </a:xfrm>
          <a:prstGeom prst="rect">
            <a:avLst/>
          </a:prstGeom>
        </p:spPr>
      </p:pic>
      <p:pic>
        <p:nvPicPr>
          <p:cNvPr id="33" name="Рисунок 32">
            <a:extLst>
              <a:ext uri="{FF2B5EF4-FFF2-40B4-BE49-F238E27FC236}">
                <a16:creationId xmlns:a16="http://schemas.microsoft.com/office/drawing/2014/main" id="{182F3609-1B13-476D-B0C3-3F2715887884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817" y="5011023"/>
            <a:ext cx="541538" cy="861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4662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1986</TotalTime>
  <Words>206</Words>
  <Application>Microsoft Office PowerPoint</Application>
  <PresentationFormat>Широкоэкранный</PresentationFormat>
  <Paragraphs>35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Century Gothic</vt:lpstr>
      <vt:lpstr>Montserrat Medium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deivox</dc:creator>
  <cp:lastModifiedBy>Wepko</cp:lastModifiedBy>
  <cp:revision>282</cp:revision>
  <dcterms:created xsi:type="dcterms:W3CDTF">2018-01-30T09:49:03Z</dcterms:created>
  <dcterms:modified xsi:type="dcterms:W3CDTF">2022-10-13T07:01:09Z</dcterms:modified>
</cp:coreProperties>
</file>