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embeddedFontLst>
    <p:embeddedFont>
      <p:font typeface="Century Gothic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how1i0wnuGAkcX1QuT6j7SfasSg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customschemas.google.com/relationships/presentationmetadata" Target="metadata"/><Relationship Id="rId10" Type="http://schemas.openxmlformats.org/officeDocument/2006/relationships/font" Target="fonts/CenturyGothic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CenturyGothic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CenturyGothic-regular.fntdata"/><Relationship Id="rId8" Type="http://schemas.openxmlformats.org/officeDocument/2006/relationships/font" Target="fonts/CenturyGothic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  <a:defRPr sz="5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subTitle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1" name="Google Shape;41;p5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"/>
          <p:cNvSpPr/>
          <p:nvPr/>
        </p:nvSpPr>
        <p:spPr>
          <a:xfrm>
            <a:off x="0" y="4323810"/>
            <a:ext cx="1744652" cy="778589"/>
          </a:xfrm>
          <a:custGeom>
            <a:rect b="b" l="l" r="r" t="t"/>
            <a:pathLst>
              <a:path extrusionOk="0" h="166" w="372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5"/>
          <p:cNvSpPr txBox="1"/>
          <p:nvPr>
            <p:ph idx="12" type="sldNum"/>
          </p:nvPr>
        </p:nvSpPr>
        <p:spPr>
          <a:xfrm>
            <a:off x="531812" y="4529540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подпись">
  <p:cSld name="Заголовок и подпись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4"/>
          <p:cNvSpPr txBox="1"/>
          <p:nvPr>
            <p:ph type="title"/>
          </p:nvPr>
        </p:nvSpPr>
        <p:spPr>
          <a:xfrm>
            <a:off x="2589212" y="609600"/>
            <a:ext cx="8915399" cy="311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4"/>
          <p:cNvSpPr txBox="1"/>
          <p:nvPr>
            <p:ph idx="1" type="body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7" name="Google Shape;107;p14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4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4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4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Цитата с подписью">
  <p:cSld name="Цитата с подписью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5"/>
          <p:cNvSpPr txBox="1"/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5"/>
          <p:cNvSpPr txBox="1"/>
          <p:nvPr>
            <p:ph idx="1" type="body"/>
          </p:nvPr>
        </p:nvSpPr>
        <p:spPr>
          <a:xfrm>
            <a:off x="3275012" y="3505200"/>
            <a:ext cx="753655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14" name="Google Shape;114;p15"/>
          <p:cNvSpPr txBox="1"/>
          <p:nvPr>
            <p:ph idx="2" type="body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15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5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5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5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19" name="Google Shape;119;p15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0" name="Google Shape;120;p15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Карточка имени">
  <p:cSld name="Карточка имени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6"/>
          <p:cNvSpPr txBox="1"/>
          <p:nvPr>
            <p:ph type="title"/>
          </p:nvPr>
        </p:nvSpPr>
        <p:spPr>
          <a:xfrm>
            <a:off x="2589213" y="2438400"/>
            <a:ext cx="8915400" cy="27248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16"/>
          <p:cNvSpPr txBox="1"/>
          <p:nvPr>
            <p:ph idx="1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24" name="Google Shape;124;p16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6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6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6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Цитата карточки имени">
  <p:cSld name="Цитата карточки имени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7"/>
          <p:cNvSpPr txBox="1"/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7"/>
          <p:cNvSpPr txBox="1"/>
          <p:nvPr>
            <p:ph idx="1" type="body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31" name="Google Shape;131;p17"/>
          <p:cNvSpPr txBox="1"/>
          <p:nvPr>
            <p:ph idx="2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32" name="Google Shape;132;p17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7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17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7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36" name="Google Shape;136;p17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37" name="Google Shape;137;p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Истина или ложь">
  <p:cSld name="Истина или ложь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8"/>
          <p:cNvSpPr txBox="1"/>
          <p:nvPr>
            <p:ph type="title"/>
          </p:nvPr>
        </p:nvSpPr>
        <p:spPr>
          <a:xfrm>
            <a:off x="2589212" y="627407"/>
            <a:ext cx="8915399" cy="28800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18"/>
          <p:cNvSpPr txBox="1"/>
          <p:nvPr>
            <p:ph idx="1" type="body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41" name="Google Shape;141;p18"/>
          <p:cNvSpPr txBox="1"/>
          <p:nvPr>
            <p:ph idx="2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42" name="Google Shape;142;p18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18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18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8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9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19"/>
          <p:cNvSpPr txBox="1"/>
          <p:nvPr>
            <p:ph idx="1" type="body"/>
          </p:nvPr>
        </p:nvSpPr>
        <p:spPr>
          <a:xfrm rot="5400000">
            <a:off x="5103812" y="-381000"/>
            <a:ext cx="3886200" cy="89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49" name="Google Shape;149;p19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19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19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9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0"/>
          <p:cNvSpPr txBox="1"/>
          <p:nvPr>
            <p:ph type="title"/>
          </p:nvPr>
        </p:nvSpPr>
        <p:spPr>
          <a:xfrm rot="5400000">
            <a:off x="7756704" y="2165513"/>
            <a:ext cx="5283817" cy="22076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20"/>
          <p:cNvSpPr txBox="1"/>
          <p:nvPr>
            <p:ph idx="1" type="body"/>
          </p:nvPr>
        </p:nvSpPr>
        <p:spPr>
          <a:xfrm rot="5400000">
            <a:off x="3185803" y="30814"/>
            <a:ext cx="5283817" cy="6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56" name="Google Shape;156;p20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20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20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20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6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/>
          <p:nvPr>
            <p:ph type="title"/>
          </p:nvPr>
        </p:nvSpPr>
        <p:spPr>
          <a:xfrm>
            <a:off x="2589212" y="2058750"/>
            <a:ext cx="8915399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entury Gothic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" type="body"/>
          </p:nvPr>
        </p:nvSpPr>
        <p:spPr>
          <a:xfrm>
            <a:off x="2589212" y="3530129"/>
            <a:ext cx="8915399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5" name="Google Shape;55;p7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7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idx="1" type="body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idx="2" type="body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63" name="Google Shape;63;p8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8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8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" type="body"/>
          </p:nvPr>
        </p:nvSpPr>
        <p:spPr>
          <a:xfrm>
            <a:off x="2939373" y="1972703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0" name="Google Shape;70;p9"/>
          <p:cNvSpPr txBox="1"/>
          <p:nvPr>
            <p:ph idx="2" type="body"/>
          </p:nvPr>
        </p:nvSpPr>
        <p:spPr>
          <a:xfrm>
            <a:off x="2589212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71" name="Google Shape;71;p9"/>
          <p:cNvSpPr txBox="1"/>
          <p:nvPr>
            <p:ph idx="3" type="body"/>
          </p:nvPr>
        </p:nvSpPr>
        <p:spPr>
          <a:xfrm>
            <a:off x="7506629" y="1969475"/>
            <a:ext cx="3999001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2" name="Google Shape;72;p9"/>
          <p:cNvSpPr txBox="1"/>
          <p:nvPr>
            <p:ph idx="4" type="body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73" name="Google Shape;73;p9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9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9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9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0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0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0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0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0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1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1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1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1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2"/>
          <p:cNvSpPr txBox="1"/>
          <p:nvPr>
            <p:ph type="title"/>
          </p:nvPr>
        </p:nvSpPr>
        <p:spPr>
          <a:xfrm>
            <a:off x="2589212" y="446088"/>
            <a:ext cx="3505199" cy="9763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entury Gothic"/>
              <a:buNone/>
              <a:defRPr b="0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2"/>
          <p:cNvSpPr txBox="1"/>
          <p:nvPr>
            <p:ph idx="1" type="body"/>
          </p:nvPr>
        </p:nvSpPr>
        <p:spPr>
          <a:xfrm>
            <a:off x="6323012" y="446088"/>
            <a:ext cx="5181600" cy="54149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91" name="Google Shape;91;p12"/>
          <p:cNvSpPr txBox="1"/>
          <p:nvPr>
            <p:ph idx="2" type="body"/>
          </p:nvPr>
        </p:nvSpPr>
        <p:spPr>
          <a:xfrm>
            <a:off x="2589212" y="1598613"/>
            <a:ext cx="3505199" cy="4262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92" name="Google Shape;92;p12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2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2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2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3"/>
          <p:cNvSpPr txBox="1"/>
          <p:nvPr>
            <p:ph type="title"/>
          </p:nvPr>
        </p:nvSpPr>
        <p:spPr>
          <a:xfrm>
            <a:off x="2589213" y="4800600"/>
            <a:ext cx="8915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entury Gothic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3"/>
          <p:cNvSpPr/>
          <p:nvPr>
            <p:ph idx="2" type="pic"/>
          </p:nvPr>
        </p:nvSpPr>
        <p:spPr>
          <a:xfrm>
            <a:off x="2589212" y="634965"/>
            <a:ext cx="8915400" cy="3854970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3"/>
          <p:cNvSpPr txBox="1"/>
          <p:nvPr>
            <p:ph idx="1" type="body"/>
          </p:nvPr>
        </p:nvSpPr>
        <p:spPr>
          <a:xfrm>
            <a:off x="2589213" y="5367338"/>
            <a:ext cx="8915400" cy="493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00" name="Google Shape;100;p13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3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3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3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DDE6C3"/>
            </a:gs>
          </a:gsLst>
          <a:path path="circle">
            <a:fillToRect b="100%" r="100%"/>
          </a:path>
          <a:tileRect l="-100%" t="-100%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4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7" name="Google Shape;7;p4"/>
            <p:cNvSpPr/>
            <p:nvPr/>
          </p:nvSpPr>
          <p:spPr>
            <a:xfrm>
              <a:off x="2487613" y="2284413"/>
              <a:ext cx="85725" cy="533400"/>
            </a:xfrm>
            <a:custGeom>
              <a:rect b="b" l="l" r="r" t="t"/>
              <a:pathLst>
                <a:path extrusionOk="0" h="136" w="22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" name="Google Shape;8;p4"/>
            <p:cNvSpPr/>
            <p:nvPr/>
          </p:nvSpPr>
          <p:spPr>
            <a:xfrm>
              <a:off x="2597151" y="2779713"/>
              <a:ext cx="550863" cy="1978025"/>
            </a:xfrm>
            <a:custGeom>
              <a:rect b="b" l="l" r="r" t="t"/>
              <a:pathLst>
                <a:path extrusionOk="0" h="504" w="14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" name="Google Shape;9;p4"/>
            <p:cNvSpPr/>
            <p:nvPr/>
          </p:nvSpPr>
          <p:spPr>
            <a:xfrm>
              <a:off x="3175001" y="4730750"/>
              <a:ext cx="519113" cy="1209675"/>
            </a:xfrm>
            <a:custGeom>
              <a:rect b="b" l="l" r="r" t="t"/>
              <a:pathLst>
                <a:path extrusionOk="0" h="308" w="132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" name="Google Shape;10;p4"/>
            <p:cNvSpPr/>
            <p:nvPr/>
          </p:nvSpPr>
          <p:spPr>
            <a:xfrm>
              <a:off x="3305176" y="5630863"/>
              <a:ext cx="146050" cy="309563"/>
            </a:xfrm>
            <a:custGeom>
              <a:rect b="b" l="l" r="r" t="t"/>
              <a:pathLst>
                <a:path extrusionOk="0" h="79" w="37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" name="Google Shape;11;p4"/>
            <p:cNvSpPr/>
            <p:nvPr/>
          </p:nvSpPr>
          <p:spPr>
            <a:xfrm>
              <a:off x="2573338" y="2817813"/>
              <a:ext cx="700088" cy="2835275"/>
            </a:xfrm>
            <a:custGeom>
              <a:rect b="b" l="l" r="r" t="t"/>
              <a:pathLst>
                <a:path extrusionOk="0" h="722" w="178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4"/>
            <p:cNvSpPr/>
            <p:nvPr/>
          </p:nvSpPr>
          <p:spPr>
            <a:xfrm>
              <a:off x="2506663" y="285750"/>
              <a:ext cx="90488" cy="2493963"/>
            </a:xfrm>
            <a:custGeom>
              <a:rect b="b" l="l" r="r" t="t"/>
              <a:pathLst>
                <a:path extrusionOk="0" h="635" w="23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4"/>
            <p:cNvSpPr/>
            <p:nvPr/>
          </p:nvSpPr>
          <p:spPr>
            <a:xfrm>
              <a:off x="2554288" y="2598738"/>
              <a:ext cx="66675" cy="420688"/>
            </a:xfrm>
            <a:custGeom>
              <a:rect b="b" l="l" r="r" t="t"/>
              <a:pathLst>
                <a:path extrusionOk="0" h="107" w="1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4"/>
            <p:cNvSpPr/>
            <p:nvPr/>
          </p:nvSpPr>
          <p:spPr>
            <a:xfrm>
              <a:off x="3143251" y="4757738"/>
              <a:ext cx="161925" cy="873125"/>
            </a:xfrm>
            <a:custGeom>
              <a:rect b="b" l="l" r="r" t="t"/>
              <a:pathLst>
                <a:path extrusionOk="0" h="222" w="41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4"/>
            <p:cNvSpPr/>
            <p:nvPr/>
          </p:nvSpPr>
          <p:spPr>
            <a:xfrm>
              <a:off x="3148013" y="1282700"/>
              <a:ext cx="1768475" cy="3448050"/>
            </a:xfrm>
            <a:custGeom>
              <a:rect b="b" l="l" r="r" t="t"/>
              <a:pathLst>
                <a:path extrusionOk="0" h="878" w="45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4"/>
            <p:cNvSpPr/>
            <p:nvPr/>
          </p:nvSpPr>
          <p:spPr>
            <a:xfrm>
              <a:off x="3273426" y="5653088"/>
              <a:ext cx="138113" cy="287338"/>
            </a:xfrm>
            <a:custGeom>
              <a:rect b="b" l="l" r="r" t="t"/>
              <a:pathLst>
                <a:path extrusionOk="0" h="73" w="35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4"/>
            <p:cNvSpPr/>
            <p:nvPr/>
          </p:nvSpPr>
          <p:spPr>
            <a:xfrm>
              <a:off x="3143251" y="4656138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Google Shape;18;p4"/>
            <p:cNvSpPr/>
            <p:nvPr/>
          </p:nvSpPr>
          <p:spPr>
            <a:xfrm>
              <a:off x="3211513" y="5410200"/>
              <a:ext cx="203200" cy="530225"/>
            </a:xfrm>
            <a:custGeom>
              <a:rect b="b" l="l" r="r" t="t"/>
              <a:pathLst>
                <a:path extrusionOk="0" h="135" w="52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9" name="Google Shape;19;p4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20" name="Google Shape;20;p4"/>
            <p:cNvSpPr/>
            <p:nvPr/>
          </p:nvSpPr>
          <p:spPr>
            <a:xfrm>
              <a:off x="6627813" y="194833"/>
              <a:ext cx="409575" cy="3646488"/>
            </a:xfrm>
            <a:custGeom>
              <a:rect b="b" l="l" r="r" t="t"/>
              <a:pathLst>
                <a:path extrusionOk="0" h="920" w="103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4"/>
            <p:cNvSpPr/>
            <p:nvPr/>
          </p:nvSpPr>
          <p:spPr>
            <a:xfrm>
              <a:off x="7061201" y="3771900"/>
              <a:ext cx="350838" cy="1309688"/>
            </a:xfrm>
            <a:custGeom>
              <a:rect b="b" l="l" r="r" t="t"/>
              <a:pathLst>
                <a:path extrusionOk="0" h="330" w="88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4"/>
            <p:cNvSpPr/>
            <p:nvPr/>
          </p:nvSpPr>
          <p:spPr>
            <a:xfrm>
              <a:off x="7439026" y="5053013"/>
              <a:ext cx="357188" cy="820738"/>
            </a:xfrm>
            <a:custGeom>
              <a:rect b="b" l="l" r="r" t="t"/>
              <a:pathLst>
                <a:path extrusionOk="0" h="207" w="9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4"/>
            <p:cNvSpPr/>
            <p:nvPr/>
          </p:nvSpPr>
          <p:spPr>
            <a:xfrm>
              <a:off x="7037388" y="3811588"/>
              <a:ext cx="457200" cy="1852613"/>
            </a:xfrm>
            <a:custGeom>
              <a:rect b="b" l="l" r="r" t="t"/>
              <a:pathLst>
                <a:path extrusionOk="0" h="467" w="115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4"/>
            <p:cNvSpPr/>
            <p:nvPr/>
          </p:nvSpPr>
          <p:spPr>
            <a:xfrm>
              <a:off x="6992938" y="1263650"/>
              <a:ext cx="144463" cy="2508250"/>
            </a:xfrm>
            <a:custGeom>
              <a:rect b="b" l="l" r="r" t="t"/>
              <a:pathLst>
                <a:path extrusionOk="0" h="633" w="36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4"/>
            <p:cNvSpPr/>
            <p:nvPr/>
          </p:nvSpPr>
          <p:spPr>
            <a:xfrm>
              <a:off x="7526338" y="5640388"/>
              <a:ext cx="111125" cy="233363"/>
            </a:xfrm>
            <a:custGeom>
              <a:rect b="b" l="l" r="r" t="t"/>
              <a:pathLst>
                <a:path extrusionOk="0" h="59" w="28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4"/>
            <p:cNvSpPr/>
            <p:nvPr/>
          </p:nvSpPr>
          <p:spPr>
            <a:xfrm>
              <a:off x="7021513" y="3598863"/>
              <a:ext cx="68263" cy="423863"/>
            </a:xfrm>
            <a:custGeom>
              <a:rect b="b" l="l" r="r" t="t"/>
              <a:pathLst>
                <a:path extrusionOk="0" h="107" w="1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>
              <a:off x="7412038" y="2801938"/>
              <a:ext cx="1168400" cy="2251075"/>
            </a:xfrm>
            <a:custGeom>
              <a:rect b="b" l="l" r="r" t="t"/>
              <a:pathLst>
                <a:path extrusionOk="0" h="568" w="294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4"/>
            <p:cNvSpPr/>
            <p:nvPr/>
          </p:nvSpPr>
          <p:spPr>
            <a:xfrm>
              <a:off x="7494588" y="5664200"/>
              <a:ext cx="100013" cy="209550"/>
            </a:xfrm>
            <a:custGeom>
              <a:rect b="b" l="l" r="r" t="t"/>
              <a:pathLst>
                <a:path extrusionOk="0" h="53" w="25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4"/>
            <p:cNvSpPr/>
            <p:nvPr/>
          </p:nvSpPr>
          <p:spPr>
            <a:xfrm>
              <a:off x="7412038" y="5081588"/>
              <a:ext cx="114300" cy="558800"/>
            </a:xfrm>
            <a:custGeom>
              <a:rect b="b" l="l" r="r" t="t"/>
              <a:pathLst>
                <a:path extrusionOk="0" h="141" w="29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4"/>
            <p:cNvSpPr/>
            <p:nvPr/>
          </p:nvSpPr>
          <p:spPr>
            <a:xfrm>
              <a:off x="7412038" y="4978400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>
              <a:off x="7439026" y="5434013"/>
              <a:ext cx="174625" cy="439738"/>
            </a:xfrm>
            <a:custGeom>
              <a:rect b="b" l="l" r="r" t="t"/>
              <a:pathLst>
                <a:path extrusionOk="0" h="111" w="44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2" name="Google Shape;32;p4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4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  <a:defRPr b="0" i="0" sz="36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4" name="Google Shape;34;p4"/>
          <p:cNvSpPr txBox="1"/>
          <p:nvPr>
            <p:ph idx="1" type="body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b="0" i="0" sz="1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🠶"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🠶"/>
              <a:defRPr b="0" i="0" sz="14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5" name="Google Shape;35;p4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6" name="Google Shape;36;p4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"/>
          <p:cNvSpPr txBox="1"/>
          <p:nvPr>
            <p:ph type="ctrTitle"/>
          </p:nvPr>
        </p:nvSpPr>
        <p:spPr>
          <a:xfrm>
            <a:off x="1796996" y="143124"/>
            <a:ext cx="9279172" cy="293403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400"/>
              <a:buFont typeface="Century Gothic"/>
              <a:buNone/>
            </a:pPr>
            <a:r>
              <a:rPr b="1" lang="ru-RU">
                <a:solidFill>
                  <a:srgbClr val="FF0000"/>
                </a:solidFill>
              </a:rPr>
              <a:t>Система мотивации сотрудников</a:t>
            </a:r>
            <a:br>
              <a:rPr lang="ru-RU"/>
            </a:br>
            <a:endParaRPr/>
          </a:p>
        </p:txBody>
      </p:sp>
      <p:sp>
        <p:nvSpPr>
          <p:cNvPr id="165" name="Google Shape;165;p1"/>
          <p:cNvSpPr txBox="1"/>
          <p:nvPr>
            <p:ph idx="1" type="subTitle"/>
          </p:nvPr>
        </p:nvSpPr>
        <p:spPr>
          <a:xfrm>
            <a:off x="2433099" y="2504661"/>
            <a:ext cx="9047659" cy="36416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ru-RU" sz="2800">
                <a:latin typeface="Times New Roman"/>
                <a:ea typeface="Times New Roman"/>
                <a:cs typeface="Times New Roman"/>
                <a:sym typeface="Times New Roman"/>
              </a:rPr>
              <a:t>. Материальная (премии, повышение заработной платы, карьерный рост как показатель роста заработной платы)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ru-RU" sz="2800">
                <a:latin typeface="Times New Roman"/>
                <a:ea typeface="Times New Roman"/>
                <a:cs typeface="Times New Roman"/>
                <a:sym typeface="Times New Roman"/>
              </a:rPr>
              <a:t>2. Моральная  (грамоты, благодарственные письма, звание «Лучший специалист», Доска почета,</a:t>
            </a:r>
            <a:r>
              <a:rPr b="1" lang="ru-RU" sz="28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800">
                <a:latin typeface="Times New Roman"/>
                <a:ea typeface="Times New Roman"/>
                <a:cs typeface="Times New Roman"/>
                <a:sym typeface="Times New Roman"/>
              </a:rPr>
              <a:t>карьерный рост как показатель повышения статуса, признания заслуг)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"/>
          <p:cNvSpPr txBox="1"/>
          <p:nvPr>
            <p:ph type="ctrTitle"/>
          </p:nvPr>
        </p:nvSpPr>
        <p:spPr>
          <a:xfrm>
            <a:off x="906449" y="326003"/>
            <a:ext cx="10702455" cy="18526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800"/>
              <a:buFont typeface="Times New Roman"/>
              <a:buNone/>
            </a:pPr>
            <a:r>
              <a:rPr lang="ru-RU" sz="4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Как влиять на развитие мотивации:</a:t>
            </a:r>
            <a:br>
              <a:rPr lang="ru-RU" sz="1600"/>
            </a:br>
            <a:endParaRPr sz="1600"/>
          </a:p>
        </p:txBody>
      </p:sp>
      <p:sp>
        <p:nvSpPr>
          <p:cNvPr id="171" name="Google Shape;171;p2"/>
          <p:cNvSpPr txBox="1"/>
          <p:nvPr>
            <p:ph idx="1" type="subTitle"/>
          </p:nvPr>
        </p:nvSpPr>
        <p:spPr>
          <a:xfrm>
            <a:off x="1725433" y="2393343"/>
            <a:ext cx="9779179" cy="38166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-RU"/>
              <a:t>1. Организация конкурсов «Лучший по профессии», «Самый клиентоцентричный специалист» и др.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-RU"/>
              <a:t>2. Проведение аттестации специалистов (возможность повышения квалификационного уровня)</a:t>
            </a:r>
            <a:br>
              <a:rPr lang="ru-RU"/>
            </a:br>
            <a:r>
              <a:rPr lang="ru-RU"/>
              <a:t>3. Организация обучения и повышения квалификации специалистов (участие в образовательных проектах, тренинги, вебинары и др.)</a:t>
            </a:r>
            <a:br>
              <a:rPr lang="ru-RU"/>
            </a:br>
            <a:r>
              <a:rPr lang="ru-RU"/>
              <a:t>4. Возможность участия как форма поощрения в симпозиумах, конференциях, съездах и иных мероприятиях, проводимых службой занятости  </a:t>
            </a:r>
            <a:br>
              <a:rPr lang="ru-RU"/>
            </a:br>
            <a:r>
              <a:rPr lang="ru-RU"/>
              <a:t>5. Формирование рейтингов специалистов на основе обратной связи внешних клиентов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-RU"/>
              <a:t>6. Разработка дополнительных KPI, зависящих от индекса клиентоцентричности специалиста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Легкий дым">
  <a:themeElements>
    <a:clrScheme name="Wisp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2022-10-11T08:04:50Z</dcterms:created>
  <dc:creator>User</dc:creator>
</cp:coreProperties>
</file>