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70"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Gabriela" panose="020B0604020202020204" charset="-52"/>
      <p:regular r:id="rId9"/>
    </p:embeddedFont>
    <p:embeddedFont>
      <p:font typeface="Montserrat" panose="00000500000000000000" pitchFamily="2" charset="-52"/>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zaqmE698QgZvHbZigOWCsZQU/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DA86A7-B21D-48E7-83A6-7788D8EA9F06}">
  <a:tblStyle styleId="{AEDA86A7-B21D-48E7-83A6-7788D8EA9F06}" styleName="Table_0">
    <a:wholeTbl>
      <a:tcTxStyle b="off" i="off">
        <a:font>
          <a:latin typeface="Montserrat"/>
          <a:ea typeface="Montserrat"/>
          <a:cs typeface="Montserra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EF6E8"/>
          </a:solidFill>
        </a:fill>
      </a:tcStyle>
    </a:wholeTbl>
    <a:band1H>
      <a:tcTxStyle/>
      <a:tcStyle>
        <a:tcBdr/>
        <a:fill>
          <a:solidFill>
            <a:srgbClr val="DBEECE"/>
          </a:solidFill>
        </a:fill>
      </a:tcStyle>
    </a:band1H>
    <a:band2H>
      <a:tcTxStyle/>
      <a:tcStyle>
        <a:tcBdr/>
      </a:tcStyle>
    </a:band2H>
    <a:band1V>
      <a:tcTxStyle/>
      <a:tcStyle>
        <a:tcBdr/>
        <a:fill>
          <a:solidFill>
            <a:srgbClr val="DBEECE"/>
          </a:solidFill>
        </a:fill>
      </a:tcStyle>
    </a:band1V>
    <a:band2V>
      <a:tcTxStyle/>
      <a:tcStyle>
        <a:tcBdr/>
      </a:tcStyle>
    </a:band2V>
    <a:lastCol>
      <a:tcTxStyle b="on" i="off">
        <a:font>
          <a:latin typeface="Montserrat"/>
          <a:ea typeface="Montserrat"/>
          <a:cs typeface="Montserrat"/>
        </a:font>
        <a:schemeClr val="lt1"/>
      </a:tcTxStyle>
      <a:tcStyle>
        <a:tcBdr/>
        <a:fill>
          <a:solidFill>
            <a:schemeClr val="accent4"/>
          </a:solidFill>
        </a:fill>
      </a:tcStyle>
    </a:lastCol>
    <a:firstCol>
      <a:tcTxStyle b="on" i="off">
        <a:font>
          <a:latin typeface="Montserrat"/>
          <a:ea typeface="Montserrat"/>
          <a:cs typeface="Montserrat"/>
        </a:font>
        <a:schemeClr val="lt1"/>
      </a:tcTxStyle>
      <a:tcStyle>
        <a:tcBdr/>
        <a:fill>
          <a:solidFill>
            <a:schemeClr val="accent4"/>
          </a:solidFill>
        </a:fill>
      </a:tcStyle>
    </a:firstCol>
    <a:lastRow>
      <a:tcTxStyle b="on" i="off">
        <a:font>
          <a:latin typeface="Montserrat"/>
          <a:ea typeface="Montserrat"/>
          <a:cs typeface="Montserrat"/>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Montserrat"/>
          <a:ea typeface="Montserrat"/>
          <a:cs typeface="Montserrat"/>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E399B153-63AA-4082-B1EC-25CB795BFD45}" styleName="Table_1">
    <a:wholeTbl>
      <a:tcTxStyle b="off" i="off">
        <a:font>
          <a:latin typeface="Montserrat"/>
          <a:ea typeface="Montserrat"/>
          <a:cs typeface="Montserrat"/>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41EC63D-28EF-44E1-9ECE-28ABAC61D769}" styleName="Table_2">
    <a:wholeTbl>
      <a:tcTxStyle b="off" i="off">
        <a:font>
          <a:latin typeface="Montserrat"/>
          <a:ea typeface="Montserrat"/>
          <a:cs typeface="Montserrat"/>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31" Type="http://customschemas.google.com/relationships/presentationmetadata" Target="metadata"/><Relationship Id="rId4" Type="http://schemas.openxmlformats.org/officeDocument/2006/relationships/notesMaster" Target="notesMasters/notesMaster1.xml"/><Relationship Id="rId9"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 name="Google Shape;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 name="Google Shape;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17"/>
          <p:cNvSpPr/>
          <p:nvPr/>
        </p:nvSpPr>
        <p:spPr>
          <a:xfrm flipH="1">
            <a:off x="11988800" y="0"/>
            <a:ext cx="203200" cy="6858000"/>
          </a:xfrm>
          <a:prstGeom prst="rect">
            <a:avLst/>
          </a:prstGeom>
          <a:gradFill>
            <a:gsLst>
              <a:gs pos="0">
                <a:srgbClr val="DDF9B8"/>
              </a:gs>
              <a:gs pos="2000">
                <a:srgbClr val="DDF9B8"/>
              </a:gs>
              <a:gs pos="92000">
                <a:srgbClr val="14CE9F"/>
              </a:gs>
              <a:gs pos="100000">
                <a:srgbClr val="14CE9F"/>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ru-RU" sz="1800" b="0" i="0" u="none" strike="noStrike" cap="none">
                <a:solidFill>
                  <a:schemeClr val="lt1"/>
                </a:solidFill>
                <a:latin typeface="Montserrat"/>
                <a:ea typeface="Montserrat"/>
                <a:cs typeface="Montserrat"/>
                <a:sym typeface="Montserrat"/>
              </a:rPr>
              <a:t> </a:t>
            </a:r>
            <a:endParaRPr/>
          </a:p>
        </p:txBody>
      </p:sp>
      <p:sp>
        <p:nvSpPr>
          <p:cNvPr id="12" name="Google Shape;12;p17"/>
          <p:cNvSpPr txBox="1">
            <a:spLocks noGrp="1"/>
          </p:cNvSpPr>
          <p:nvPr>
            <p:ph type="title"/>
          </p:nvPr>
        </p:nvSpPr>
        <p:spPr>
          <a:xfrm>
            <a:off x="7250113" y="660400"/>
            <a:ext cx="4281487" cy="1803400"/>
          </a:xfrm>
          <a:prstGeom prst="rect">
            <a:avLst/>
          </a:prstGeom>
          <a:noFill/>
          <a:ln>
            <a:noFill/>
          </a:ln>
        </p:spPr>
        <p:txBody>
          <a:bodyPr spcFirstLastPara="1" wrap="square" lIns="0" tIns="0" rIns="0" bIns="0" anchor="t" anchorCtr="0">
            <a:noAutofit/>
          </a:bodyPr>
          <a:lstStyle>
            <a:lvl1pPr marR="0" lvl="0" algn="r" rtl="0">
              <a:lnSpc>
                <a:spcPct val="90000"/>
              </a:lnSpc>
              <a:spcBef>
                <a:spcPts val="0"/>
              </a:spcBef>
              <a:spcAft>
                <a:spcPts val="0"/>
              </a:spcAft>
              <a:buClr>
                <a:srgbClr val="5D5B6F"/>
              </a:buClr>
              <a:buSzPts val="4000"/>
              <a:buFont typeface="Gabriela"/>
              <a:buNone/>
              <a:defRPr sz="4000" b="0" i="0" u="none" strike="noStrike" cap="none">
                <a:solidFill>
                  <a:srgbClr val="5D5B6F"/>
                </a:solidFill>
                <a:latin typeface="Gabriela"/>
                <a:ea typeface="Gabriela"/>
                <a:cs typeface="Gabriela"/>
                <a:sym typeface="Gabrie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21"/>
          <p:cNvSpPr txBox="1">
            <a:spLocks noGrp="1"/>
          </p:cNvSpPr>
          <p:nvPr>
            <p:ph type="title"/>
          </p:nvPr>
        </p:nvSpPr>
        <p:spPr>
          <a:xfrm>
            <a:off x="658813" y="660400"/>
            <a:ext cx="4281487" cy="18034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rgbClr val="5D5B6F"/>
              </a:buClr>
              <a:buSzPts val="4000"/>
              <a:buFont typeface="Gabriela"/>
              <a:buNone/>
              <a:defRPr sz="4000" b="0" i="0" u="none" strike="noStrike" cap="none">
                <a:solidFill>
                  <a:srgbClr val="5D5B6F"/>
                </a:solidFill>
                <a:latin typeface="Gabriela"/>
                <a:ea typeface="Gabriela"/>
                <a:cs typeface="Gabriela"/>
                <a:sym typeface="Gabriel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9"/>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16">
          <p15:clr>
            <a:srgbClr val="F26B43"/>
          </p15:clr>
        </p15:guide>
        <p15:guide id="2" pos="415">
          <p15:clr>
            <a:srgbClr val="F26B43"/>
          </p15:clr>
        </p15:guide>
        <p15:guide id="3" orient="horz" pos="3906">
          <p15:clr>
            <a:srgbClr val="F26B43"/>
          </p15:clr>
        </p15:guide>
        <p15:guide id="4" pos="7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578987" y="923241"/>
            <a:ext cx="10506300" cy="584735"/>
          </a:xfrm>
          <a:prstGeom prst="rect">
            <a:avLst/>
          </a:prstGeom>
          <a:noFill/>
          <a:ln>
            <a:noFill/>
          </a:ln>
        </p:spPr>
        <p:txBody>
          <a:bodyPr spcFirstLastPara="1" wrap="square" lIns="91425" tIns="45700" rIns="91425" bIns="45700" anchor="t" anchorCtr="0">
            <a:spAutoFit/>
          </a:bodyPr>
          <a:lstStyle/>
          <a:p>
            <a:pPr lvl="0"/>
            <a:r>
              <a:rPr lang="ru-RU" sz="3200" dirty="0">
                <a:solidFill>
                  <a:srgbClr val="073763"/>
                </a:solidFill>
                <a:latin typeface="Gabriela"/>
                <a:sym typeface="Gabriela"/>
              </a:rPr>
              <a:t>Система мотивации сотрудников </a:t>
            </a:r>
            <a:endParaRPr sz="3200" dirty="0">
              <a:solidFill>
                <a:srgbClr val="073763"/>
              </a:solidFill>
              <a:latin typeface="Gabriela"/>
            </a:endParaRPr>
          </a:p>
        </p:txBody>
      </p:sp>
      <p:pic>
        <p:nvPicPr>
          <p:cNvPr id="27" name="Google Shape;27;p1"/>
          <p:cNvPicPr preferRelativeResize="0"/>
          <p:nvPr/>
        </p:nvPicPr>
        <p:blipFill rotWithShape="1">
          <a:blip r:embed="rId3">
            <a:alphaModFix/>
          </a:blip>
          <a:srcRect/>
          <a:stretch/>
        </p:blipFill>
        <p:spPr>
          <a:xfrm>
            <a:off x="8030400" y="145178"/>
            <a:ext cx="2129328" cy="576000"/>
          </a:xfrm>
          <a:prstGeom prst="rect">
            <a:avLst/>
          </a:prstGeom>
          <a:noFill/>
          <a:ln>
            <a:noFill/>
          </a:ln>
        </p:spPr>
      </p:pic>
      <p:pic>
        <p:nvPicPr>
          <p:cNvPr id="28" name="Google Shape;28;p1"/>
          <p:cNvPicPr preferRelativeResize="0"/>
          <p:nvPr/>
        </p:nvPicPr>
        <p:blipFill rotWithShape="1">
          <a:blip r:embed="rId4">
            <a:alphaModFix/>
          </a:blip>
          <a:srcRect/>
          <a:stretch/>
        </p:blipFill>
        <p:spPr>
          <a:xfrm>
            <a:off x="10399170" y="163178"/>
            <a:ext cx="1372234" cy="540000"/>
          </a:xfrm>
          <a:prstGeom prst="rect">
            <a:avLst/>
          </a:prstGeom>
          <a:noFill/>
          <a:ln>
            <a:noFill/>
          </a:ln>
        </p:spPr>
      </p:pic>
      <p:pic>
        <p:nvPicPr>
          <p:cNvPr id="29" name="Google Shape;29;p1"/>
          <p:cNvPicPr preferRelativeResize="0"/>
          <p:nvPr/>
        </p:nvPicPr>
        <p:blipFill rotWithShape="1">
          <a:blip r:embed="rId5">
            <a:alphaModFix/>
          </a:blip>
          <a:srcRect/>
          <a:stretch/>
        </p:blipFill>
        <p:spPr>
          <a:xfrm>
            <a:off x="2572102" y="197980"/>
            <a:ext cx="1483558" cy="470397"/>
          </a:xfrm>
          <a:prstGeom prst="rect">
            <a:avLst/>
          </a:prstGeom>
          <a:noFill/>
          <a:ln>
            <a:noFill/>
          </a:ln>
        </p:spPr>
      </p:pic>
      <p:pic>
        <p:nvPicPr>
          <p:cNvPr id="30" name="Google Shape;30;p1" descr="Рисунок 1"/>
          <p:cNvPicPr preferRelativeResize="0"/>
          <p:nvPr/>
        </p:nvPicPr>
        <p:blipFill rotWithShape="1">
          <a:blip r:embed="rId6">
            <a:alphaModFix/>
          </a:blip>
          <a:srcRect/>
          <a:stretch/>
        </p:blipFill>
        <p:spPr>
          <a:xfrm>
            <a:off x="539830" y="181310"/>
            <a:ext cx="1617842" cy="503737"/>
          </a:xfrm>
          <a:prstGeom prst="rect">
            <a:avLst/>
          </a:prstGeom>
          <a:noFill/>
          <a:ln>
            <a:noFill/>
          </a:ln>
        </p:spPr>
      </p:pic>
      <p:graphicFrame>
        <p:nvGraphicFramePr>
          <p:cNvPr id="4" name="Таблица 4">
            <a:extLst>
              <a:ext uri="{FF2B5EF4-FFF2-40B4-BE49-F238E27FC236}">
                <a16:creationId xmlns:a16="http://schemas.microsoft.com/office/drawing/2014/main" id="{8929C1D7-CB17-4819-89D2-785636CF064F}"/>
              </a:ext>
            </a:extLst>
          </p:cNvPr>
          <p:cNvGraphicFramePr>
            <a:graphicFrameLocks noGrp="1"/>
          </p:cNvGraphicFramePr>
          <p:nvPr>
            <p:extLst>
              <p:ext uri="{D42A27DB-BD31-4B8C-83A1-F6EECF244321}">
                <p14:modId xmlns:p14="http://schemas.microsoft.com/office/powerpoint/2010/main" val="3387198176"/>
              </p:ext>
            </p:extLst>
          </p:nvPr>
        </p:nvGraphicFramePr>
        <p:xfrm>
          <a:off x="733552" y="1762840"/>
          <a:ext cx="2462135" cy="4226560"/>
        </p:xfrm>
        <a:graphic>
          <a:graphicData uri="http://schemas.openxmlformats.org/drawingml/2006/table">
            <a:tbl>
              <a:tblPr firstRow="1" bandRow="1">
                <a:tableStyleId>{AEDA86A7-B21D-48E7-83A6-7788D8EA9F06}</a:tableStyleId>
              </a:tblPr>
              <a:tblGrid>
                <a:gridCol w="2462135">
                  <a:extLst>
                    <a:ext uri="{9D8B030D-6E8A-4147-A177-3AD203B41FA5}">
                      <a16:colId xmlns:a16="http://schemas.microsoft.com/office/drawing/2014/main" val="3204396656"/>
                    </a:ext>
                  </a:extLst>
                </a:gridCol>
              </a:tblGrid>
              <a:tr h="370840">
                <a:tc>
                  <a:txBody>
                    <a:bodyPr/>
                    <a:lstStyle/>
                    <a:p>
                      <a:r>
                        <a:rPr lang="ru-RU" dirty="0"/>
                        <a:t>Материальная</a:t>
                      </a:r>
                    </a:p>
                  </a:txBody>
                  <a:tcPr/>
                </a:tc>
                <a:extLst>
                  <a:ext uri="{0D108BD9-81ED-4DB2-BD59-A6C34878D82A}">
                    <a16:rowId xmlns:a16="http://schemas.microsoft.com/office/drawing/2014/main" val="2815218448"/>
                  </a:ext>
                </a:extLst>
              </a:tr>
              <a:tr h="370840">
                <a:tc>
                  <a:txBody>
                    <a:bodyPr/>
                    <a:lstStyle/>
                    <a:p>
                      <a:r>
                        <a:rPr lang="ru-RU" dirty="0"/>
                        <a:t>1. Премии</a:t>
                      </a:r>
                    </a:p>
                  </a:txBody>
                  <a:tcPr/>
                </a:tc>
                <a:extLst>
                  <a:ext uri="{0D108BD9-81ED-4DB2-BD59-A6C34878D82A}">
                    <a16:rowId xmlns:a16="http://schemas.microsoft.com/office/drawing/2014/main" val="2237930150"/>
                  </a:ext>
                </a:extLst>
              </a:tr>
              <a:tr h="370840">
                <a:tc>
                  <a:txBody>
                    <a:bodyPr/>
                    <a:lstStyle/>
                    <a:p>
                      <a:r>
                        <a:rPr lang="ru-RU" dirty="0"/>
                        <a:t>2. Бонусы</a:t>
                      </a:r>
                    </a:p>
                  </a:txBody>
                  <a:tcPr/>
                </a:tc>
                <a:extLst>
                  <a:ext uri="{0D108BD9-81ED-4DB2-BD59-A6C34878D82A}">
                    <a16:rowId xmlns:a16="http://schemas.microsoft.com/office/drawing/2014/main" val="1661864469"/>
                  </a:ext>
                </a:extLst>
              </a:tr>
              <a:tr h="370840">
                <a:tc>
                  <a:txBody>
                    <a:bodyPr/>
                    <a:lstStyle/>
                    <a:p>
                      <a:r>
                        <a:rPr lang="ru-RU" dirty="0"/>
                        <a:t>3. Ценные подарки</a:t>
                      </a:r>
                    </a:p>
                  </a:txBody>
                  <a:tcPr/>
                </a:tc>
                <a:extLst>
                  <a:ext uri="{0D108BD9-81ED-4DB2-BD59-A6C34878D82A}">
                    <a16:rowId xmlns:a16="http://schemas.microsoft.com/office/drawing/2014/main" val="2665310926"/>
                  </a:ext>
                </a:extLst>
              </a:tr>
              <a:tr h="370840">
                <a:tc>
                  <a:txBody>
                    <a:bodyPr/>
                    <a:lstStyle/>
                    <a:p>
                      <a:r>
                        <a:rPr lang="ru-RU" dirty="0"/>
                        <a:t>4. Повышение % за качество и интенсивность</a:t>
                      </a:r>
                    </a:p>
                  </a:txBody>
                  <a:tcPr/>
                </a:tc>
                <a:extLst>
                  <a:ext uri="{0D108BD9-81ED-4DB2-BD59-A6C34878D82A}">
                    <a16:rowId xmlns:a16="http://schemas.microsoft.com/office/drawing/2014/main" val="4006043342"/>
                  </a:ext>
                </a:extLst>
              </a:tr>
              <a:tr h="370840">
                <a:tc>
                  <a:txBody>
                    <a:bodyPr/>
                    <a:lstStyle/>
                    <a:p>
                      <a:r>
                        <a:rPr lang="ru-RU" dirty="0"/>
                        <a:t>Премирование специальное за выполнение особо важного задания </a:t>
                      </a:r>
                      <a:r>
                        <a:rPr lang="ru-RU" i="1" dirty="0"/>
                        <a:t>(участие в пилотных проектах, за предложения улучшающие качество оказания услуг)</a:t>
                      </a:r>
                    </a:p>
                  </a:txBody>
                  <a:tcPr/>
                </a:tc>
                <a:extLst>
                  <a:ext uri="{0D108BD9-81ED-4DB2-BD59-A6C34878D82A}">
                    <a16:rowId xmlns:a16="http://schemas.microsoft.com/office/drawing/2014/main" val="318196669"/>
                  </a:ext>
                </a:extLst>
              </a:tr>
            </a:tbl>
          </a:graphicData>
        </a:graphic>
      </p:graphicFrame>
      <p:graphicFrame>
        <p:nvGraphicFramePr>
          <p:cNvPr id="12" name="Таблица 4">
            <a:extLst>
              <a:ext uri="{FF2B5EF4-FFF2-40B4-BE49-F238E27FC236}">
                <a16:creationId xmlns:a16="http://schemas.microsoft.com/office/drawing/2014/main" id="{6DB08690-FB92-4AF7-BB04-4B0A2165BB2A}"/>
              </a:ext>
            </a:extLst>
          </p:cNvPr>
          <p:cNvGraphicFramePr>
            <a:graphicFrameLocks noGrp="1"/>
          </p:cNvGraphicFramePr>
          <p:nvPr>
            <p:extLst>
              <p:ext uri="{D42A27DB-BD31-4B8C-83A1-F6EECF244321}">
                <p14:modId xmlns:p14="http://schemas.microsoft.com/office/powerpoint/2010/main" val="1056244538"/>
              </p:ext>
            </p:extLst>
          </p:nvPr>
        </p:nvGraphicFramePr>
        <p:xfrm>
          <a:off x="3517539" y="1762840"/>
          <a:ext cx="4064000" cy="4724400"/>
        </p:xfrm>
        <a:graphic>
          <a:graphicData uri="http://schemas.openxmlformats.org/drawingml/2006/table">
            <a:tbl>
              <a:tblPr firstRow="1" bandRow="1">
                <a:tableStyleId>{AEDA86A7-B21D-48E7-83A6-7788D8EA9F06}</a:tableStyleId>
              </a:tblPr>
              <a:tblGrid>
                <a:gridCol w="4064000">
                  <a:extLst>
                    <a:ext uri="{9D8B030D-6E8A-4147-A177-3AD203B41FA5}">
                      <a16:colId xmlns:a16="http://schemas.microsoft.com/office/drawing/2014/main" val="1122159796"/>
                    </a:ext>
                  </a:extLst>
                </a:gridCol>
              </a:tblGrid>
              <a:tr h="370840">
                <a:tc>
                  <a:txBody>
                    <a:bodyPr/>
                    <a:lstStyle/>
                    <a:p>
                      <a:r>
                        <a:rPr lang="ru-RU" dirty="0"/>
                        <a:t>Нематериальная</a:t>
                      </a:r>
                    </a:p>
                  </a:txBody>
                  <a:tcPr/>
                </a:tc>
                <a:extLst>
                  <a:ext uri="{0D108BD9-81ED-4DB2-BD59-A6C34878D82A}">
                    <a16:rowId xmlns:a16="http://schemas.microsoft.com/office/drawing/2014/main" val="2815218448"/>
                  </a:ext>
                </a:extLst>
              </a:tr>
              <a:tr h="370840">
                <a:tc>
                  <a:txBody>
                    <a:bodyPr/>
                    <a:lstStyle/>
                    <a:p>
                      <a:r>
                        <a:rPr lang="ru-RU" dirty="0"/>
                        <a:t>1. Награждение (грамота, письмо, благодарность)</a:t>
                      </a:r>
                    </a:p>
                  </a:txBody>
                  <a:tcPr/>
                </a:tc>
                <a:extLst>
                  <a:ext uri="{0D108BD9-81ED-4DB2-BD59-A6C34878D82A}">
                    <a16:rowId xmlns:a16="http://schemas.microsoft.com/office/drawing/2014/main" val="2237930150"/>
                  </a:ext>
                </a:extLst>
              </a:tr>
              <a:tr h="370840">
                <a:tc>
                  <a:txBody>
                    <a:bodyPr/>
                    <a:lstStyle/>
                    <a:p>
                      <a:r>
                        <a:rPr lang="ru-RU" dirty="0"/>
                        <a:t>2. Публичная похвала (признание достижений)</a:t>
                      </a:r>
                    </a:p>
                  </a:txBody>
                  <a:tcPr/>
                </a:tc>
                <a:extLst>
                  <a:ext uri="{0D108BD9-81ED-4DB2-BD59-A6C34878D82A}">
                    <a16:rowId xmlns:a16="http://schemas.microsoft.com/office/drawing/2014/main" val="1661864469"/>
                  </a:ext>
                </a:extLst>
              </a:tr>
              <a:tr h="370840">
                <a:tc>
                  <a:txBody>
                    <a:bodyPr/>
                    <a:lstStyle/>
                    <a:p>
                      <a:r>
                        <a:rPr lang="ru-RU" dirty="0"/>
                        <a:t>3. Положительные отзывы от клиентов</a:t>
                      </a:r>
                    </a:p>
                  </a:txBody>
                  <a:tcPr/>
                </a:tc>
                <a:extLst>
                  <a:ext uri="{0D108BD9-81ED-4DB2-BD59-A6C34878D82A}">
                    <a16:rowId xmlns:a16="http://schemas.microsoft.com/office/drawing/2014/main" val="2665310926"/>
                  </a:ext>
                </a:extLst>
              </a:tr>
              <a:tr h="370840">
                <a:tc>
                  <a:txBody>
                    <a:bodyPr/>
                    <a:lstStyle/>
                    <a:p>
                      <a:r>
                        <a:rPr lang="ru-RU" dirty="0"/>
                        <a:t>4. Общественное признание</a:t>
                      </a:r>
                    </a:p>
                  </a:txBody>
                  <a:tcPr/>
                </a:tc>
                <a:extLst>
                  <a:ext uri="{0D108BD9-81ED-4DB2-BD59-A6C34878D82A}">
                    <a16:rowId xmlns:a16="http://schemas.microsoft.com/office/drawing/2014/main" val="56692313"/>
                  </a:ext>
                </a:extLst>
              </a:tr>
              <a:tr h="370840">
                <a:tc>
                  <a:txBody>
                    <a:bodyPr/>
                    <a:lstStyle/>
                    <a:p>
                      <a:r>
                        <a:rPr lang="ru-RU" dirty="0"/>
                        <a:t>5. Принятие участия в решении личных проблем (например, индивидуальный график работы, возможность удаленной работы и т.п.)</a:t>
                      </a:r>
                    </a:p>
                  </a:txBody>
                  <a:tcPr/>
                </a:tc>
                <a:extLst>
                  <a:ext uri="{0D108BD9-81ED-4DB2-BD59-A6C34878D82A}">
                    <a16:rowId xmlns:a16="http://schemas.microsoft.com/office/drawing/2014/main" val="2752046289"/>
                  </a:ext>
                </a:extLst>
              </a:tr>
              <a:tr h="370840">
                <a:tc>
                  <a:txBody>
                    <a:bodyPr/>
                    <a:lstStyle/>
                    <a:p>
                      <a:r>
                        <a:rPr lang="ru-RU" dirty="0"/>
                        <a:t>6. Выражение доверия от руководства (например, наделение полномочиями)</a:t>
                      </a:r>
                    </a:p>
                  </a:txBody>
                  <a:tcPr/>
                </a:tc>
                <a:extLst>
                  <a:ext uri="{0D108BD9-81ED-4DB2-BD59-A6C34878D82A}">
                    <a16:rowId xmlns:a16="http://schemas.microsoft.com/office/drawing/2014/main" val="1917985517"/>
                  </a:ext>
                </a:extLst>
              </a:tr>
              <a:tr h="370840">
                <a:tc>
                  <a:txBody>
                    <a:bodyPr/>
                    <a:lstStyle/>
                    <a:p>
                      <a:r>
                        <a:rPr lang="ru-RU" dirty="0"/>
                        <a:t>7. Включение в кадровый резерв</a:t>
                      </a:r>
                    </a:p>
                  </a:txBody>
                  <a:tcPr/>
                </a:tc>
                <a:extLst>
                  <a:ext uri="{0D108BD9-81ED-4DB2-BD59-A6C34878D82A}">
                    <a16:rowId xmlns:a16="http://schemas.microsoft.com/office/drawing/2014/main" val="551146655"/>
                  </a:ext>
                </a:extLst>
              </a:tr>
              <a:tr h="370840">
                <a:tc>
                  <a:txBody>
                    <a:bodyPr/>
                    <a:lstStyle/>
                    <a:p>
                      <a:r>
                        <a:rPr lang="ru-RU" dirty="0"/>
                        <a:t>8. Поздравление с праздниками</a:t>
                      </a:r>
                    </a:p>
                  </a:txBody>
                  <a:tcPr/>
                </a:tc>
                <a:extLst>
                  <a:ext uri="{0D108BD9-81ED-4DB2-BD59-A6C34878D82A}">
                    <a16:rowId xmlns:a16="http://schemas.microsoft.com/office/drawing/2014/main" val="408901005"/>
                  </a:ext>
                </a:extLst>
              </a:tr>
              <a:tr h="370840">
                <a:tc>
                  <a:txBody>
                    <a:bodyPr/>
                    <a:lstStyle/>
                    <a:p>
                      <a:r>
                        <a:rPr lang="ru-RU" dirty="0"/>
                        <a:t>9. Доска почета</a:t>
                      </a:r>
                    </a:p>
                  </a:txBody>
                  <a:tcPr/>
                </a:tc>
                <a:extLst>
                  <a:ext uri="{0D108BD9-81ED-4DB2-BD59-A6C34878D82A}">
                    <a16:rowId xmlns:a16="http://schemas.microsoft.com/office/drawing/2014/main" val="2587960103"/>
                  </a:ext>
                </a:extLst>
              </a:tr>
            </a:tbl>
          </a:graphicData>
        </a:graphic>
      </p:graphicFrame>
      <p:graphicFrame>
        <p:nvGraphicFramePr>
          <p:cNvPr id="13" name="Таблица 4">
            <a:extLst>
              <a:ext uri="{FF2B5EF4-FFF2-40B4-BE49-F238E27FC236}">
                <a16:creationId xmlns:a16="http://schemas.microsoft.com/office/drawing/2014/main" id="{D57D9257-26B0-4DAA-9FE4-C1D203FA7203}"/>
              </a:ext>
            </a:extLst>
          </p:cNvPr>
          <p:cNvGraphicFramePr>
            <a:graphicFrameLocks noGrp="1"/>
          </p:cNvGraphicFramePr>
          <p:nvPr>
            <p:extLst>
              <p:ext uri="{D42A27DB-BD31-4B8C-83A1-F6EECF244321}">
                <p14:modId xmlns:p14="http://schemas.microsoft.com/office/powerpoint/2010/main" val="217590592"/>
              </p:ext>
            </p:extLst>
          </p:nvPr>
        </p:nvGraphicFramePr>
        <p:xfrm>
          <a:off x="7812171" y="1762840"/>
          <a:ext cx="4064000" cy="3332480"/>
        </p:xfrm>
        <a:graphic>
          <a:graphicData uri="http://schemas.openxmlformats.org/drawingml/2006/table">
            <a:tbl>
              <a:tblPr firstRow="1" bandRow="1">
                <a:tableStyleId>{AEDA86A7-B21D-48E7-83A6-7788D8EA9F06}</a:tableStyleId>
              </a:tblPr>
              <a:tblGrid>
                <a:gridCol w="4064000">
                  <a:extLst>
                    <a:ext uri="{9D8B030D-6E8A-4147-A177-3AD203B41FA5}">
                      <a16:colId xmlns:a16="http://schemas.microsoft.com/office/drawing/2014/main" val="1122159796"/>
                    </a:ext>
                  </a:extLst>
                </a:gridCol>
              </a:tblGrid>
              <a:tr h="370840">
                <a:tc>
                  <a:txBody>
                    <a:bodyPr/>
                    <a:lstStyle/>
                    <a:p>
                      <a:r>
                        <a:rPr lang="ru-RU" dirty="0"/>
                        <a:t>ПЛАН</a:t>
                      </a:r>
                    </a:p>
                  </a:txBody>
                  <a:tcPr/>
                </a:tc>
                <a:extLst>
                  <a:ext uri="{0D108BD9-81ED-4DB2-BD59-A6C34878D82A}">
                    <a16:rowId xmlns:a16="http://schemas.microsoft.com/office/drawing/2014/main" val="2815218448"/>
                  </a:ext>
                </a:extLst>
              </a:tr>
              <a:tr h="370840">
                <a:tc>
                  <a:txBody>
                    <a:bodyPr/>
                    <a:lstStyle/>
                    <a:p>
                      <a:r>
                        <a:rPr lang="ru-RU" dirty="0"/>
                        <a:t>1. Ежедневные встречи</a:t>
                      </a:r>
                    </a:p>
                  </a:txBody>
                  <a:tcPr/>
                </a:tc>
                <a:extLst>
                  <a:ext uri="{0D108BD9-81ED-4DB2-BD59-A6C34878D82A}">
                    <a16:rowId xmlns:a16="http://schemas.microsoft.com/office/drawing/2014/main" val="2237930150"/>
                  </a:ext>
                </a:extLst>
              </a:tr>
              <a:tr h="370840">
                <a:tc>
                  <a:txBody>
                    <a:bodyPr/>
                    <a:lstStyle/>
                    <a:p>
                      <a:r>
                        <a:rPr lang="ru-RU" dirty="0"/>
                        <a:t>2. Проведение индивидуальных (личных) встреч с сотрудниками</a:t>
                      </a:r>
                    </a:p>
                  </a:txBody>
                  <a:tcPr/>
                </a:tc>
                <a:extLst>
                  <a:ext uri="{0D108BD9-81ED-4DB2-BD59-A6C34878D82A}">
                    <a16:rowId xmlns:a16="http://schemas.microsoft.com/office/drawing/2014/main" val="1661864469"/>
                  </a:ext>
                </a:extLst>
              </a:tr>
              <a:tr h="370840">
                <a:tc>
                  <a:txBody>
                    <a:bodyPr/>
                    <a:lstStyle/>
                    <a:p>
                      <a:r>
                        <a:rPr lang="ru-RU" dirty="0"/>
                        <a:t>3. Подведение итогов оценки деятельности (регулярно)</a:t>
                      </a:r>
                    </a:p>
                  </a:txBody>
                  <a:tcPr/>
                </a:tc>
                <a:extLst>
                  <a:ext uri="{0D108BD9-81ED-4DB2-BD59-A6C34878D82A}">
                    <a16:rowId xmlns:a16="http://schemas.microsoft.com/office/drawing/2014/main" val="2665310926"/>
                  </a:ext>
                </a:extLst>
              </a:tr>
              <a:tr h="370840">
                <a:tc>
                  <a:txBody>
                    <a:bodyPr/>
                    <a:lstStyle/>
                    <a:p>
                      <a:r>
                        <a:rPr lang="ru-RU" dirty="0"/>
                        <a:t>4. Проведение анонимного анкетирования (сбор обратной связи)</a:t>
                      </a:r>
                    </a:p>
                  </a:txBody>
                  <a:tcPr/>
                </a:tc>
                <a:extLst>
                  <a:ext uri="{0D108BD9-81ED-4DB2-BD59-A6C34878D82A}">
                    <a16:rowId xmlns:a16="http://schemas.microsoft.com/office/drawing/2014/main" val="56692313"/>
                  </a:ext>
                </a:extLst>
              </a:tr>
              <a:tr h="370840">
                <a:tc>
                  <a:txBody>
                    <a:bodyPr/>
                    <a:lstStyle/>
                    <a:p>
                      <a:r>
                        <a:rPr lang="ru-RU" dirty="0"/>
                        <a:t>5. Создание доски почета (лучших сотрудников ЦЗН)</a:t>
                      </a:r>
                    </a:p>
                  </a:txBody>
                  <a:tcPr/>
                </a:tc>
                <a:extLst>
                  <a:ext uri="{0D108BD9-81ED-4DB2-BD59-A6C34878D82A}">
                    <a16:rowId xmlns:a16="http://schemas.microsoft.com/office/drawing/2014/main" val="2752046289"/>
                  </a:ext>
                </a:extLst>
              </a:tr>
              <a:tr h="370840">
                <a:tc>
                  <a:txBody>
                    <a:bodyPr/>
                    <a:lstStyle/>
                    <a:p>
                      <a:r>
                        <a:rPr lang="ru-RU" dirty="0"/>
                        <a:t>6. Разработка и утверждение системы поощрений</a:t>
                      </a:r>
                    </a:p>
                  </a:txBody>
                  <a:tcPr/>
                </a:tc>
                <a:extLst>
                  <a:ext uri="{0D108BD9-81ED-4DB2-BD59-A6C34878D82A}">
                    <a16:rowId xmlns:a16="http://schemas.microsoft.com/office/drawing/2014/main" val="191798551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5"/>
          <p:cNvPicPr preferRelativeResize="0"/>
          <p:nvPr/>
        </p:nvPicPr>
        <p:blipFill rotWithShape="1">
          <a:blip r:embed="rId3">
            <a:alphaModFix/>
          </a:blip>
          <a:srcRect/>
          <a:stretch/>
        </p:blipFill>
        <p:spPr>
          <a:xfrm>
            <a:off x="8030400" y="145178"/>
            <a:ext cx="2129328" cy="576000"/>
          </a:xfrm>
          <a:prstGeom prst="rect">
            <a:avLst/>
          </a:prstGeom>
          <a:noFill/>
          <a:ln>
            <a:noFill/>
          </a:ln>
        </p:spPr>
      </p:pic>
      <p:pic>
        <p:nvPicPr>
          <p:cNvPr id="230" name="Google Shape;230;p15"/>
          <p:cNvPicPr preferRelativeResize="0"/>
          <p:nvPr/>
        </p:nvPicPr>
        <p:blipFill rotWithShape="1">
          <a:blip r:embed="rId4">
            <a:alphaModFix/>
          </a:blip>
          <a:srcRect/>
          <a:stretch/>
        </p:blipFill>
        <p:spPr>
          <a:xfrm>
            <a:off x="10399170" y="163178"/>
            <a:ext cx="1372234" cy="540000"/>
          </a:xfrm>
          <a:prstGeom prst="rect">
            <a:avLst/>
          </a:prstGeom>
          <a:noFill/>
          <a:ln>
            <a:noFill/>
          </a:ln>
        </p:spPr>
      </p:pic>
      <p:pic>
        <p:nvPicPr>
          <p:cNvPr id="231" name="Google Shape;231;p15"/>
          <p:cNvPicPr preferRelativeResize="0"/>
          <p:nvPr/>
        </p:nvPicPr>
        <p:blipFill rotWithShape="1">
          <a:blip r:embed="rId5">
            <a:alphaModFix/>
          </a:blip>
          <a:srcRect/>
          <a:stretch/>
        </p:blipFill>
        <p:spPr>
          <a:xfrm>
            <a:off x="2572102" y="197980"/>
            <a:ext cx="1483558" cy="470397"/>
          </a:xfrm>
          <a:prstGeom prst="rect">
            <a:avLst/>
          </a:prstGeom>
          <a:noFill/>
          <a:ln>
            <a:noFill/>
          </a:ln>
        </p:spPr>
      </p:pic>
      <p:pic>
        <p:nvPicPr>
          <p:cNvPr id="232" name="Google Shape;232;p15" descr="Рисунок 1"/>
          <p:cNvPicPr preferRelativeResize="0"/>
          <p:nvPr/>
        </p:nvPicPr>
        <p:blipFill rotWithShape="1">
          <a:blip r:embed="rId6">
            <a:alphaModFix/>
          </a:blip>
          <a:srcRect/>
          <a:stretch/>
        </p:blipFill>
        <p:spPr>
          <a:xfrm>
            <a:off x="539830" y="181310"/>
            <a:ext cx="1617842" cy="503737"/>
          </a:xfrm>
          <a:prstGeom prst="rect">
            <a:avLst/>
          </a:prstGeom>
          <a:noFill/>
          <a:ln>
            <a:noFill/>
          </a:ln>
        </p:spPr>
      </p:pic>
      <p:sp>
        <p:nvSpPr>
          <p:cNvPr id="233" name="Google Shape;233;p15"/>
          <p:cNvSpPr txBox="1">
            <a:spLocks noGrp="1"/>
          </p:cNvSpPr>
          <p:nvPr>
            <p:ph type="title"/>
          </p:nvPr>
        </p:nvSpPr>
        <p:spPr>
          <a:xfrm>
            <a:off x="590255" y="894895"/>
            <a:ext cx="3369097" cy="546100"/>
          </a:xfrm>
          <a:prstGeom prst="rect">
            <a:avLst/>
          </a:prstGeom>
          <a:noFill/>
          <a:ln>
            <a:noFill/>
          </a:ln>
        </p:spPr>
        <p:txBody>
          <a:bodyPr spcFirstLastPara="1" wrap="square" lIns="0" tIns="0" rIns="0" bIns="0" anchor="t" anchorCtr="0">
            <a:noAutofit/>
          </a:bodyPr>
          <a:lstStyle/>
          <a:p>
            <a:pPr lvl="0" algn="l"/>
            <a:r>
              <a:rPr lang="ru-RU" sz="3200" dirty="0">
                <a:solidFill>
                  <a:srgbClr val="073763"/>
                </a:solidFill>
                <a:cs typeface="Arial"/>
                <a:sym typeface="Arial"/>
              </a:rPr>
              <a:t>Команда 4</a:t>
            </a:r>
            <a:br>
              <a:rPr lang="ru-RU" sz="3200" dirty="0">
                <a:solidFill>
                  <a:srgbClr val="073763"/>
                </a:solidFill>
                <a:cs typeface="Arial"/>
                <a:sym typeface="Arial"/>
              </a:rPr>
            </a:br>
            <a:br>
              <a:rPr lang="ru-RU" sz="1600" dirty="0">
                <a:solidFill>
                  <a:srgbClr val="073763"/>
                </a:solidFill>
                <a:cs typeface="Arial"/>
                <a:sym typeface="Arial"/>
              </a:rPr>
            </a:br>
            <a:r>
              <a:rPr lang="ru-RU" sz="1600" dirty="0">
                <a:solidFill>
                  <a:srgbClr val="073763"/>
                </a:solidFill>
                <a:cs typeface="Arial"/>
                <a:sym typeface="Arial"/>
              </a:rPr>
              <a:t>1. </a:t>
            </a:r>
            <a:r>
              <a:rPr lang="ru-RU" sz="1600" dirty="0" err="1">
                <a:solidFill>
                  <a:srgbClr val="073763"/>
                </a:solidFill>
                <a:cs typeface="Arial"/>
                <a:sym typeface="Arial"/>
              </a:rPr>
              <a:t>Чуякина</a:t>
            </a:r>
            <a:r>
              <a:rPr lang="ru-RU" sz="1600" dirty="0">
                <a:solidFill>
                  <a:srgbClr val="073763"/>
                </a:solidFill>
                <a:cs typeface="Arial"/>
                <a:sym typeface="Arial"/>
              </a:rPr>
              <a:t> Оксана, </a:t>
            </a:r>
            <a:br>
              <a:rPr lang="ru-RU" sz="1600" dirty="0">
                <a:solidFill>
                  <a:srgbClr val="073763"/>
                </a:solidFill>
                <a:cs typeface="Arial"/>
                <a:sym typeface="Arial"/>
              </a:rPr>
            </a:br>
            <a:r>
              <a:rPr lang="ru-RU" sz="1600" dirty="0">
                <a:solidFill>
                  <a:srgbClr val="073763"/>
                </a:solidFill>
                <a:cs typeface="Arial"/>
                <a:sym typeface="Arial"/>
              </a:rPr>
              <a:t>Брянская область </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2. Говорова Екатерина, </a:t>
            </a:r>
            <a:br>
              <a:rPr lang="ru-RU" sz="1600" dirty="0">
                <a:solidFill>
                  <a:srgbClr val="073763"/>
                </a:solidFill>
                <a:cs typeface="Arial"/>
                <a:sym typeface="Arial"/>
              </a:rPr>
            </a:br>
            <a:r>
              <a:rPr lang="ru-RU" sz="1600" dirty="0">
                <a:solidFill>
                  <a:srgbClr val="073763"/>
                </a:solidFill>
                <a:cs typeface="Arial"/>
                <a:sym typeface="Arial"/>
              </a:rPr>
              <a:t>г. Москва</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3. </a:t>
            </a:r>
            <a:r>
              <a:rPr lang="ru-RU" sz="1600" dirty="0" err="1">
                <a:solidFill>
                  <a:srgbClr val="073763"/>
                </a:solidFill>
                <a:cs typeface="Arial"/>
                <a:sym typeface="Arial"/>
              </a:rPr>
              <a:t>Щетинщикова</a:t>
            </a:r>
            <a:r>
              <a:rPr lang="ru-RU" sz="1600" dirty="0">
                <a:solidFill>
                  <a:srgbClr val="073763"/>
                </a:solidFill>
                <a:cs typeface="Arial"/>
                <a:sym typeface="Arial"/>
              </a:rPr>
              <a:t> Елена, Калужская область </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4. Османов Осман, </a:t>
            </a:r>
            <a:br>
              <a:rPr lang="ru-RU" sz="1600" dirty="0">
                <a:solidFill>
                  <a:srgbClr val="073763"/>
                </a:solidFill>
                <a:cs typeface="Arial"/>
                <a:sym typeface="Arial"/>
              </a:rPr>
            </a:br>
            <a:r>
              <a:rPr lang="ru-RU" sz="1600" dirty="0">
                <a:solidFill>
                  <a:srgbClr val="073763"/>
                </a:solidFill>
                <a:cs typeface="Arial"/>
                <a:sym typeface="Arial"/>
              </a:rPr>
              <a:t>Московская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5. </a:t>
            </a:r>
            <a:r>
              <a:rPr lang="ru-RU" sz="1600" dirty="0" err="1">
                <a:solidFill>
                  <a:srgbClr val="073763"/>
                </a:solidFill>
                <a:cs typeface="Arial"/>
                <a:sym typeface="Arial"/>
              </a:rPr>
              <a:t>Цагареишвили</a:t>
            </a:r>
            <a:r>
              <a:rPr lang="ru-RU" sz="1600" dirty="0">
                <a:solidFill>
                  <a:srgbClr val="073763"/>
                </a:solidFill>
                <a:cs typeface="Arial"/>
                <a:sym typeface="Arial"/>
              </a:rPr>
              <a:t> Сергей, Владимирская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6. Харитонова Лариса, </a:t>
            </a:r>
            <a:br>
              <a:rPr lang="ru-RU" sz="1600" dirty="0">
                <a:solidFill>
                  <a:srgbClr val="073763"/>
                </a:solidFill>
                <a:cs typeface="Arial"/>
                <a:sym typeface="Arial"/>
              </a:rPr>
            </a:br>
            <a:r>
              <a:rPr lang="ru-RU" sz="1600" dirty="0">
                <a:solidFill>
                  <a:srgbClr val="073763"/>
                </a:solidFill>
                <a:cs typeface="Arial"/>
                <a:sym typeface="Arial"/>
              </a:rPr>
              <a:t>Брянская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7. </a:t>
            </a:r>
            <a:r>
              <a:rPr lang="ru-RU" sz="1600" dirty="0" err="1">
                <a:solidFill>
                  <a:srgbClr val="073763"/>
                </a:solidFill>
                <a:cs typeface="Arial"/>
                <a:sym typeface="Arial"/>
              </a:rPr>
              <a:t>Нурзат</a:t>
            </a:r>
            <a:r>
              <a:rPr lang="ru-RU" sz="1600" dirty="0">
                <a:solidFill>
                  <a:srgbClr val="073763"/>
                </a:solidFill>
                <a:cs typeface="Arial"/>
                <a:sym typeface="Arial"/>
              </a:rPr>
              <a:t> Урана, </a:t>
            </a:r>
            <a:br>
              <a:rPr lang="ru-RU" sz="1600" dirty="0">
                <a:solidFill>
                  <a:srgbClr val="073763"/>
                </a:solidFill>
                <a:cs typeface="Arial"/>
                <a:sym typeface="Arial"/>
              </a:rPr>
            </a:br>
            <a:r>
              <a:rPr lang="ru-RU" sz="1600" dirty="0">
                <a:solidFill>
                  <a:srgbClr val="073763"/>
                </a:solidFill>
                <a:cs typeface="Arial"/>
                <a:sym typeface="Arial"/>
              </a:rPr>
              <a:t>Республика Тыва</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8. Клочкова Галина, </a:t>
            </a:r>
            <a:br>
              <a:rPr lang="ru-RU" sz="1600" dirty="0">
                <a:solidFill>
                  <a:srgbClr val="073763"/>
                </a:solidFill>
                <a:cs typeface="Arial"/>
                <a:sym typeface="Arial"/>
              </a:rPr>
            </a:br>
            <a:r>
              <a:rPr lang="ru-RU" sz="1600" dirty="0">
                <a:solidFill>
                  <a:srgbClr val="073763"/>
                </a:solidFill>
                <a:cs typeface="Arial"/>
                <a:sym typeface="Arial"/>
              </a:rPr>
              <a:t>Тверская область</a:t>
            </a:r>
            <a:br>
              <a:rPr lang="ru-RU" sz="1600" dirty="0">
                <a:solidFill>
                  <a:srgbClr val="073763"/>
                </a:solidFill>
                <a:cs typeface="Arial"/>
                <a:sym typeface="Arial"/>
              </a:rPr>
            </a:br>
            <a:r>
              <a:rPr lang="ru-RU" sz="1000" dirty="0">
                <a:solidFill>
                  <a:srgbClr val="073763"/>
                </a:solidFill>
                <a:cs typeface="Arial"/>
                <a:sym typeface="Arial"/>
              </a:rPr>
              <a:t> </a:t>
            </a:r>
            <a:br>
              <a:rPr lang="ru-RU" sz="1600" dirty="0">
                <a:solidFill>
                  <a:srgbClr val="073763"/>
                </a:solidFill>
                <a:cs typeface="Arial"/>
                <a:sym typeface="Arial"/>
              </a:rPr>
            </a:br>
            <a:r>
              <a:rPr lang="ru-RU" sz="1600" dirty="0">
                <a:solidFill>
                  <a:srgbClr val="073763"/>
                </a:solidFill>
                <a:cs typeface="Arial"/>
                <a:sym typeface="Arial"/>
              </a:rPr>
              <a:t>9. Зыкова Светлана, </a:t>
            </a:r>
            <a:br>
              <a:rPr lang="ru-RU" sz="1600" dirty="0">
                <a:solidFill>
                  <a:srgbClr val="073763"/>
                </a:solidFill>
                <a:cs typeface="Arial"/>
                <a:sym typeface="Arial"/>
              </a:rPr>
            </a:br>
            <a:r>
              <a:rPr lang="ru-RU" sz="1600" dirty="0">
                <a:solidFill>
                  <a:srgbClr val="073763"/>
                </a:solidFill>
                <a:cs typeface="Arial"/>
                <a:sym typeface="Arial"/>
              </a:rPr>
              <a:t>Тверская область</a:t>
            </a:r>
            <a:br>
              <a:rPr lang="ru-RU" sz="1800" dirty="0">
                <a:solidFill>
                  <a:srgbClr val="073763"/>
                </a:solidFill>
                <a:cs typeface="Arial"/>
                <a:sym typeface="Arial"/>
              </a:rPr>
            </a:br>
            <a:br>
              <a:rPr lang="ru-RU" sz="1800" dirty="0">
                <a:solidFill>
                  <a:srgbClr val="073763"/>
                </a:solidFill>
                <a:cs typeface="Arial"/>
                <a:sym typeface="Arial"/>
              </a:rPr>
            </a:br>
            <a:br>
              <a:rPr lang="ru-RU" sz="3200" dirty="0">
                <a:solidFill>
                  <a:srgbClr val="073763"/>
                </a:solidFill>
                <a:cs typeface="Arial"/>
                <a:sym typeface="Arial"/>
              </a:rPr>
            </a:br>
            <a:br>
              <a:rPr lang="ru-RU" sz="3200" dirty="0">
                <a:solidFill>
                  <a:srgbClr val="073763"/>
                </a:solidFill>
                <a:cs typeface="Arial"/>
                <a:sym typeface="Arial"/>
              </a:rPr>
            </a:br>
            <a:endParaRPr sz="3200" dirty="0">
              <a:solidFill>
                <a:srgbClr val="073763"/>
              </a:solidFill>
              <a:cs typeface="Arial"/>
              <a:sym typeface="Arial"/>
            </a:endParaRPr>
          </a:p>
        </p:txBody>
      </p:sp>
      <p:pic>
        <p:nvPicPr>
          <p:cNvPr id="234" name="Google Shape;234;p15"/>
          <p:cNvPicPr preferRelativeResize="0"/>
          <p:nvPr/>
        </p:nvPicPr>
        <p:blipFill rotWithShape="1">
          <a:blip r:embed="rId7">
            <a:alphaModFix/>
          </a:blip>
          <a:srcRect t="24778"/>
          <a:stretch/>
        </p:blipFill>
        <p:spPr>
          <a:xfrm>
            <a:off x="3675889" y="1440995"/>
            <a:ext cx="8186956" cy="477458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Другая 2">
      <a:dk1>
        <a:srgbClr val="070707"/>
      </a:dk1>
      <a:lt1>
        <a:srgbClr val="FFFFFF"/>
      </a:lt1>
      <a:dk2>
        <a:srgbClr val="A0A0A3"/>
      </a:dk2>
      <a:lt2>
        <a:srgbClr val="FFFFFF"/>
      </a:lt2>
      <a:accent1>
        <a:srgbClr val="FC395B"/>
      </a:accent1>
      <a:accent2>
        <a:srgbClr val="FB7545"/>
      </a:accent2>
      <a:accent3>
        <a:srgbClr val="E9C944"/>
      </a:accent3>
      <a:accent4>
        <a:srgbClr val="90D049"/>
      </a:accent4>
      <a:accent5>
        <a:srgbClr val="18B96E"/>
      </a:accent5>
      <a:accent6>
        <a:srgbClr val="19C0B4"/>
      </a:accent6>
      <a:hlink>
        <a:srgbClr val="F23990"/>
      </a:hlink>
      <a:folHlink>
        <a:srgbClr val="14A0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176</Words>
  <Application>Microsoft Office PowerPoint</Application>
  <PresentationFormat>Широкоэкранный</PresentationFormat>
  <Paragraphs>27</Paragraphs>
  <Slides>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vt:i4>
      </vt:variant>
    </vt:vector>
  </HeadingPairs>
  <TitlesOfParts>
    <vt:vector size="7" baseType="lpstr">
      <vt:lpstr>Calibri</vt:lpstr>
      <vt:lpstr>Arial</vt:lpstr>
      <vt:lpstr>Gabriela</vt:lpstr>
      <vt:lpstr>Montserrat</vt:lpstr>
      <vt:lpstr>Office Theme</vt:lpstr>
      <vt:lpstr>Презентация PowerPoint</vt:lpstr>
      <vt:lpstr>Команда 4  1. Чуякина Оксана,  Брянская область     2. Говорова Екатерина,  г. Москва    3. Щетинщикова Елена, Калужская область    4. Османов Осман,  Московская область   5. Цагареишвили Сергей, Владимирская область   6. Харитонова Лариса,  Брянская область   7. Нурзат Урана,  Республика Тыва   8. Клочкова Галина,  Тверская область   9. Зыкова Светлана,  Тверская область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Malgorzata Boguslawska</dc:creator>
  <cp:lastModifiedBy>Вера. Наджда.  Любовь Цссв</cp:lastModifiedBy>
  <cp:revision>5</cp:revision>
  <dcterms:created xsi:type="dcterms:W3CDTF">2017-06-30T07:56:32Z</dcterms:created>
  <dcterms:modified xsi:type="dcterms:W3CDTF">2022-10-17T17:50:47Z</dcterms:modified>
</cp:coreProperties>
</file>