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3" r:id="rId2"/>
    <p:sldId id="284" r:id="rId3"/>
    <p:sldId id="285" r:id="rId4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CBA913-7A6F-4DC9-B226-88AD9FF062A7}">
          <p14:sldIdLst>
            <p14:sldId id="283"/>
            <p14:sldId id="284"/>
            <p14:sldId id="285"/>
          </p14:sldIdLst>
        </p14:section>
        <p14:section name="Раздел без заголовка" id="{4BFEE252-74A8-4C77-9F1F-19DADBEBDD4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5B7E"/>
    <a:srgbClr val="B5E51D"/>
    <a:srgbClr val="E99678"/>
    <a:srgbClr val="BEDDF2"/>
    <a:srgbClr val="81A5D5"/>
    <a:srgbClr val="5A769F"/>
    <a:srgbClr val="F6F6F6"/>
    <a:srgbClr val="236183"/>
    <a:srgbClr val="0070C0"/>
    <a:srgbClr val="8AA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609480" y="6356520"/>
            <a:ext cx="2844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6E1B2386-1362-4607-8574-E45934DC9C0A}" type="datetime1">
              <a:rPr lang="ru-RU" sz="16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13.10.2022</a:t>
            </a:fld>
            <a:endParaRPr lang="ru-RU" sz="16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9264240" y="164520"/>
            <a:ext cx="2844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56A34C3-BFF7-4314-81A9-6DBBE5B7F6BB}" type="slidenum">
              <a:rPr lang="ru-RU" sz="1339" b="0" strike="noStrike" spc="-1">
                <a:solidFill>
                  <a:srgbClr val="17406D"/>
                </a:solidFill>
                <a:latin typeface="Akrobat"/>
              </a:rPr>
              <a:pPr algn="r">
                <a:lnSpc>
                  <a:spcPct val="100000"/>
                </a:lnSpc>
              </a:pPr>
              <a:t>‹#›</a:t>
            </a:fld>
            <a:endParaRPr lang="ru-RU" sz="1339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текста заголовка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27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67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67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48587" cy="69629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9440" y="341066"/>
            <a:ext cx="7197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200" b="1" dirty="0"/>
              <a:t>Система мотивации </a:t>
            </a:r>
            <a:r>
              <a:rPr lang="ru-RU" sz="3200" b="1" dirty="0" smtClean="0"/>
              <a:t>сотрудников</a:t>
            </a:r>
            <a:endParaRPr lang="ru-RU" sz="3200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610364" y="4814371"/>
            <a:ext cx="9030103" cy="1719357"/>
          </a:xfrm>
          <a:prstGeom prst="roundRect">
            <a:avLst>
              <a:gd name="adj" fmla="val 11528"/>
            </a:avLst>
          </a:prstGeom>
          <a:solidFill>
            <a:srgbClr val="E99678"/>
          </a:solidFill>
          <a:ln>
            <a:solidFill>
              <a:srgbClr val="E996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ru-RU" dirty="0">
                <a:solidFill>
                  <a:schemeClr val="accent1"/>
                </a:solidFill>
              </a:rPr>
              <a:t>Карьерный рост (формирование кадрового резерва), развитие возможности вертикального и горизонтального карьерного </a:t>
            </a:r>
            <a:r>
              <a:rPr lang="ru-RU" dirty="0" smtClean="0">
                <a:solidFill>
                  <a:schemeClr val="accent1"/>
                </a:solidFill>
              </a:rPr>
              <a:t>роста</a:t>
            </a:r>
            <a:endParaRPr lang="ru-RU" dirty="0">
              <a:solidFill>
                <a:schemeClr val="accent1"/>
              </a:solidFill>
            </a:endParaRPr>
          </a:p>
          <a:p>
            <a:pPr lvl="0"/>
            <a:r>
              <a:rPr lang="ru-RU" dirty="0"/>
              <a:t> </a:t>
            </a: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0730" y="1270076"/>
            <a:ext cx="9062945" cy="130033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032" y="2841007"/>
            <a:ext cx="9106076" cy="1630715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700288" y="3122157"/>
            <a:ext cx="84792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/>
              <a:t>Признание значимости вклада каждого сотрудника в работе всей организации (доверие выполнения особых задач (проект, </a:t>
            </a:r>
            <a:r>
              <a:rPr lang="ru-RU" dirty="0" err="1"/>
              <a:t>флешмоб</a:t>
            </a:r>
            <a:r>
              <a:rPr lang="ru-RU" dirty="0"/>
              <a:t>, кейсы), материальное или нематериальное поощрение (конкурсы, грамоты и т.д.)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563" y="4979045"/>
            <a:ext cx="1383912" cy="139000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343" y="2931804"/>
            <a:ext cx="1383912" cy="139000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063" y="1197338"/>
            <a:ext cx="1383912" cy="139000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10364" y="1589512"/>
            <a:ext cx="8569221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метафорическими картами по осознанию ценностей, активизации внутренних ресурсов,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коучинге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управлении мотивацией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персонала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6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" y="0"/>
            <a:ext cx="1219047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1208" y="223874"/>
            <a:ext cx="9547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Инструменты развития клиентоцентричности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12340" y="933424"/>
            <a:ext cx="9804733" cy="718252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12341" y="1714176"/>
            <a:ext cx="9804732" cy="948592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75028" y="2820316"/>
            <a:ext cx="9763466" cy="1339050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75028" y="4350014"/>
            <a:ext cx="9742045" cy="610603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232454" y="5138378"/>
            <a:ext cx="9884619" cy="1601739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82" y="5203285"/>
            <a:ext cx="1385924" cy="138592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599525" y="941747"/>
            <a:ext cx="8469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600" dirty="0"/>
              <a:t>Система показателей эффективности сотрудников, отражающих компетенции </a:t>
            </a:r>
            <a:r>
              <a:rPr lang="ru-RU" sz="1600" dirty="0" err="1" smtClean="0"/>
              <a:t>клиенториентированности</a:t>
            </a:r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672806" y="1774835"/>
            <a:ext cx="8414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/>
              <a:t>Выявление и поддержка «Агентов изменений» – сотрудников с инновационным и критическим складом ума, верой в необходимость перемен, умение влиять на качество клиентского </a:t>
            </a:r>
            <a:r>
              <a:rPr lang="ru-RU" sz="1600" dirty="0" smtClean="0"/>
              <a:t>опыта</a:t>
            </a:r>
            <a:endParaRPr lang="ru-RU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5056632" y="2803209"/>
            <a:ext cx="619381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i="1" dirty="0" smtClean="0"/>
              <a:t>проведение </a:t>
            </a:r>
            <a:r>
              <a:rPr lang="ru-RU" sz="1200" i="1" dirty="0"/>
              <a:t>дискуссионных клубов: обмен идеями, </a:t>
            </a:r>
            <a:r>
              <a:rPr lang="ru-RU" sz="1200" i="1" dirty="0" smtClean="0"/>
              <a:t>улучшение </a:t>
            </a:r>
            <a:r>
              <a:rPr lang="ru-RU" sz="1200" i="1" dirty="0"/>
              <a:t>информационных </a:t>
            </a:r>
            <a:endParaRPr lang="ru-RU" sz="1200" i="1" dirty="0" smtClean="0"/>
          </a:p>
          <a:p>
            <a:r>
              <a:rPr lang="ru-RU" sz="1200" i="1" dirty="0" smtClean="0"/>
              <a:t>систем</a:t>
            </a:r>
            <a:r>
              <a:rPr lang="ru-RU" sz="1200" i="1" dirty="0"/>
              <a:t>, профессиональные сообщества, </a:t>
            </a:r>
            <a:r>
              <a:rPr lang="ru-RU" sz="1200" i="1" dirty="0" smtClean="0"/>
              <a:t>банк </a:t>
            </a:r>
            <a:r>
              <a:rPr lang="ru-RU" sz="1200" i="1" dirty="0"/>
              <a:t>лучших практик; семинары, </a:t>
            </a:r>
            <a:endParaRPr lang="ru-RU" sz="1200" i="1" dirty="0" smtClean="0"/>
          </a:p>
          <a:p>
            <a:r>
              <a:rPr lang="ru-RU" sz="1200" i="1" dirty="0" err="1" smtClean="0"/>
              <a:t>вебинары</a:t>
            </a:r>
            <a:r>
              <a:rPr lang="ru-RU" sz="1200" i="1" dirty="0"/>
              <a:t>, </a:t>
            </a:r>
            <a:r>
              <a:rPr lang="ru-RU" sz="1200" i="1" dirty="0" smtClean="0"/>
              <a:t>онлайн-консультации;</a:t>
            </a:r>
            <a:endParaRPr lang="ru-RU" sz="1200" dirty="0"/>
          </a:p>
          <a:p>
            <a:endParaRPr lang="ru-RU" sz="800" dirty="0" smtClean="0">
              <a:latin typeface="Caviar Dreams" panose="020B04020202040205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i="1" dirty="0"/>
              <a:t>создание чат-бота и библиотеки знаний, с возможностью проверки </a:t>
            </a:r>
            <a:endParaRPr lang="ru-RU" sz="1200" i="1" dirty="0" smtClean="0"/>
          </a:p>
          <a:p>
            <a:r>
              <a:rPr lang="ru-RU" sz="1200" i="1" dirty="0" smtClean="0"/>
              <a:t>знаний </a:t>
            </a:r>
            <a:r>
              <a:rPr lang="ru-RU" sz="1200" i="1" dirty="0"/>
              <a:t>в игровой форме и повышением уровня достижений «игрока» </a:t>
            </a:r>
            <a:endParaRPr lang="ru-RU" sz="1200" i="1" dirty="0" smtClean="0"/>
          </a:p>
          <a:p>
            <a:r>
              <a:rPr lang="ru-RU" sz="1200" i="1" dirty="0" smtClean="0"/>
              <a:t>с </a:t>
            </a:r>
            <a:r>
              <a:rPr lang="ru-RU" sz="1200" i="1" dirty="0"/>
              <a:t>последующим получением документа о достижения уровня и степени знаний;</a:t>
            </a:r>
            <a:endParaRPr lang="ru-RU" sz="1200" dirty="0"/>
          </a:p>
          <a:p>
            <a:endParaRPr lang="ru-RU" sz="1200" dirty="0">
              <a:latin typeface="Caviar Dreams" panose="020B04020202040205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6039" y="2948060"/>
            <a:ext cx="29162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550" dirty="0"/>
              <a:t>Специальные платформы знаний (банки решений) для обмена успешными </a:t>
            </a:r>
            <a:r>
              <a:rPr lang="ru-RU" sz="1550" dirty="0" smtClean="0"/>
              <a:t>практиками:</a:t>
            </a:r>
            <a:endParaRPr lang="ru-RU" sz="1550" dirty="0"/>
          </a:p>
          <a:p>
            <a:endParaRPr lang="ru-RU" sz="15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91979" y="4301796"/>
            <a:ext cx="9024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/>
              <a:t>Система выявления и поддержки сотрудников, ориентированных на развитие и поддержание процесса перехода на </a:t>
            </a:r>
            <a:r>
              <a:rPr lang="ru-RU" sz="1600" dirty="0" err="1"/>
              <a:t>клиентоцентричную</a:t>
            </a:r>
            <a:r>
              <a:rPr lang="ru-RU" sz="1600" dirty="0"/>
              <a:t> модель СЗН;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74466" y="5303112"/>
            <a:ext cx="32257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/>
              <a:t>Специальные мероприятия, посвященные теме качества клиентского </a:t>
            </a:r>
            <a:r>
              <a:rPr lang="ru-RU" sz="1600" dirty="0" smtClean="0"/>
              <a:t>опыт</a:t>
            </a:r>
            <a:endParaRPr lang="ru-RU" sz="1600" dirty="0">
              <a:latin typeface="Caviar Dreams" panose="020B04020202040205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76335" y="5138378"/>
            <a:ext cx="58407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i="1" dirty="0"/>
              <a:t>С</a:t>
            </a:r>
            <a:r>
              <a:rPr lang="ru-RU" sz="1400" i="1" dirty="0" smtClean="0"/>
              <a:t>тена </a:t>
            </a:r>
            <a:r>
              <a:rPr lang="ru-RU" sz="1400" i="1" dirty="0"/>
              <a:t>возможностей (пожеланий/изменений (клиенты и сотрудники));</a:t>
            </a: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i="1" dirty="0"/>
              <a:t>Н</a:t>
            </a:r>
            <a:r>
              <a:rPr lang="ru-RU" sz="1400" i="1" dirty="0" smtClean="0"/>
              <a:t>аставничество </a:t>
            </a:r>
            <a:r>
              <a:rPr lang="ru-RU" sz="1400" i="1" dirty="0"/>
              <a:t>(в </a:t>
            </a:r>
            <a:r>
              <a:rPr lang="ru-RU" sz="1400" i="1" dirty="0" err="1"/>
              <a:t>т.ч</a:t>
            </a:r>
            <a:r>
              <a:rPr lang="ru-RU" sz="1400" i="1" dirty="0"/>
              <a:t>. как инструмент развития компетенций клиентоцентричности</a:t>
            </a:r>
            <a:r>
              <a:rPr lang="ru-RU" sz="1400" i="1" dirty="0" smtClean="0"/>
              <a:t>);</a:t>
            </a: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i="1" dirty="0" smtClean="0"/>
              <a:t>Тренинги;</a:t>
            </a: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i="1" dirty="0"/>
              <a:t>К</a:t>
            </a:r>
            <a:r>
              <a:rPr lang="ru-RU" sz="1400" i="1" dirty="0" smtClean="0"/>
              <a:t>нига </a:t>
            </a:r>
            <a:r>
              <a:rPr lang="ru-RU" sz="1400" i="1" dirty="0"/>
              <a:t>рецептов успеха ЦЗН (удачных идей и проектов). </a:t>
            </a:r>
            <a:endParaRPr lang="ru-RU" sz="1400" dirty="0"/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89" y="3962353"/>
            <a:ext cx="1385924" cy="1385924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89" y="2693065"/>
            <a:ext cx="1385924" cy="1385924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75" y="1584685"/>
            <a:ext cx="1385924" cy="1385924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81" y="565816"/>
            <a:ext cx="1385924" cy="1385924"/>
          </a:xfrm>
          <a:prstGeom prst="rect">
            <a:avLst/>
          </a:prstGeom>
        </p:spPr>
      </p:pic>
      <p:sp>
        <p:nvSpPr>
          <p:cNvPr id="23" name="Стрелка вправо 22"/>
          <p:cNvSpPr/>
          <p:nvPr/>
        </p:nvSpPr>
        <p:spPr>
          <a:xfrm>
            <a:off x="4442333" y="3249976"/>
            <a:ext cx="571080" cy="307285"/>
          </a:xfrm>
          <a:prstGeom prst="rightArrow">
            <a:avLst/>
          </a:prstGeom>
          <a:solidFill>
            <a:srgbClr val="1A5B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4606757" y="5564967"/>
            <a:ext cx="571080" cy="307285"/>
          </a:xfrm>
          <a:prstGeom prst="rightArrow">
            <a:avLst/>
          </a:prstGeom>
          <a:solidFill>
            <a:srgbClr val="1A5B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843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6432"/>
            <a:ext cx="1219047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9175" y="13739"/>
            <a:ext cx="102390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Этапы разработки кодекса клиентоцентричности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56610" y="614155"/>
            <a:ext cx="5033376" cy="484372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56611" y="1218309"/>
            <a:ext cx="5033375" cy="557869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80176" y="1902807"/>
            <a:ext cx="4970688" cy="450767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79324" y="2447189"/>
            <a:ext cx="4970688" cy="880551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00393" y="3389964"/>
            <a:ext cx="4986245" cy="681536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45" y="3064541"/>
            <a:ext cx="1385924" cy="138592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376126" y="644771"/>
            <a:ext cx="4683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600" dirty="0" smtClean="0"/>
              <a:t>Формирование рабочей группы</a:t>
            </a:r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280176" y="1280689"/>
            <a:ext cx="4961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 smtClean="0"/>
              <a:t>Ознакомление с аналогичными документами</a:t>
            </a:r>
            <a:endParaRPr lang="ru-RU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308038" y="2425510"/>
            <a:ext cx="4819677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50" dirty="0" smtClean="0"/>
              <a:t>Выявление </a:t>
            </a:r>
            <a:r>
              <a:rPr lang="ru-RU" sz="1550" dirty="0" err="1" smtClean="0"/>
              <a:t>клиентоцентричных</a:t>
            </a:r>
            <a:r>
              <a:rPr lang="ru-RU" sz="1550" dirty="0" smtClean="0"/>
              <a:t> проблем с которыми сталкиваются сотрудники в повседневной работе</a:t>
            </a:r>
            <a:endParaRPr lang="ru-RU" sz="1550" dirty="0"/>
          </a:p>
        </p:txBody>
      </p:sp>
      <p:sp>
        <p:nvSpPr>
          <p:cNvPr id="26" name="TextBox 25"/>
          <p:cNvSpPr txBox="1"/>
          <p:nvPr/>
        </p:nvSpPr>
        <p:spPr>
          <a:xfrm>
            <a:off x="1318221" y="3432168"/>
            <a:ext cx="5013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 smtClean="0"/>
              <a:t>Вовлечение в обсуждение положения кодекса клиентоцентричности сотрудников всех уровней</a:t>
            </a:r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1272991" y="1856596"/>
            <a:ext cx="4889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 smtClean="0"/>
              <a:t>Сбор и анализ полученных данных</a:t>
            </a:r>
            <a:endParaRPr lang="ru-RU" sz="1600" dirty="0">
              <a:latin typeface="Caviar Dreams" panose="020B0402020204020504" pitchFamily="34" charset="0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61" y="2209325"/>
            <a:ext cx="1385924" cy="1385924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9" y="1454139"/>
            <a:ext cx="1385924" cy="1385924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85" y="814048"/>
            <a:ext cx="1385924" cy="1385924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01" y="161996"/>
            <a:ext cx="1385924" cy="1385924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>
          <a:xfrm>
            <a:off x="1331897" y="4173483"/>
            <a:ext cx="4986245" cy="833065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проекта кодекса клиентоцентричности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12" y="4697422"/>
            <a:ext cx="1385924" cy="1385924"/>
          </a:xfrm>
          <a:prstGeom prst="rect">
            <a:avLst/>
          </a:prstGeom>
        </p:spPr>
      </p:pic>
      <p:sp>
        <p:nvSpPr>
          <p:cNvPr id="30" name="Скругленный прямоугольник 29"/>
          <p:cNvSpPr/>
          <p:nvPr/>
        </p:nvSpPr>
        <p:spPr>
          <a:xfrm>
            <a:off x="1318221" y="5056851"/>
            <a:ext cx="4986245" cy="768837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и популяризация кодекса клиентоцентричности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12" y="3868219"/>
            <a:ext cx="1385924" cy="1385924"/>
          </a:xfrm>
          <a:prstGeom prst="rect">
            <a:avLst/>
          </a:prstGeom>
        </p:spPr>
      </p:pic>
      <p:sp>
        <p:nvSpPr>
          <p:cNvPr id="32" name="Скругленный прямоугольник 31"/>
          <p:cNvSpPr/>
          <p:nvPr/>
        </p:nvSpPr>
        <p:spPr>
          <a:xfrm>
            <a:off x="1318221" y="5917989"/>
            <a:ext cx="4986245" cy="601229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продвижение в организации через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игры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12" y="5514085"/>
            <a:ext cx="1385924" cy="1385924"/>
          </a:xfrm>
          <a:prstGeom prst="rect">
            <a:avLst/>
          </a:prstGeom>
        </p:spPr>
      </p:pic>
      <p:sp>
        <p:nvSpPr>
          <p:cNvPr id="34" name="Скругленный прямоугольник 33"/>
          <p:cNvSpPr/>
          <p:nvPr/>
        </p:nvSpPr>
        <p:spPr>
          <a:xfrm>
            <a:off x="6807274" y="612772"/>
            <a:ext cx="2524012" cy="484372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 дня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807274" y="1331768"/>
            <a:ext cx="2524012" cy="484372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 день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807274" y="1902807"/>
            <a:ext cx="2524012" cy="484372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 неделя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807274" y="2478724"/>
            <a:ext cx="2524012" cy="849015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 неделя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807274" y="3414858"/>
            <a:ext cx="2524012" cy="656642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 неделя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807274" y="4173482"/>
            <a:ext cx="2524012" cy="833065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  <a:r>
              <a:rPr lang="ru-RU" dirty="0" smtClean="0">
                <a:solidFill>
                  <a:schemeClr val="tx1"/>
                </a:solidFill>
              </a:rPr>
              <a:t> неделя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807274" y="5056851"/>
            <a:ext cx="2524012" cy="768837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 дня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807274" y="5935480"/>
            <a:ext cx="2524012" cy="583738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Цикл 1 раз в </a:t>
            </a:r>
            <a:r>
              <a:rPr lang="ru-RU" smtClean="0">
                <a:solidFill>
                  <a:schemeClr val="tx1"/>
                </a:solidFill>
              </a:rPr>
              <a:t>3 месяца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484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planirovanie</Template>
  <TotalTime>4104</TotalTime>
  <Words>302</Words>
  <Application>Microsoft Office PowerPoint</Application>
  <PresentationFormat>Широкоэкранный</PresentationFormat>
  <Paragraphs>39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3" baseType="lpstr">
      <vt:lpstr>Akrobat</vt:lpstr>
      <vt:lpstr>Arial</vt:lpstr>
      <vt:lpstr>Calibri</vt:lpstr>
      <vt:lpstr>Caviar Dreams</vt:lpstr>
      <vt:lpstr>Century Gothic</vt:lpstr>
      <vt:lpstr>DejaVu Sans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технологии организованного набора и привлечения граждан Республики Узбекистан для временного трудоустройства на территории Российской Федерации и консультационно-методическое сопровождение ее внедрения</dc:title>
  <dc:subject/>
  <dc:creator>SFS</dc:creator>
  <dc:description/>
  <cp:lastModifiedBy>рабочий_1</cp:lastModifiedBy>
  <cp:revision>753</cp:revision>
  <cp:lastPrinted>2021-11-16T09:38:11Z</cp:lastPrinted>
  <dcterms:created xsi:type="dcterms:W3CDTF">2019-05-15T17:39:33Z</dcterms:created>
  <dcterms:modified xsi:type="dcterms:W3CDTF">2022-10-13T16:24:38Z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