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5"/>
  </p:notesMasterIdLst>
  <p:sldIdLst>
    <p:sldId id="920" r:id="rId2"/>
    <p:sldId id="922" r:id="rId3"/>
    <p:sldId id="92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  <a:srgbClr val="FFFF66"/>
    <a:srgbClr val="FF5050"/>
    <a:srgbClr val="F36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6374" autoAdjust="0"/>
  </p:normalViewPr>
  <p:slideViewPr>
    <p:cSldViewPr snapToGrid="0">
      <p:cViewPr varScale="1">
        <p:scale>
          <a:sx n="58" d="100"/>
          <a:sy n="58" d="100"/>
        </p:scale>
        <p:origin x="960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C06BE-EAA8-1B4E-9346-00E2DE369809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7FB62-6CD3-8F42-9796-CB263A3C5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75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C2893-51D9-4D18-B5B2-A5C4AD83894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00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58AB-4D79-7E4A-9E24-F208F77F1322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7D59-F3E3-6D43-B82B-E836A6E3F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999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6116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12099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309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261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9617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10/13/2022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45982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10/13/2022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52692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1482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10/13/2022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669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10/13/2022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6905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39553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10/13/2022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3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665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.png"/><Relationship Id="rId10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9D27823A-C8DE-4A04-835B-F1D6F543E6A3}"/>
              </a:ext>
            </a:extLst>
          </p:cNvPr>
          <p:cNvGrpSpPr/>
          <p:nvPr/>
        </p:nvGrpSpPr>
        <p:grpSpPr>
          <a:xfrm>
            <a:off x="297896" y="215564"/>
            <a:ext cx="6350731" cy="562103"/>
            <a:chOff x="297896" y="291758"/>
            <a:chExt cx="7042446" cy="548906"/>
          </a:xfrm>
        </p:grpSpPr>
        <p:pic>
          <p:nvPicPr>
            <p:cNvPr id="16" name="Рисунок 1" descr="Рисунок 1">
              <a:extLst>
                <a:ext uri="{FF2B5EF4-FFF2-40B4-BE49-F238E27FC236}">
                  <a16:creationId xmlns:a16="http://schemas.microsoft.com/office/drawing/2014/main" xmlns="" id="{EA0812E9-DB37-48B0-A6F1-9E9F0BD75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7896" y="314343"/>
              <a:ext cx="1617842" cy="503737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xmlns="" id="{E078FD0E-53E5-43E3-9F37-89F32C94D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56249" y="331013"/>
              <a:ext cx="1483558" cy="470397"/>
            </a:xfrm>
            <a:prstGeom prst="rect">
              <a:avLst/>
            </a:prstGeom>
          </p:spPr>
        </p:pic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xmlns="" id="{B02B3E9E-FB8A-4383-9A31-8D322C8D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80318" y="312693"/>
              <a:ext cx="1874389" cy="507037"/>
            </a:xfrm>
            <a:prstGeom prst="rect">
              <a:avLst/>
            </a:prstGeom>
          </p:spPr>
        </p:pic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xmlns="" id="{53F84201-D956-43E1-A9EE-289EDCCD1F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5713" r="22638"/>
            <a:stretch/>
          </p:blipFill>
          <p:spPr>
            <a:xfrm>
              <a:off x="5995218" y="291758"/>
              <a:ext cx="1345124" cy="548906"/>
            </a:xfrm>
            <a:prstGeom prst="rect">
              <a:avLst/>
            </a:prstGeom>
          </p:spPr>
        </p:pic>
      </p:grpSp>
      <p:sp>
        <p:nvSpPr>
          <p:cNvPr id="10" name="Прямоугольник 15">
            <a:extLst>
              <a:ext uri="{FF2B5EF4-FFF2-40B4-BE49-F238E27FC236}">
                <a16:creationId xmlns:a16="http://schemas.microsoft.com/office/drawing/2014/main" xmlns="" id="{178594A3-8D17-443C-8E2D-41718F294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480" y="966944"/>
            <a:ext cx="114231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defRPr sz="2500" 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ru-RU" altLang="ru-RU" sz="2000" b="0" kern="0" spc="-100" dirty="0">
              <a:solidFill>
                <a:srgbClr val="4472C4">
                  <a:lumMod val="75000"/>
                </a:srgbClr>
              </a:solidFill>
              <a:latin typeface="Century Gothic" panose="020B0502020202020204" pitchFamily="34" charset="0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389395"/>
              </p:ext>
            </p:extLst>
          </p:nvPr>
        </p:nvGraphicFramePr>
        <p:xfrm>
          <a:off x="327901" y="871672"/>
          <a:ext cx="542341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3419"/>
              </a:tblGrid>
              <a:tr h="982765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План</a:t>
                      </a:r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</a:rPr>
                        <a:t> мероприятий по разработке «Кодекса </a:t>
                      </a:r>
                      <a:r>
                        <a:rPr lang="ru-RU" sz="2800" baseline="0" dirty="0" err="1" smtClean="0">
                          <a:solidFill>
                            <a:srgbClr val="0070C0"/>
                          </a:solidFill>
                        </a:rPr>
                        <a:t>клиентоцентричности</a:t>
                      </a:r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</a:rPr>
                        <a:t>»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39584"/>
              </p:ext>
            </p:extLst>
          </p:nvPr>
        </p:nvGraphicFramePr>
        <p:xfrm>
          <a:off x="4221684" y="1042586"/>
          <a:ext cx="7263864" cy="449508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631932"/>
                <a:gridCol w="3631932"/>
              </a:tblGrid>
              <a:tr h="37088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Мероприятия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Сроки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389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1. Рабочая встреча на тему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«</a:t>
                      </a:r>
                      <a:r>
                        <a:rPr lang="ru-RU" sz="1400" baseline="0" dirty="0" err="1" smtClean="0">
                          <a:solidFill>
                            <a:srgbClr val="002060"/>
                          </a:solidFill>
                        </a:rPr>
                        <a:t>Клиентоцентричность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»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неделя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254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2. Создание рабочей группы, определение ответственных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месяц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254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3.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Опрос (анкетирование) сотрудников и клиентов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 неделя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4177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4. Анализ результатов по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выявлению ценностей сотрудника, внутренних и внешних клиентов.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 неделя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254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5. Формирование структуры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«Кодекса </a:t>
                      </a:r>
                      <a:r>
                        <a:rPr lang="ru-RU" sz="1400" baseline="0" dirty="0" err="1" smtClean="0">
                          <a:solidFill>
                            <a:srgbClr val="002060"/>
                          </a:solidFill>
                        </a:rPr>
                        <a:t>Клиентоцентричности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». Проект.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недели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254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6. Открытое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о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бсуждение проекта 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«Кодекса </a:t>
                      </a:r>
                      <a:r>
                        <a:rPr lang="ru-RU" sz="1400" baseline="0" dirty="0" err="1" smtClean="0">
                          <a:solidFill>
                            <a:srgbClr val="002060"/>
                          </a:solidFill>
                        </a:rPr>
                        <a:t>Клиентоцентричности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»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неделя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4177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7. Доработка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, согласование, публикация «Кодекса </a:t>
                      </a:r>
                      <a:r>
                        <a:rPr lang="ru-RU" sz="1400" baseline="0" dirty="0" err="1" smtClean="0">
                          <a:solidFill>
                            <a:srgbClr val="002060"/>
                          </a:solidFill>
                        </a:rPr>
                        <a:t>Клиентоцентричности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»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недели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469534"/>
              </p:ext>
            </p:extLst>
          </p:nvPr>
        </p:nvGraphicFramePr>
        <p:xfrm>
          <a:off x="4230168" y="5529128"/>
          <a:ext cx="7255380" cy="5181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623417"/>
                <a:gridCol w="3631963"/>
              </a:tblGrid>
              <a:tr h="461473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8. Комплекс  постоянных мероприятий</a:t>
                      </a: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</a:rPr>
                        <a:t> по продвижению кодекса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Постоянно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object 17"/>
          <p:cNvSpPr/>
          <p:nvPr/>
        </p:nvSpPr>
        <p:spPr>
          <a:xfrm>
            <a:off x="0" y="2948299"/>
            <a:ext cx="4176867" cy="3909701"/>
          </a:xfrm>
          <a:custGeom>
            <a:avLst/>
            <a:gdLst/>
            <a:ahLst/>
            <a:cxnLst/>
            <a:rect l="l" t="t" r="r" b="b"/>
            <a:pathLst>
              <a:path w="4954905" h="4408170">
                <a:moveTo>
                  <a:pt x="0" y="0"/>
                </a:moveTo>
                <a:lnTo>
                  <a:pt x="0" y="4407812"/>
                </a:lnTo>
                <a:lnTo>
                  <a:pt x="506110" y="4103009"/>
                </a:lnTo>
                <a:lnTo>
                  <a:pt x="506766" y="4103009"/>
                </a:lnTo>
                <a:lnTo>
                  <a:pt x="2196404" y="3084024"/>
                </a:lnTo>
                <a:lnTo>
                  <a:pt x="2199604" y="3082475"/>
                </a:lnTo>
                <a:lnTo>
                  <a:pt x="2202830" y="3081141"/>
                </a:lnTo>
                <a:lnTo>
                  <a:pt x="3746674" y="2151352"/>
                </a:lnTo>
                <a:lnTo>
                  <a:pt x="3587011" y="2151352"/>
                </a:lnTo>
                <a:lnTo>
                  <a:pt x="3551481" y="2141405"/>
                </a:lnTo>
                <a:lnTo>
                  <a:pt x="0" y="0"/>
                </a:lnTo>
                <a:close/>
              </a:path>
              <a:path w="4954905" h="4408170">
                <a:moveTo>
                  <a:pt x="506766" y="4103009"/>
                </a:moveTo>
                <a:lnTo>
                  <a:pt x="506110" y="4103009"/>
                </a:lnTo>
                <a:lnTo>
                  <a:pt x="505881" y="4103542"/>
                </a:lnTo>
                <a:lnTo>
                  <a:pt x="506766" y="4103009"/>
                </a:lnTo>
                <a:close/>
              </a:path>
              <a:path w="4954905" h="4408170">
                <a:moveTo>
                  <a:pt x="3729258" y="618629"/>
                </a:moveTo>
                <a:lnTo>
                  <a:pt x="3695664" y="627643"/>
                </a:lnTo>
                <a:lnTo>
                  <a:pt x="3670643" y="651851"/>
                </a:lnTo>
                <a:lnTo>
                  <a:pt x="3660828" y="687496"/>
                </a:lnTo>
                <a:lnTo>
                  <a:pt x="3655430" y="2082477"/>
                </a:lnTo>
                <a:lnTo>
                  <a:pt x="3645618" y="2118129"/>
                </a:lnTo>
                <a:lnTo>
                  <a:pt x="3620601" y="2142340"/>
                </a:lnTo>
                <a:lnTo>
                  <a:pt x="3587011" y="2151352"/>
                </a:lnTo>
                <a:lnTo>
                  <a:pt x="3746674" y="2151352"/>
                </a:lnTo>
                <a:lnTo>
                  <a:pt x="4921328" y="1443908"/>
                </a:lnTo>
                <a:lnTo>
                  <a:pt x="4946253" y="1417980"/>
                </a:lnTo>
                <a:lnTo>
                  <a:pt x="4954561" y="1384987"/>
                </a:lnTo>
                <a:lnTo>
                  <a:pt x="4946253" y="1351993"/>
                </a:lnTo>
                <a:lnTo>
                  <a:pt x="4921328" y="1326065"/>
                </a:lnTo>
                <a:lnTo>
                  <a:pt x="3764790" y="628568"/>
                </a:lnTo>
                <a:lnTo>
                  <a:pt x="3729258" y="618629"/>
                </a:lnTo>
                <a:close/>
              </a:path>
            </a:pathLst>
          </a:custGeom>
          <a:solidFill>
            <a:srgbClr val="58B6E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62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054" y="872843"/>
            <a:ext cx="11038318" cy="8448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Комплекс мероприятий по продвижению ККЦ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664" y="1726250"/>
            <a:ext cx="11024074" cy="482837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Презентация, внедрение ККЦ во всех подразделениях ЦЗН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Обучение основам КЦ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Визуализация в рабочем пространстве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Реализация совместных проектов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Практические тренинги по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клиентоцентричному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подходу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Выставка КЦ (демонстрация кейсов успешности, важности и эффективности)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Создание базы знаний, базы решений.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object 17"/>
          <p:cNvSpPr/>
          <p:nvPr/>
        </p:nvSpPr>
        <p:spPr>
          <a:xfrm>
            <a:off x="0" y="2948299"/>
            <a:ext cx="4176867" cy="3909701"/>
          </a:xfrm>
          <a:custGeom>
            <a:avLst/>
            <a:gdLst/>
            <a:ahLst/>
            <a:cxnLst/>
            <a:rect l="l" t="t" r="r" b="b"/>
            <a:pathLst>
              <a:path w="4954905" h="4408170">
                <a:moveTo>
                  <a:pt x="0" y="0"/>
                </a:moveTo>
                <a:lnTo>
                  <a:pt x="0" y="4407812"/>
                </a:lnTo>
                <a:lnTo>
                  <a:pt x="506110" y="4103009"/>
                </a:lnTo>
                <a:lnTo>
                  <a:pt x="506766" y="4103009"/>
                </a:lnTo>
                <a:lnTo>
                  <a:pt x="2196404" y="3084024"/>
                </a:lnTo>
                <a:lnTo>
                  <a:pt x="2199604" y="3082475"/>
                </a:lnTo>
                <a:lnTo>
                  <a:pt x="2202830" y="3081141"/>
                </a:lnTo>
                <a:lnTo>
                  <a:pt x="3746674" y="2151352"/>
                </a:lnTo>
                <a:lnTo>
                  <a:pt x="3587011" y="2151352"/>
                </a:lnTo>
                <a:lnTo>
                  <a:pt x="3551481" y="2141405"/>
                </a:lnTo>
                <a:lnTo>
                  <a:pt x="0" y="0"/>
                </a:lnTo>
                <a:close/>
              </a:path>
              <a:path w="4954905" h="4408170">
                <a:moveTo>
                  <a:pt x="506766" y="4103009"/>
                </a:moveTo>
                <a:lnTo>
                  <a:pt x="506110" y="4103009"/>
                </a:lnTo>
                <a:lnTo>
                  <a:pt x="505881" y="4103542"/>
                </a:lnTo>
                <a:lnTo>
                  <a:pt x="506766" y="4103009"/>
                </a:lnTo>
                <a:close/>
              </a:path>
              <a:path w="4954905" h="4408170">
                <a:moveTo>
                  <a:pt x="3729258" y="618629"/>
                </a:moveTo>
                <a:lnTo>
                  <a:pt x="3695664" y="627643"/>
                </a:lnTo>
                <a:lnTo>
                  <a:pt x="3670643" y="651851"/>
                </a:lnTo>
                <a:lnTo>
                  <a:pt x="3660828" y="687496"/>
                </a:lnTo>
                <a:lnTo>
                  <a:pt x="3655430" y="2082477"/>
                </a:lnTo>
                <a:lnTo>
                  <a:pt x="3645618" y="2118129"/>
                </a:lnTo>
                <a:lnTo>
                  <a:pt x="3620601" y="2142340"/>
                </a:lnTo>
                <a:lnTo>
                  <a:pt x="3587011" y="2151352"/>
                </a:lnTo>
                <a:lnTo>
                  <a:pt x="3746674" y="2151352"/>
                </a:lnTo>
                <a:lnTo>
                  <a:pt x="4921328" y="1443908"/>
                </a:lnTo>
                <a:lnTo>
                  <a:pt x="4946253" y="1417980"/>
                </a:lnTo>
                <a:lnTo>
                  <a:pt x="4954561" y="1384987"/>
                </a:lnTo>
                <a:lnTo>
                  <a:pt x="4946253" y="1351993"/>
                </a:lnTo>
                <a:lnTo>
                  <a:pt x="4921328" y="1326065"/>
                </a:lnTo>
                <a:lnTo>
                  <a:pt x="3764790" y="628568"/>
                </a:lnTo>
                <a:lnTo>
                  <a:pt x="3729258" y="618629"/>
                </a:lnTo>
                <a:close/>
              </a:path>
            </a:pathLst>
          </a:custGeom>
          <a:solidFill>
            <a:srgbClr val="00B0F0">
              <a:alpha val="27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9D27823A-C8DE-4A04-835B-F1D6F543E6A3}"/>
              </a:ext>
            </a:extLst>
          </p:cNvPr>
          <p:cNvGrpSpPr/>
          <p:nvPr/>
        </p:nvGrpSpPr>
        <p:grpSpPr>
          <a:xfrm>
            <a:off x="297896" y="215564"/>
            <a:ext cx="6350731" cy="562103"/>
            <a:chOff x="297896" y="291758"/>
            <a:chExt cx="7042446" cy="548906"/>
          </a:xfrm>
        </p:grpSpPr>
        <p:pic>
          <p:nvPicPr>
            <p:cNvPr id="6" name="Рисунок 1" descr="Рисунок 1">
              <a:extLst>
                <a:ext uri="{FF2B5EF4-FFF2-40B4-BE49-F238E27FC236}">
                  <a16:creationId xmlns:a16="http://schemas.microsoft.com/office/drawing/2014/main" xmlns="" id="{EA0812E9-DB37-48B0-A6F1-9E9F0BD75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7896" y="314343"/>
              <a:ext cx="1617842" cy="503737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E078FD0E-53E5-43E3-9F37-89F32C94D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56249" y="331013"/>
              <a:ext cx="1483558" cy="470397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xmlns="" id="{B02B3E9E-FB8A-4383-9A31-8D322C8D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80318" y="312693"/>
              <a:ext cx="1874389" cy="507037"/>
            </a:xfrm>
            <a:prstGeom prst="rect">
              <a:avLst/>
            </a:prstGeom>
          </p:spPr>
        </p:pic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xmlns="" id="{53F84201-D956-43E1-A9EE-289EDCCD1F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5713" r="22638"/>
            <a:stretch/>
          </p:blipFill>
          <p:spPr>
            <a:xfrm>
              <a:off x="5995218" y="291758"/>
              <a:ext cx="1345124" cy="5489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21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0131" y="323480"/>
            <a:ext cx="6983386" cy="1067052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0070C0"/>
                </a:solidFill>
              </a:rPr>
              <a:t>Команда по созданию </a:t>
            </a:r>
            <a:r>
              <a:rPr lang="ru-RU" sz="3200" b="1" baseline="0" dirty="0" smtClean="0">
                <a:solidFill>
                  <a:srgbClr val="0070C0"/>
                </a:solidFill>
              </a:rPr>
              <a:t>Кодекса </a:t>
            </a:r>
            <a:r>
              <a:rPr lang="ru-RU" sz="3200" b="1" baseline="0" dirty="0" err="1" smtClean="0">
                <a:solidFill>
                  <a:srgbClr val="0070C0"/>
                </a:solidFill>
              </a:rPr>
              <a:t>Клиентоцентричности</a:t>
            </a:r>
            <a:r>
              <a:rPr lang="ru-RU" sz="3200" b="1" baseline="0" dirty="0" smtClean="0">
                <a:solidFill>
                  <a:srgbClr val="0070C0"/>
                </a:solidFill>
              </a:rPr>
              <a:t>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17" name="Graphic 3">
            <a:extLst>
              <a:ext uri="{FF2B5EF4-FFF2-40B4-BE49-F238E27FC236}">
                <a16:creationId xmlns="" xmlns:a16="http://schemas.microsoft.com/office/drawing/2014/main" id="{1C86282A-89DC-4074-BAB9-3867A8868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523162" y="147063"/>
            <a:ext cx="1346258" cy="52977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458337"/>
              </p:ext>
            </p:extLst>
          </p:nvPr>
        </p:nvGraphicFramePr>
        <p:xfrm>
          <a:off x="2838505" y="1674970"/>
          <a:ext cx="8971783" cy="4930928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417525"/>
                <a:gridCol w="4554258"/>
              </a:tblGrid>
              <a:tr h="6163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ФИО</a:t>
                      </a:r>
                      <a:endParaRPr lang="ru-RU" sz="2400" dirty="0"/>
                    </a:p>
                  </a:txBody>
                  <a:tcPr>
                    <a:solidFill>
                      <a:srgbClr val="D565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Регион</a:t>
                      </a:r>
                      <a:endParaRPr lang="ru-RU" sz="2400" dirty="0"/>
                    </a:p>
                  </a:txBody>
                  <a:tcPr>
                    <a:solidFill>
                      <a:srgbClr val="D56509"/>
                    </a:solidFill>
                  </a:tcPr>
                </a:tc>
              </a:tr>
              <a:tr h="6163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</a:t>
                      </a:r>
                      <a:r>
                        <a:rPr lang="ru-RU" sz="2400" dirty="0" err="1" smtClean="0"/>
                        <a:t>Качина</a:t>
                      </a:r>
                      <a:r>
                        <a:rPr lang="ru-RU" sz="2400" baseline="0" dirty="0" smtClean="0"/>
                        <a:t> Анна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Иркутская</a:t>
                      </a:r>
                      <a:r>
                        <a:rPr lang="ru-RU" sz="2400" baseline="0" dirty="0" smtClean="0"/>
                        <a:t> область</a:t>
                      </a:r>
                      <a:endParaRPr lang="ru-RU" sz="2400" dirty="0"/>
                    </a:p>
                  </a:txBody>
                  <a:tcPr/>
                </a:tc>
              </a:tr>
              <a:tr h="6163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</a:t>
                      </a:r>
                      <a:r>
                        <a:rPr lang="ru-RU" sz="2400" dirty="0" err="1" smtClean="0"/>
                        <a:t>Краскова</a:t>
                      </a:r>
                      <a:r>
                        <a:rPr lang="ru-RU" sz="2400" dirty="0" smtClean="0"/>
                        <a:t> Юлия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Алтайский край</a:t>
                      </a:r>
                      <a:endParaRPr lang="ru-RU" sz="2400" dirty="0"/>
                    </a:p>
                  </a:txBody>
                  <a:tcPr/>
                </a:tc>
              </a:tr>
              <a:tr h="6163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Иванова Наталья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Новосибирская</a:t>
                      </a:r>
                      <a:r>
                        <a:rPr lang="ru-RU" sz="2400" baseline="0" dirty="0" smtClean="0"/>
                        <a:t> область</a:t>
                      </a:r>
                      <a:endParaRPr lang="ru-RU" sz="2400" dirty="0"/>
                    </a:p>
                  </a:txBody>
                  <a:tcPr/>
                </a:tc>
              </a:tr>
              <a:tr h="6163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Богатырева Наталия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Кемеровская область-Кузбасс</a:t>
                      </a:r>
                      <a:endParaRPr lang="ru-RU" sz="2400" dirty="0"/>
                    </a:p>
                  </a:txBody>
                  <a:tcPr/>
                </a:tc>
              </a:tr>
              <a:tr h="6163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Кузнецова Ольга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Омская область</a:t>
                      </a:r>
                      <a:endParaRPr lang="ru-RU" sz="2400" dirty="0"/>
                    </a:p>
                  </a:txBody>
                  <a:tcPr/>
                </a:tc>
              </a:tr>
              <a:tr h="6163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Толстых Марина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Республика Алтай</a:t>
                      </a:r>
                      <a:endParaRPr lang="ru-RU" sz="2400" dirty="0"/>
                    </a:p>
                  </a:txBody>
                  <a:tcPr/>
                </a:tc>
              </a:tr>
              <a:tr h="6163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</a:t>
                      </a:r>
                      <a:r>
                        <a:rPr lang="ru-RU" sz="2400" dirty="0" err="1" smtClean="0"/>
                        <a:t>Увангур</a:t>
                      </a:r>
                      <a:r>
                        <a:rPr lang="ru-RU" sz="2400" dirty="0" smtClean="0"/>
                        <a:t> Амур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Республика Тыва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5400942" cy="3929092"/>
          </a:xfrm>
          <a:prstGeom prst="rect">
            <a:avLst/>
          </a:prstGeom>
        </p:spPr>
      </p:pic>
      <p:sp>
        <p:nvSpPr>
          <p:cNvPr id="21" name="5-конечная звезда 20"/>
          <p:cNvSpPr/>
          <p:nvPr/>
        </p:nvSpPr>
        <p:spPr>
          <a:xfrm>
            <a:off x="2847886" y="5481659"/>
            <a:ext cx="229310" cy="220767"/>
          </a:xfrm>
          <a:prstGeom prst="star5">
            <a:avLst/>
          </a:prstGeom>
          <a:solidFill>
            <a:srgbClr val="FFFF66"/>
          </a:solidFill>
          <a:ln w="9525" cmpd="sng">
            <a:solidFill>
              <a:srgbClr val="D5650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2852157" y="6086985"/>
            <a:ext cx="229310" cy="220767"/>
          </a:xfrm>
          <a:prstGeom prst="star5">
            <a:avLst/>
          </a:prstGeom>
          <a:solidFill>
            <a:srgbClr val="FFFF66"/>
          </a:solidFill>
          <a:ln w="9525" cmpd="sng">
            <a:solidFill>
              <a:srgbClr val="D5650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2826520" y="4261748"/>
            <a:ext cx="229310" cy="220767"/>
          </a:xfrm>
          <a:prstGeom prst="star5">
            <a:avLst/>
          </a:prstGeom>
          <a:solidFill>
            <a:srgbClr val="FFFF66"/>
          </a:solidFill>
          <a:ln w="9525" cmpd="sng">
            <a:solidFill>
              <a:srgbClr val="D5650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2852157" y="4880605"/>
            <a:ext cx="229310" cy="220767"/>
          </a:xfrm>
          <a:prstGeom prst="star5">
            <a:avLst/>
          </a:prstGeom>
          <a:solidFill>
            <a:srgbClr val="FFFF66"/>
          </a:solidFill>
          <a:ln w="9525" cmpd="sng">
            <a:solidFill>
              <a:srgbClr val="D5650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2826520" y="2412295"/>
            <a:ext cx="229310" cy="220767"/>
          </a:xfrm>
          <a:prstGeom prst="star5">
            <a:avLst/>
          </a:prstGeom>
          <a:solidFill>
            <a:srgbClr val="FFFF66"/>
          </a:solidFill>
          <a:ln w="9525" cmpd="sng">
            <a:solidFill>
              <a:srgbClr val="D5650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2829368" y="3034713"/>
            <a:ext cx="229310" cy="220767"/>
          </a:xfrm>
          <a:prstGeom prst="star5">
            <a:avLst/>
          </a:prstGeom>
          <a:solidFill>
            <a:srgbClr val="FFFF66"/>
          </a:solidFill>
          <a:ln w="9525" cmpd="sng">
            <a:solidFill>
              <a:srgbClr val="D5650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826520" y="3657132"/>
            <a:ext cx="229310" cy="220767"/>
          </a:xfrm>
          <a:prstGeom prst="star5">
            <a:avLst/>
          </a:prstGeom>
          <a:solidFill>
            <a:srgbClr val="FFFF66"/>
          </a:solidFill>
          <a:ln w="9525" cmpd="sng">
            <a:solidFill>
              <a:srgbClr val="D5650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5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4120</TotalTime>
  <Words>192</Words>
  <Application>Microsoft Office PowerPoint</Application>
  <PresentationFormat>Широкоэкранный</PresentationFormat>
  <Paragraphs>45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Тема Office</vt:lpstr>
      <vt:lpstr>Презентация PowerPoint</vt:lpstr>
      <vt:lpstr>Комплекс мероприятий по продвижению ККЦ</vt:lpstr>
      <vt:lpstr>Команда по созданию Кодекса Клиентоцентричности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Vunira</dc:creator>
  <cp:lastModifiedBy>Учетная запись Майкрософт</cp:lastModifiedBy>
  <cp:revision>603</cp:revision>
  <dcterms:created xsi:type="dcterms:W3CDTF">2019-06-20T07:48:28Z</dcterms:created>
  <dcterms:modified xsi:type="dcterms:W3CDTF">2022-10-13T19:54:08Z</dcterms:modified>
</cp:coreProperties>
</file>