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2"/>
    <p:sldId id="286" r:id="rId3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CBA913-7A6F-4DC9-B226-88AD9FF062A7}">
          <p14:sldIdLst>
            <p14:sldId id="285"/>
            <p14:sldId id="286"/>
          </p14:sldIdLst>
        </p14:section>
        <p14:section name="Раздел без заголовка" id="{4BFEE252-74A8-4C77-9F1F-19DADBEBDD4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B7E"/>
    <a:srgbClr val="B5E51D"/>
    <a:srgbClr val="E99678"/>
    <a:srgbClr val="BEDDF2"/>
    <a:srgbClr val="81A5D5"/>
    <a:srgbClr val="5A769F"/>
    <a:srgbClr val="F6F6F6"/>
    <a:srgbClr val="236183"/>
    <a:srgbClr val="0070C0"/>
    <a:srgbClr val="8AA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5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27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E1B2386-1362-4607-8574-E45934DC9C0A}" type="datetime1">
              <a:rPr lang="ru-RU" sz="16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14.10.2022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9264240" y="164520"/>
            <a:ext cx="2844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56A34C3-BFF7-4314-81A9-6DBBE5B7F6BB}" type="slidenum">
              <a:rPr lang="ru-RU" sz="1339" b="0" strike="noStrike" spc="-1">
                <a:solidFill>
                  <a:srgbClr val="17406D"/>
                </a:solidFill>
                <a:latin typeface="Akrobat"/>
              </a:rPr>
              <a:pPr algn="r">
                <a:lnSpc>
                  <a:spcPct val="100000"/>
                </a:lnSpc>
              </a:pPr>
              <a:t>‹#›</a:t>
            </a:fld>
            <a:endParaRPr lang="ru-RU" sz="1339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27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7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67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6432"/>
            <a:ext cx="1219047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175" y="13739"/>
            <a:ext cx="10239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Этапы разработки кодекса клиентоцентричности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6610" y="614155"/>
            <a:ext cx="5033376" cy="484372"/>
          </a:xfrm>
          <a:prstGeom prst="roundRect">
            <a:avLst/>
          </a:prstGeom>
          <a:solidFill>
            <a:srgbClr val="BEDDF2"/>
          </a:solidFill>
          <a:ln>
            <a:solidFill>
              <a:srgbClr val="BEDD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6611" y="1218309"/>
            <a:ext cx="5033375" cy="557869"/>
          </a:xfrm>
          <a:prstGeom prst="roundRect">
            <a:avLst/>
          </a:prstGeom>
          <a:solidFill>
            <a:srgbClr val="BEDDF2"/>
          </a:solidFill>
          <a:ln>
            <a:solidFill>
              <a:srgbClr val="BEDD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80176" y="1902807"/>
            <a:ext cx="4970688" cy="450767"/>
          </a:xfrm>
          <a:prstGeom prst="roundRect">
            <a:avLst/>
          </a:prstGeom>
          <a:solidFill>
            <a:srgbClr val="BEDDF2"/>
          </a:solidFill>
          <a:ln>
            <a:solidFill>
              <a:srgbClr val="BEDD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79324" y="2447189"/>
            <a:ext cx="4970688" cy="880551"/>
          </a:xfrm>
          <a:prstGeom prst="roundRect">
            <a:avLst/>
          </a:prstGeom>
          <a:solidFill>
            <a:srgbClr val="BEDDF2"/>
          </a:solidFill>
          <a:ln>
            <a:solidFill>
              <a:srgbClr val="BEDD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00393" y="3389964"/>
            <a:ext cx="4986245" cy="681536"/>
          </a:xfrm>
          <a:prstGeom prst="roundRect">
            <a:avLst/>
          </a:prstGeom>
          <a:solidFill>
            <a:srgbClr val="BEDDF2"/>
          </a:solidFill>
          <a:ln>
            <a:solidFill>
              <a:srgbClr val="BEDD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5" y="3064541"/>
            <a:ext cx="1385924" cy="13859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76126" y="644771"/>
            <a:ext cx="4683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 smtClean="0"/>
              <a:t>Формирование рабочей группы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280176" y="1280689"/>
            <a:ext cx="4961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Ознакомление с аналогичными документами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308038" y="2425510"/>
            <a:ext cx="4819677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dirty="0" smtClean="0"/>
              <a:t>Выявление </a:t>
            </a:r>
            <a:r>
              <a:rPr lang="ru-RU" sz="1550" dirty="0" err="1" smtClean="0"/>
              <a:t>клиентоцентричных</a:t>
            </a:r>
            <a:r>
              <a:rPr lang="ru-RU" sz="1550" dirty="0" smtClean="0"/>
              <a:t> проблем с которыми сталкиваются сотрудники в повседневной работе</a:t>
            </a:r>
            <a:endParaRPr lang="ru-RU" sz="1550" dirty="0"/>
          </a:p>
        </p:txBody>
      </p:sp>
      <p:sp>
        <p:nvSpPr>
          <p:cNvPr id="26" name="TextBox 25"/>
          <p:cNvSpPr txBox="1"/>
          <p:nvPr/>
        </p:nvSpPr>
        <p:spPr>
          <a:xfrm>
            <a:off x="1318221" y="3432168"/>
            <a:ext cx="5013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Вовлечение в обсуждение положения кодекса клиентоцентричности сотрудников всех уровней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272991" y="1856596"/>
            <a:ext cx="4889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Сбор и анализ полученных данных</a:t>
            </a:r>
            <a:endParaRPr lang="ru-RU" sz="1600" dirty="0">
              <a:latin typeface="Caviar Dreams" panose="020B04020202040205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61" y="2209325"/>
            <a:ext cx="1385924" cy="138592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9" y="1454139"/>
            <a:ext cx="1385924" cy="138592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5" y="814048"/>
            <a:ext cx="1385924" cy="138592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1" y="161996"/>
            <a:ext cx="1385924" cy="1385924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1331897" y="4173483"/>
            <a:ext cx="4986245" cy="833065"/>
          </a:xfrm>
          <a:prstGeom prst="roundRect">
            <a:avLst/>
          </a:prstGeom>
          <a:solidFill>
            <a:srgbClr val="BEDDF2"/>
          </a:solidFill>
          <a:ln>
            <a:solidFill>
              <a:srgbClr val="BEDD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проекта кодекса клиентоцентричности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2" y="4697422"/>
            <a:ext cx="1385924" cy="1385924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1318221" y="5056851"/>
            <a:ext cx="4986245" cy="768837"/>
          </a:xfrm>
          <a:prstGeom prst="roundRect">
            <a:avLst/>
          </a:prstGeom>
          <a:solidFill>
            <a:srgbClr val="BEDDF2"/>
          </a:solidFill>
          <a:ln>
            <a:solidFill>
              <a:srgbClr val="BEDD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и популяризация кодекса клиентоцентричности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2" y="3868219"/>
            <a:ext cx="1385924" cy="1385924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1318221" y="5917989"/>
            <a:ext cx="4986245" cy="601229"/>
          </a:xfrm>
          <a:prstGeom prst="roundRect">
            <a:avLst/>
          </a:prstGeom>
          <a:solidFill>
            <a:srgbClr val="BEDDF2"/>
          </a:solidFill>
          <a:ln>
            <a:solidFill>
              <a:srgbClr val="BEDD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 продвижение в организации через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игры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2" y="5514085"/>
            <a:ext cx="1385924" cy="1385924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6807274" y="612772"/>
            <a:ext cx="2524012" cy="484372"/>
          </a:xfrm>
          <a:prstGeom prst="roundRect">
            <a:avLst/>
          </a:prstGeom>
          <a:solidFill>
            <a:srgbClr val="BEDDF2"/>
          </a:solidFill>
          <a:ln>
            <a:solidFill>
              <a:srgbClr val="BEDD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 дня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807274" y="1331768"/>
            <a:ext cx="2524012" cy="484372"/>
          </a:xfrm>
          <a:prstGeom prst="roundRect">
            <a:avLst/>
          </a:prstGeom>
          <a:solidFill>
            <a:srgbClr val="BEDDF2"/>
          </a:solidFill>
          <a:ln>
            <a:solidFill>
              <a:srgbClr val="BEDD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день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807274" y="1902807"/>
            <a:ext cx="2524012" cy="484372"/>
          </a:xfrm>
          <a:prstGeom prst="roundRect">
            <a:avLst/>
          </a:prstGeom>
          <a:solidFill>
            <a:srgbClr val="BEDDF2"/>
          </a:solidFill>
          <a:ln>
            <a:solidFill>
              <a:srgbClr val="BEDD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неделя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807274" y="2478724"/>
            <a:ext cx="2524012" cy="849015"/>
          </a:xfrm>
          <a:prstGeom prst="roundRect">
            <a:avLst/>
          </a:prstGeom>
          <a:solidFill>
            <a:srgbClr val="BEDDF2"/>
          </a:solidFill>
          <a:ln>
            <a:solidFill>
              <a:srgbClr val="BEDD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неделя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807274" y="3414858"/>
            <a:ext cx="2524012" cy="656642"/>
          </a:xfrm>
          <a:prstGeom prst="roundRect">
            <a:avLst/>
          </a:prstGeom>
          <a:solidFill>
            <a:srgbClr val="BEDDF2"/>
          </a:solidFill>
          <a:ln>
            <a:solidFill>
              <a:srgbClr val="BEDD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неделя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07274" y="4173482"/>
            <a:ext cx="2524012" cy="833065"/>
          </a:xfrm>
          <a:prstGeom prst="roundRect">
            <a:avLst/>
          </a:prstGeom>
          <a:solidFill>
            <a:srgbClr val="BEDDF2"/>
          </a:solidFill>
          <a:ln>
            <a:solidFill>
              <a:srgbClr val="BEDD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 неделя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807274" y="5056851"/>
            <a:ext cx="2524012" cy="768837"/>
          </a:xfrm>
          <a:prstGeom prst="roundRect">
            <a:avLst/>
          </a:prstGeom>
          <a:solidFill>
            <a:srgbClr val="BEDDF2"/>
          </a:solidFill>
          <a:ln>
            <a:solidFill>
              <a:srgbClr val="BEDD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 дня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07274" y="5935480"/>
            <a:ext cx="2524012" cy="583738"/>
          </a:xfrm>
          <a:prstGeom prst="roundRect">
            <a:avLst/>
          </a:prstGeom>
          <a:solidFill>
            <a:srgbClr val="BEDDF2"/>
          </a:solidFill>
          <a:ln>
            <a:solidFill>
              <a:srgbClr val="BEDD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Цикл 1 раз в </a:t>
            </a:r>
            <a:r>
              <a:rPr lang="ru-RU" smtClean="0">
                <a:solidFill>
                  <a:schemeClr val="tx1"/>
                </a:solidFill>
              </a:rPr>
              <a:t>3 месяца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8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45177"/>
            <a:ext cx="12190476" cy="6858856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-1149180" y="201908"/>
            <a:ext cx="6462585" cy="68219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4400" b="1" i="1" dirty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Команда «18!»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86" y="784589"/>
            <a:ext cx="1698025" cy="16980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10" y="1043498"/>
            <a:ext cx="1695965" cy="16959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00" y="1043496"/>
            <a:ext cx="1740422" cy="17404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453" y="1608265"/>
            <a:ext cx="1695503" cy="16955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76" y="1608263"/>
            <a:ext cx="1782462" cy="178246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87" y="4127761"/>
            <a:ext cx="1843742" cy="184374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12" y="4061181"/>
            <a:ext cx="1843742" cy="18437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439" y="4127763"/>
            <a:ext cx="1842255" cy="184225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3197" y="4120622"/>
            <a:ext cx="1831956" cy="1843742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571278" y="3377482"/>
            <a:ext cx="2201818" cy="68219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b="1" i="1" dirty="0" smtClean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Марина Литвинова</a:t>
            </a:r>
            <a:endParaRPr lang="ru-RU" altLang="ru-RU" b="1" i="1" dirty="0">
              <a:solidFill>
                <a:srgbClr val="0070C0"/>
              </a:solidFill>
              <a:latin typeface="Caviar Dreams" panose="020B04020202040205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b="1" i="1" dirty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Томская область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63499" y="2739463"/>
            <a:ext cx="2348544" cy="68219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b="1" i="1" dirty="0" smtClean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Ирина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b="1" i="1" dirty="0" smtClean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Вагина</a:t>
            </a:r>
            <a:endParaRPr lang="ru-RU" altLang="ru-RU" b="1" i="1" dirty="0">
              <a:solidFill>
                <a:srgbClr val="0070C0"/>
              </a:solidFill>
              <a:latin typeface="Caviar Dreams" panose="020B04020202040205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b="1" i="1" dirty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Тюменская область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53929" y="2467364"/>
            <a:ext cx="2201818" cy="68219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b="1" i="1" dirty="0" smtClean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Алла Маркова</a:t>
            </a:r>
            <a:endParaRPr lang="ru-RU" altLang="ru-RU" b="1" i="1" dirty="0">
              <a:solidFill>
                <a:srgbClr val="0070C0"/>
              </a:solidFill>
              <a:latin typeface="Caviar Dreams" panose="020B04020202040205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b="1" i="1" dirty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Курганская область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797633" y="2761898"/>
            <a:ext cx="2201818" cy="68219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b="1" i="1" dirty="0" smtClean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Наталья </a:t>
            </a:r>
            <a:r>
              <a:rPr lang="ru-RU" altLang="ru-RU" b="1" i="1" dirty="0" err="1" smtClean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Ткачек</a:t>
            </a:r>
            <a:endParaRPr lang="ru-RU" altLang="ru-RU" b="1" i="1" dirty="0">
              <a:solidFill>
                <a:srgbClr val="0070C0"/>
              </a:solidFill>
              <a:latin typeface="Caviar Dreams" panose="020B04020202040205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b="1" i="1" dirty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Новосибирская область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828444" y="3268486"/>
            <a:ext cx="2201818" cy="68219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b="1" i="1" dirty="0" smtClean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Юлия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b="1" i="1" dirty="0" smtClean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Тонких</a:t>
            </a:r>
            <a:endParaRPr lang="ru-RU" altLang="ru-RU" b="1" i="1" dirty="0">
              <a:solidFill>
                <a:srgbClr val="0070C0"/>
              </a:solidFill>
              <a:latin typeface="Caviar Dreams" panose="020B04020202040205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b="1" i="1" dirty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Красноярский край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270300" y="5937134"/>
            <a:ext cx="2549190" cy="68219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b="1" i="1" dirty="0" smtClean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Мария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b="1" i="1" dirty="0" smtClean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 Печенкина</a:t>
            </a:r>
            <a:endParaRPr lang="ru-RU" altLang="ru-RU" b="1" i="1" dirty="0">
              <a:solidFill>
                <a:srgbClr val="0070C0"/>
              </a:solidFill>
              <a:latin typeface="Caviar Dreams" panose="020B04020202040205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b="1" i="1" dirty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Челябинская область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573924" y="5842601"/>
            <a:ext cx="2201818" cy="68219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b="1" i="1" dirty="0" smtClean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Татьяна Белых</a:t>
            </a:r>
            <a:endParaRPr lang="ru-RU" altLang="ru-RU" b="1" i="1" dirty="0">
              <a:solidFill>
                <a:srgbClr val="0070C0"/>
              </a:solidFill>
              <a:latin typeface="Caviar Dreams" panose="020B04020202040205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b="1" i="1" dirty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ХМАО-ЮГРА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402701" y="5988940"/>
            <a:ext cx="2375726" cy="68219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b="1" i="1" dirty="0" smtClean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Наталья </a:t>
            </a:r>
            <a:r>
              <a:rPr lang="ru-RU" altLang="ru-RU" b="1" i="1" dirty="0" err="1" smtClean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Ишмухаметова</a:t>
            </a:r>
            <a:endParaRPr lang="ru-RU" altLang="ru-RU" b="1" i="1" dirty="0">
              <a:solidFill>
                <a:srgbClr val="0070C0"/>
              </a:solidFill>
              <a:latin typeface="Caviar Dreams" panose="020B04020202040205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b="1" i="1" dirty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Челябинская область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594564" y="5964366"/>
            <a:ext cx="2201818" cy="68219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b="1" i="1" dirty="0" smtClean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Наталья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b="1" i="1" dirty="0" smtClean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 Палкина</a:t>
            </a:r>
            <a:endParaRPr lang="ru-RU" altLang="ru-RU" b="1" i="1" dirty="0">
              <a:solidFill>
                <a:srgbClr val="0070C0"/>
              </a:solidFill>
              <a:latin typeface="Caviar Dreams" panose="020B04020202040205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b="1" i="1" dirty="0">
                <a:solidFill>
                  <a:srgbClr val="0070C0"/>
                </a:solidFill>
                <a:latin typeface="Caviar Dreams" panose="020B0402020204020504" pitchFamily="34" charset="0"/>
                <a:cs typeface="Arial" panose="020B0604020202020204" pitchFamily="34" charset="0"/>
              </a:rPr>
              <a:t>Алтайский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7568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planirovanie</Template>
  <TotalTime>4110</TotalTime>
  <Words>114</Words>
  <Application>Microsoft Office PowerPoint</Application>
  <PresentationFormat>Широкоэкранный</PresentationFormat>
  <Paragraphs>40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2" baseType="lpstr">
      <vt:lpstr>Akrobat</vt:lpstr>
      <vt:lpstr>Arial</vt:lpstr>
      <vt:lpstr>Calibri</vt:lpstr>
      <vt:lpstr>Caviar Dreams</vt:lpstr>
      <vt:lpstr>Century Gothic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технологии организованного набора и привлечения граждан Республики Узбекистан для временного трудоустройства на территории Российской Федерации и консультационно-методическое сопровождение ее внедрения</dc:title>
  <dc:subject/>
  <dc:creator>SFS</dc:creator>
  <dc:description/>
  <cp:lastModifiedBy>Учетная запись Майкрософт</cp:lastModifiedBy>
  <cp:revision>755</cp:revision>
  <cp:lastPrinted>2021-11-16T09:38:11Z</cp:lastPrinted>
  <dcterms:created xsi:type="dcterms:W3CDTF">2019-05-15T17:39:33Z</dcterms:created>
  <dcterms:modified xsi:type="dcterms:W3CDTF">2022-10-14T08:11:37Z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