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hxLuPd2zIDMiMfNvEja/TCTXmy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tile algn="tl" flip="none" tx="0" sx="100000" ty="0" sy="100000"/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112617" y="148830"/>
            <a:ext cx="12417234" cy="7017514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932121" y="786783"/>
            <a:ext cx="4012019" cy="43704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b="1" i="1" lang="ru-RU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Формирование рабочей группы (представитель Департамента, руководство ЦЗН, инициативные сотрудники) 1 день.</a:t>
            </a:r>
            <a:endParaRPr/>
          </a:p>
          <a:p>
            <a:pPr indent="-215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1" i="1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b="1" i="1" lang="ru-RU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Формирование списка ценностей (имеющиеся + новые) 2-3 дня.</a:t>
            </a:r>
            <a:endParaRPr/>
          </a:p>
          <a:p>
            <a:pPr indent="-215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1" i="1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b="1" i="1" lang="ru-RU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Получение обратной связи (электронный и бумажный формат</a:t>
            </a:r>
            <a:r>
              <a:rPr b="1" i="1" lang="ru-RU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2 недели.</a:t>
            </a:r>
            <a:endParaRPr/>
          </a:p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7049387" y="786783"/>
            <a:ext cx="4012019" cy="47089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000" lvl="0" marL="342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 startAt="5"/>
            </a:pPr>
            <a:r>
              <a:rPr b="1" i="1" lang="ru-RU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Проведение анализа и создание окончательного перечня 2 недели.</a:t>
            </a:r>
            <a:endParaRPr/>
          </a:p>
          <a:p>
            <a:pPr indent="-215000" lvl="0" marL="342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1" i="1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000" lvl="0" marL="342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 startAt="5"/>
            </a:pPr>
            <a:r>
              <a:rPr b="1" i="1" lang="ru-RU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Формат (содержание) ККЦ</a:t>
            </a:r>
            <a:endParaRPr/>
          </a:p>
          <a:p>
            <a:pPr indent="-342000" lvl="0" marL="342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1" i="1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 ЦЗН;</a:t>
            </a:r>
            <a:endParaRPr/>
          </a:p>
          <a:p>
            <a:pPr indent="-342000" lvl="0" marL="342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1" i="1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Ценности;</a:t>
            </a:r>
            <a:endParaRPr/>
          </a:p>
          <a:p>
            <a:pPr indent="-342000" lvl="0" marL="342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1" i="1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дорожной карты;</a:t>
            </a:r>
            <a:endParaRPr/>
          </a:p>
          <a:p>
            <a:pPr indent="-342000" lvl="0" marL="342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1" i="1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Правила взаимодействия с СМИ и соц.сетями;</a:t>
            </a:r>
            <a:endParaRPr/>
          </a:p>
          <a:p>
            <a:pPr indent="-342000" lvl="0" marL="342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1" i="1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Правила поведения;</a:t>
            </a:r>
            <a:endParaRPr/>
          </a:p>
          <a:p>
            <a:pPr indent="-342000" lvl="0" marL="342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1" i="1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Санкции;</a:t>
            </a:r>
            <a:endParaRPr/>
          </a:p>
          <a:p>
            <a:pPr indent="-342000" lvl="0" marL="342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1" i="1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Медернизация ККЦ;</a:t>
            </a:r>
            <a:endParaRPr/>
          </a:p>
          <a:p>
            <a:pPr indent="-342000" lvl="0" marL="342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1" i="1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Избежание конфликтных ситуаций.</a:t>
            </a:r>
            <a:endParaRPr/>
          </a:p>
          <a:p>
            <a:pPr indent="-215000" lvl="0" marL="342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1" i="1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000" lvl="0" marL="342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 startAt="7"/>
            </a:pPr>
            <a:r>
              <a:rPr b="1" i="1" lang="ru-RU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Проведение мотивационно-игровых тренингов по внедрению ККЦ.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148318" y="5795163"/>
            <a:ext cx="12043682" cy="369332"/>
          </a:xfrm>
          <a:prstGeom prst="rect">
            <a:avLst/>
          </a:prstGeom>
          <a:noFill/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Соколова М.С., Панферкина Ю.Н., Досадина Т.Л., Донцова Е.Э., Шевелева А.В., Шаповалова А.И., Ершова Ю.В.</a:t>
            </a:r>
            <a:endParaRPr/>
          </a:p>
        </p:txBody>
      </p:sp>
      <p:sp>
        <p:nvSpPr>
          <p:cNvPr id="88" name="Google Shape;88;p1"/>
          <p:cNvSpPr/>
          <p:nvPr/>
        </p:nvSpPr>
        <p:spPr>
          <a:xfrm>
            <a:off x="3299890" y="148830"/>
            <a:ext cx="599625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Кодекс клиентоцентричности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Красный и оранжевый">
      <a:dk1>
        <a:srgbClr val="000000"/>
      </a:dk1>
      <a:lt1>
        <a:srgbClr val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2022-10-11T10:07:45Z</dcterms:created>
  <dc:creator>Ангелина Фунда</dc:creator>
</cp:coreProperties>
</file>