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abriela" panose="020B0604020202020204" charset="-52"/>
      <p:regular r:id="rId8"/>
    </p:embeddedFont>
    <p:embeddedFont>
      <p:font typeface="Montserrat" panose="00000500000000000000" pitchFamily="2" charset="-52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zaqmE698QgZvHbZigOWCsZQU/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A86A7-B21D-48E7-83A6-7788D8EA9F06}">
  <a:tblStyle styleId="{AEDA86A7-B21D-48E7-83A6-7788D8EA9F06}" styleName="Table_0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6E8"/>
          </a:solidFill>
        </a:fill>
      </a:tcStyle>
    </a:wholeTbl>
    <a:band1H>
      <a:tcTxStyle/>
      <a:tcStyle>
        <a:tcBdr/>
        <a:fill>
          <a:solidFill>
            <a:srgbClr val="DBE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99B153-63AA-4082-B1EC-25CB795BFD45}" styleName="Table_1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1EC63D-28EF-44E1-9ECE-28ABAC61D769}" styleName="Table_2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/>
          <p:nvPr/>
        </p:nvSpPr>
        <p:spPr>
          <a:xfrm flipH="1">
            <a:off x="11988800" y="0"/>
            <a:ext cx="203200" cy="6858000"/>
          </a:xfrm>
          <a:prstGeom prst="rect">
            <a:avLst/>
          </a:prstGeom>
          <a:gradFill>
            <a:gsLst>
              <a:gs pos="0">
                <a:srgbClr val="DDF9B8"/>
              </a:gs>
              <a:gs pos="2000">
                <a:srgbClr val="DDF9B8"/>
              </a:gs>
              <a:gs pos="92000">
                <a:srgbClr val="14CE9F"/>
              </a:gs>
              <a:gs pos="100000">
                <a:srgbClr val="14CE9F"/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7250113" y="660400"/>
            <a:ext cx="4281487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B6F"/>
              </a:buClr>
              <a:buSzPts val="4000"/>
              <a:buFont typeface="Gabriela"/>
              <a:buNone/>
              <a:defRPr sz="4000" b="0" i="0" u="none" strike="noStrike" cap="none">
                <a:solidFill>
                  <a:srgbClr val="5D5B6F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58813" y="660400"/>
            <a:ext cx="4281487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B6F"/>
              </a:buClr>
              <a:buSzPts val="4000"/>
              <a:buFont typeface="Gabriela"/>
              <a:buNone/>
              <a:defRPr sz="4000" b="0" i="0" u="none" strike="noStrike" cap="none">
                <a:solidFill>
                  <a:srgbClr val="5D5B6F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539830" y="738178"/>
            <a:ext cx="10506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b="1" dirty="0">
                <a:solidFill>
                  <a:srgbClr val="073763"/>
                </a:solidFill>
                <a:latin typeface="Gabriela"/>
                <a:sym typeface="Gabriela"/>
              </a:rPr>
              <a:t>Разработка Кодекса клиентоцентричности</a:t>
            </a:r>
            <a:endParaRPr sz="3200" b="1" dirty="0">
              <a:solidFill>
                <a:srgbClr val="073763"/>
              </a:solidFill>
              <a:latin typeface="Gabriela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400" y="145178"/>
            <a:ext cx="2129328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9170" y="163178"/>
            <a:ext cx="137223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2102" y="197980"/>
            <a:ext cx="1483558" cy="47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 descr="Рисунок 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830" y="181310"/>
            <a:ext cx="1617842" cy="50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3;p15">
            <a:extLst>
              <a:ext uri="{FF2B5EF4-FFF2-40B4-BE49-F238E27FC236}">
                <a16:creationId xmlns:a16="http://schemas.microsoft.com/office/drawing/2014/main" id="{1BC27B49-0D08-4372-8FCD-69D1BD10A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347" y="5915988"/>
            <a:ext cx="11160119" cy="7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1400" b="1" dirty="0">
                <a:solidFill>
                  <a:srgbClr val="073763"/>
                </a:solidFill>
                <a:cs typeface="Arial"/>
                <a:sym typeface="Arial"/>
              </a:rPr>
              <a:t>Команда 4: </a:t>
            </a:r>
            <a:r>
              <a:rPr lang="ru-RU" sz="1400" dirty="0" err="1">
                <a:solidFill>
                  <a:srgbClr val="073763"/>
                </a:solidFill>
                <a:cs typeface="Arial"/>
                <a:sym typeface="Arial"/>
              </a:rPr>
              <a:t>Чуякина</a:t>
            </a: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Оксана, Брянская область; Говорова Екатерина, г. Москва; </a:t>
            </a:r>
            <a:r>
              <a:rPr lang="ru-RU" sz="1400" dirty="0" err="1">
                <a:solidFill>
                  <a:srgbClr val="073763"/>
                </a:solidFill>
                <a:cs typeface="Arial"/>
                <a:sym typeface="Arial"/>
              </a:rPr>
              <a:t>Щетинщикова</a:t>
            </a: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Елена, Калужская область; Османов Осман, Московская область; </a:t>
            </a:r>
            <a:r>
              <a:rPr lang="ru-RU" sz="1400" dirty="0" err="1">
                <a:solidFill>
                  <a:srgbClr val="073763"/>
                </a:solidFill>
                <a:cs typeface="Arial"/>
                <a:sym typeface="Arial"/>
              </a:rPr>
              <a:t>Цагареишвили</a:t>
            </a: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Сергей, Владимирская область; 6. Харитонова Лариса, Брянская область; </a:t>
            </a:r>
            <a:r>
              <a:rPr lang="ru-RU" sz="1400" dirty="0" err="1">
                <a:solidFill>
                  <a:srgbClr val="073763"/>
                </a:solidFill>
                <a:cs typeface="Arial"/>
                <a:sym typeface="Arial"/>
              </a:rPr>
              <a:t>Нурзат</a:t>
            </a: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Урана, Республика Тыва; Клочкова Галина, Тверская область; Зыкова Светлана, Тверская область</a:t>
            </a:r>
            <a:endParaRPr sz="1400" dirty="0">
              <a:solidFill>
                <a:srgbClr val="073763"/>
              </a:solidFill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F08B48-5321-47D4-BDE1-2E576FE36A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7436" y="3417841"/>
            <a:ext cx="2644236" cy="2393858"/>
          </a:xfrm>
          <a:prstGeom prst="rect">
            <a:avLst/>
          </a:prstGeom>
        </p:spPr>
      </p:pic>
      <p:sp>
        <p:nvSpPr>
          <p:cNvPr id="14" name="Google Shape;233;p15">
            <a:extLst>
              <a:ext uri="{FF2B5EF4-FFF2-40B4-BE49-F238E27FC236}">
                <a16:creationId xmlns:a16="http://schemas.microsoft.com/office/drawing/2014/main" id="{AF430341-F790-44C3-BA5F-306260C5FB37}"/>
              </a:ext>
            </a:extLst>
          </p:cNvPr>
          <p:cNvSpPr txBox="1">
            <a:spLocks/>
          </p:cNvSpPr>
          <p:nvPr/>
        </p:nvSpPr>
        <p:spPr>
          <a:xfrm>
            <a:off x="694347" y="1524793"/>
            <a:ext cx="5239067" cy="426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B6F"/>
              </a:buClr>
              <a:buSzPts val="4000"/>
              <a:buFont typeface="Gabriela"/>
              <a:buNone/>
              <a:defRPr sz="4000" b="0" i="0" u="none" strike="noStrike" cap="none">
                <a:solidFill>
                  <a:srgbClr val="5D5B6F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1. Создание рабочей группы по разработке ККЦ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2. Формирование (разработка) миссии и основополагающих ценностей службы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3. Разработка  принципов взаимоотношений в коллективе ЦЗН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4. Разработка документа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73763"/>
                </a:solidFill>
                <a:cs typeface="Arial"/>
                <a:sym typeface="Arial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5. Закрепление разработанных документов нормативным актом ЦЗН </a:t>
            </a:r>
          </a:p>
        </p:txBody>
      </p:sp>
      <p:sp>
        <p:nvSpPr>
          <p:cNvPr id="15" name="Google Shape;233;p15">
            <a:extLst>
              <a:ext uri="{FF2B5EF4-FFF2-40B4-BE49-F238E27FC236}">
                <a16:creationId xmlns:a16="http://schemas.microsoft.com/office/drawing/2014/main" id="{83FE69FA-D704-407E-9EA3-C83C9BFD607C}"/>
              </a:ext>
            </a:extLst>
          </p:cNvPr>
          <p:cNvSpPr txBox="1">
            <a:spLocks/>
          </p:cNvSpPr>
          <p:nvPr/>
        </p:nvSpPr>
        <p:spPr>
          <a:xfrm>
            <a:off x="6339011" y="1524793"/>
            <a:ext cx="5239067" cy="18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B6F"/>
              </a:buClr>
              <a:buSzPts val="4000"/>
              <a:buFont typeface="Gabriela"/>
              <a:buNone/>
              <a:defRPr sz="4000" b="0" i="0" u="none" strike="noStrike" cap="none">
                <a:solidFill>
                  <a:srgbClr val="5D5B6F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6. Разработка и утверждение плана проведения мотивационных мероприятий для сотрудников 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rgbClr val="073763"/>
                </a:solidFill>
                <a:cs typeface="Arial"/>
                <a:sym typeface="Arial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073763"/>
                </a:solidFill>
                <a:cs typeface="Arial"/>
                <a:sym typeface="Arial"/>
              </a:rPr>
              <a:t>7. Проведение мотивационных мероприятий для сотрудников</a:t>
            </a:r>
          </a:p>
          <a:p>
            <a:pPr algn="l">
              <a:lnSpc>
                <a:spcPct val="100000"/>
              </a:lnSpc>
            </a:pPr>
            <a:endParaRPr lang="ru-RU" sz="2000" dirty="0">
              <a:solidFill>
                <a:srgbClr val="07376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0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070707"/>
      </a:dk1>
      <a:lt1>
        <a:srgbClr val="FFFFFF"/>
      </a:lt1>
      <a:dk2>
        <a:srgbClr val="A0A0A3"/>
      </a:dk2>
      <a:lt2>
        <a:srgbClr val="FFFFFF"/>
      </a:lt2>
      <a:accent1>
        <a:srgbClr val="FC395B"/>
      </a:accent1>
      <a:accent2>
        <a:srgbClr val="FB7545"/>
      </a:accent2>
      <a:accent3>
        <a:srgbClr val="E9C944"/>
      </a:accent3>
      <a:accent4>
        <a:srgbClr val="90D049"/>
      </a:accent4>
      <a:accent5>
        <a:srgbClr val="18B96E"/>
      </a:accent5>
      <a:accent6>
        <a:srgbClr val="19C0B4"/>
      </a:accent6>
      <a:hlink>
        <a:srgbClr val="F23990"/>
      </a:hlink>
      <a:folHlink>
        <a:srgbClr val="14A0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Gabriela</vt:lpstr>
      <vt:lpstr>Calibri</vt:lpstr>
      <vt:lpstr>Montserrat</vt:lpstr>
      <vt:lpstr>Arial</vt:lpstr>
      <vt:lpstr>Office Theme</vt:lpstr>
      <vt:lpstr>Команда 4: Чуякина Оксана, Брянская область; Говорова Екатерина, г. Москва; Щетинщикова Елена, Калужская область; Османов Осман, Московская область; Цагареишвили Сергей, Владимирская область; 6. Харитонова Лариса, Брянская область; Нурзат Урана, Республика Тыва; Клочкова Галина, Тверская область; Зыкова Светлана, Тверская область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10</cp:revision>
  <dcterms:created xsi:type="dcterms:W3CDTF">2017-06-30T07:56:32Z</dcterms:created>
  <dcterms:modified xsi:type="dcterms:W3CDTF">2022-10-17T18:39:40Z</dcterms:modified>
</cp:coreProperties>
</file>