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66600" cy="6858000"/>
  <p:notesSz cx="121666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F2F3FEC-2848-2F9A-A597-CE89E9AA704A}">
  <a:tblStyle styleId="{5F2F3FEC-2848-2F9A-A597-CE89E9AA704A}" styleName="Светлый стиль 3 - акцент 2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2"/>
              </a:solidFill>
            </a:ln>
          </a:left>
          <a:right>
            <a:ln w="12700">
              <a:solidFill>
                <a:schemeClr val="accent2"/>
              </a:solidFill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solidFill>
                <a:schemeClr val="accent2"/>
              </a:solidFill>
            </a:ln>
          </a:insideH>
          <a:insideV>
            <a:ln w="12700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  <a:fill>
          <a:solidFill>
            <a:schemeClr val="accent2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2971" y="2125980"/>
            <a:ext cx="1034700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subTitle" idx="4" hasCustomPrompt="0"/>
          </p:nvPr>
        </p:nvSpPr>
        <p:spPr bwMode="auto">
          <a:xfrm>
            <a:off x="1825942" y="3840480"/>
            <a:ext cx="852106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C3DEA-576F-46D6-9149-634D43891232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9D0106-49A5-4417-9247-FDC7970D4A00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Two Content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bg object 16" hidden="0"/>
          <p:cNvSpPr/>
          <p:nvPr isPhoto="0" userDrawn="0"/>
        </p:nvSpPr>
        <p:spPr bwMode="auto">
          <a:xfrm>
            <a:off x="1547875" y="765175"/>
            <a:ext cx="9740900" cy="0"/>
          </a:xfrm>
          <a:custGeom>
            <a:avLst/>
            <a:gdLst/>
            <a:ahLst/>
            <a:cxnLst/>
            <a:rect l="l" t="t" r="r" b="b"/>
            <a:pathLst>
              <a:path w="9740900" fill="norm" stroke="1" extrusionOk="0">
                <a:moveTo>
                  <a:pt x="0" y="0"/>
                </a:moveTo>
                <a:lnTo>
                  <a:pt x="9740900" y="0"/>
                </a:lnTo>
              </a:path>
            </a:pathLst>
          </a:custGeom>
          <a:ln w="28575">
            <a:solidFill>
              <a:srgbClr val="00339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7" name="bg object 17" hidden="0"/>
          <p:cNvSpPr/>
          <p:nvPr isPhoto="0" userDrawn="0"/>
        </p:nvSpPr>
        <p:spPr bwMode="auto">
          <a:xfrm>
            <a:off x="1547875" y="622300"/>
            <a:ext cx="9740900" cy="0"/>
          </a:xfrm>
          <a:custGeom>
            <a:avLst/>
            <a:gdLst/>
            <a:ahLst/>
            <a:cxnLst/>
            <a:rect l="l" t="t" r="r" b="b"/>
            <a:pathLst>
              <a:path w="9740900" fill="norm" stroke="1" extrusionOk="0">
                <a:moveTo>
                  <a:pt x="0" y="0"/>
                </a:moveTo>
                <a:lnTo>
                  <a:pt x="9740900" y="0"/>
                </a:lnTo>
              </a:path>
            </a:pathLst>
          </a:custGeom>
          <a:ln w="28575">
            <a:solidFill>
              <a:srgbClr val="CF451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1182731" y="77457"/>
            <a:ext cx="748537" cy="877074"/>
          </a:xfrm>
          <a:prstGeom prst="rect">
            <a:avLst/>
          </a:prstGeom>
        </p:spPr>
      </p:pic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8647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sz="half" idx="3" hasCustomPrompt="0"/>
          </p:nvPr>
        </p:nvSpPr>
        <p:spPr bwMode="auto">
          <a:xfrm>
            <a:off x="6269069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9B7823-5D4E-4A0C-BEEC-AB28233B74A5}" type="datetime1">
              <a:rPr lang="en-US"/>
              <a:t/>
            </a:fld>
            <a:endParaRPr lang="en-US"/>
          </a:p>
        </p:txBody>
      </p:sp>
      <p:sp>
        <p:nvSpPr>
          <p:cNvPr id="7" name="Holder 7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AA4C00-3B23-4A09-85B1-8CF40AC57983}" type="datetime1">
              <a:rPr lang="en-US"/>
              <a:t/>
            </a:fld>
            <a:endParaRPr lang="en-US"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EB31F3-CDFC-4C30-B567-F9E1BDF80E72}" type="datetime1">
              <a:rPr lang="en-US"/>
              <a:t/>
            </a:fld>
            <a:endParaRPr lang="en-US"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780030" y="1626610"/>
            <a:ext cx="6612889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61911" y="1910460"/>
            <a:ext cx="5826125" cy="417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>
          <a:xfrm>
            <a:off x="4138803" y="6377940"/>
            <a:ext cx="3895343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>
          <a:xfrm>
            <a:off x="608647" y="6377940"/>
            <a:ext cx="279977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6EA5E0-09F1-4837-A3E8-1CF4DE874402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11355069" y="6465214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1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object 3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1970199" y="1692728"/>
            <a:ext cx="837882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  <a:tabLst>
                <a:tab pos="1231264" algn="l"/>
              </a:tabLst>
              <a:defRPr/>
            </a:pPr>
            <a:r>
              <a:rPr lang="ru-RU" spc="-5">
                <a:latin typeface="Times New Roman"/>
                <a:cs typeface="Times New Roman"/>
              </a:rPr>
              <a:t>Разработка кодекса </a:t>
            </a:r>
            <a:r>
              <a:rPr lang="ru-RU" spc="-5">
                <a:latin typeface="Times New Roman"/>
                <a:cs typeface="Times New Roman"/>
              </a:rPr>
              <a:t>клиентоцентричности</a:t>
            </a:r>
            <a:endParaRPr spc="-5">
              <a:latin typeface="Times New Roman"/>
              <a:cs typeface="Times New Roman"/>
            </a:endParaRPr>
          </a:p>
        </p:txBody>
      </p:sp>
      <p:grpSp>
        <p:nvGrpSpPr>
          <p:cNvPr id="5" name="object 5" hidden="0"/>
          <p:cNvGrpSpPr/>
          <p:nvPr isPhoto="0" userDrawn="0"/>
        </p:nvGrpSpPr>
        <p:grpSpPr bwMode="auto">
          <a:xfrm>
            <a:off x="2125221" y="2996292"/>
            <a:ext cx="8276081" cy="101537"/>
            <a:chOff x="4990528" y="4783644"/>
            <a:chExt cx="6077585" cy="115570"/>
          </a:xfrm>
        </p:grpSpPr>
        <p:sp>
          <p:nvSpPr>
            <p:cNvPr id="6" name="object 6" hidden="0"/>
            <p:cNvSpPr/>
            <p:nvPr isPhoto="0" userDrawn="0"/>
          </p:nvSpPr>
          <p:spPr bwMode="auto">
            <a:xfrm>
              <a:off x="5004815" y="4797933"/>
              <a:ext cx="6049010" cy="0"/>
            </a:xfrm>
            <a:custGeom>
              <a:avLst/>
              <a:gdLst/>
              <a:ahLst/>
              <a:cxnLst/>
              <a:rect l="l" t="t" r="r" b="b"/>
              <a:pathLst>
                <a:path w="6049009" fill="norm" stroke="1" extrusionOk="0">
                  <a:moveTo>
                    <a:pt x="0" y="0"/>
                  </a:moveTo>
                  <a:lnTo>
                    <a:pt x="6048629" y="0"/>
                  </a:lnTo>
                </a:path>
              </a:pathLst>
            </a:custGeom>
            <a:grpFill/>
            <a:ln w="28575">
              <a:solidFill>
                <a:srgbClr val="00339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7" name="object 7" hidden="0"/>
            <p:cNvSpPr/>
            <p:nvPr isPhoto="0" userDrawn="0"/>
          </p:nvSpPr>
          <p:spPr bwMode="auto">
            <a:xfrm>
              <a:off x="5004815" y="4864227"/>
              <a:ext cx="6049010" cy="20955"/>
            </a:xfrm>
            <a:custGeom>
              <a:avLst/>
              <a:gdLst/>
              <a:ahLst/>
              <a:cxnLst/>
              <a:rect l="l" t="t" r="r" b="b"/>
              <a:pathLst>
                <a:path w="6049009" h="20954" fill="norm" stroke="1" extrusionOk="0">
                  <a:moveTo>
                    <a:pt x="0" y="0"/>
                  </a:moveTo>
                  <a:lnTo>
                    <a:pt x="6048629" y="20700"/>
                  </a:lnTo>
                </a:path>
              </a:pathLst>
            </a:custGeom>
            <a:grpFill/>
            <a:ln w="28575">
              <a:solidFill>
                <a:srgbClr val="CF451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pic>
        <p:nvPicPr>
          <p:cNvPr id="2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485470" y="304800"/>
            <a:ext cx="2978199" cy="1219200"/>
          </a:xfrm>
          <a:prstGeom prst="rect">
            <a:avLst/>
          </a:prstGeom>
          <a:noFill/>
        </p:spPr>
      </p:pic>
      <p:pic>
        <p:nvPicPr>
          <p:cNvPr id="10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0349025" y="419100"/>
            <a:ext cx="1389722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5026067" name="" hidden="0"/>
          <p:cNvSpPr txBox="1"/>
          <p:nvPr isPhoto="0" userDrawn="0"/>
        </p:nvSpPr>
        <p:spPr bwMode="auto">
          <a:xfrm flipH="0" flipV="0">
            <a:off x="4804660" y="5521738"/>
            <a:ext cx="3429107" cy="7010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ru-RU" sz="4000" b="1" i="0" u="none" strike="noStrike" cap="none" spc="-4">
                <a:solidFill>
                  <a:srgbClr val="00339F"/>
                </a:solidFill>
                <a:latin typeface="Times New Roman"/>
                <a:ea typeface="Times New Roman"/>
                <a:cs typeface="Times New Roman"/>
              </a:rPr>
              <a:t>Команда </a:t>
            </a:r>
            <a:r>
              <a:rPr lang="ru-RU" sz="4000" b="1" i="1" u="none" strike="noStrike" cap="none" spc="-4">
                <a:solidFill>
                  <a:srgbClr val="00339F"/>
                </a:solidFill>
                <a:latin typeface="Times New Roman"/>
                <a:ea typeface="Times New Roman"/>
                <a:cs typeface="Times New Roman"/>
              </a:rPr>
              <a:t>14</a:t>
            </a:r>
            <a:endParaRPr lang="ru-RU" sz="4000" b="1" i="0" u="none" strike="noStrike" cap="none" spc="-4">
              <a:solidFill>
                <a:srgbClr val="00339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53729003" name="" hidden="0"/>
          <p:cNvSpPr/>
          <p:nvPr isPhoto="0" userDrawn="0"/>
        </p:nvSpPr>
        <p:spPr bwMode="auto">
          <a:xfrm flipH="0" flipV="0">
            <a:off x="7194109" y="1043903"/>
            <a:ext cx="45791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86424290" name="Holder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613711" y="1626607"/>
            <a:ext cx="10911186" cy="4343435"/>
          </a:xfrm>
        </p:spPr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 algn="ctr">
              <a:defRPr/>
            </a:pPr>
            <a:br>
              <a:rPr sz="3500"/>
            </a:br>
            <a:r>
              <a:rPr sz="3500"/>
              <a:t>Цель: повышение профессиональной культуры в Кадровом центре «Работа России», улучшение имиджа, оптимизация взаимодействия  с клиентом,</a:t>
            </a:r>
            <a:r>
              <a:rPr sz="3500"/>
              <a:t> установление этических норм и базовых ценностей для сотрудников ЦЗН.</a:t>
            </a:r>
            <a:br>
              <a:rPr/>
            </a:br>
            <a:endParaRPr/>
          </a:p>
        </p:txBody>
      </p:sp>
      <p:sp>
        <p:nvSpPr>
          <p:cNvPr id="742556518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099">
              <a:lnSpc>
                <a:spcPts val="1238"/>
              </a:lnSpc>
              <a:defRPr/>
            </a:pPr>
            <a:fld id="{4C0C768A-75DE-287C-03CB-DF52A9720A36}" type="slidenum">
              <a:rPr/>
              <a:t/>
            </a:fld>
            <a:endParaRPr/>
          </a:p>
        </p:txBody>
      </p:sp>
      <p:pic>
        <p:nvPicPr>
          <p:cNvPr id="429213912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485469" y="304799"/>
            <a:ext cx="2978199" cy="1219199"/>
          </a:xfrm>
          <a:prstGeom prst="rect">
            <a:avLst/>
          </a:prstGeom>
          <a:noFill/>
        </p:spPr>
      </p:pic>
      <p:pic>
        <p:nvPicPr>
          <p:cNvPr id="1894180909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0349023" y="419099"/>
            <a:ext cx="1389721" cy="99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10" hidden="0"/>
          <p:cNvSpPr txBox="1">
            <a:spLocks noChangeArrowheads="1"/>
          </p:cNvSpPr>
          <p:nvPr isPhoto="0" userDrawn="0"/>
        </p:nvSpPr>
        <p:spPr bwMode="auto">
          <a:xfrm>
            <a:off x="1585038" y="189529"/>
            <a:ext cx="9714649" cy="492443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</a:defRPr>
            </a:lvl1pPr>
            <a:lvl2pPr marL="742950" indent="-28575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/>
              </a:defRPr>
            </a:lvl2pPr>
            <a:lvl3pPr marL="1143000" indent="-2286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</a:defRPr>
            </a:lvl3pPr>
            <a:lvl4pPr marL="1600200" indent="-2286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Кодекс </a:t>
            </a: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клиентоцентричности</a:t>
            </a: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 (ККЦ)</a:t>
            </a:r>
            <a:endParaRPr lang="ru-RU" sz="2600" b="1">
              <a:solidFill>
                <a:srgbClr val="0099CC"/>
              </a:solidFill>
              <a:latin typeface="Times New Roman"/>
              <a:ea typeface="+mj-ea"/>
              <a:cs typeface="Times New Roman"/>
            </a:endParaRPr>
          </a:p>
        </p:txBody>
      </p:sp>
      <p:cxnSp>
        <p:nvCxnSpPr>
          <p:cNvPr id="7" name="Прямая соединительная линия 6" hidden="0"/>
          <p:cNvCxnSpPr>
            <a:cxnSpLocks/>
          </p:cNvCxnSpPr>
          <p:nvPr isPhoto="0" userDrawn="0"/>
        </p:nvCxnSpPr>
        <p:spPr bwMode="auto">
          <a:xfrm>
            <a:off x="1450188" y="762000"/>
            <a:ext cx="9597396" cy="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 hidden="0"/>
          <p:cNvCxnSpPr>
            <a:cxnSpLocks/>
          </p:cNvCxnSpPr>
          <p:nvPr isPhoto="0" userDrawn="0"/>
        </p:nvCxnSpPr>
        <p:spPr bwMode="auto">
          <a:xfrm>
            <a:off x="1450189" y="838200"/>
            <a:ext cx="9597396" cy="0"/>
          </a:xfrm>
          <a:prstGeom prst="line">
            <a:avLst/>
          </a:prstGeom>
          <a:ln w="28575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11355069" y="6465214"/>
            <a:ext cx="153670" cy="157544"/>
          </a:xfrm>
        </p:spPr>
        <p:txBody>
          <a:bodyPr/>
          <a:lstStyle/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 lang="ru-RU" sz="1400">
                <a:solidFill>
                  <a:srgbClr val="000099"/>
                </a:solidFill>
                <a:latin typeface="Times New Roman"/>
                <a:cs typeface="Times New Roman"/>
              </a:rPr>
              <a:t/>
            </a:fld>
            <a:endParaRPr lang="ru-RU" sz="14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1282701" y="1066800"/>
          <a:ext cx="9601201" cy="5147418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{5F2F3FEC-2848-2F9A-A597-CE89E9AA704A}</a:tableStyleId>
              </a:tblPr>
              <a:tblGrid>
                <a:gridCol w="973318"/>
                <a:gridCol w="4856180"/>
                <a:gridCol w="1883401"/>
                <a:gridCol w="1888302"/>
              </a:tblGrid>
              <a:tr h="28933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u="none" strike="noStrike">
                          <a:solidFill>
                            <a:srgbClr val="000099"/>
                          </a:solidFill>
                        </a:rPr>
                        <a:t>Шаг</a:t>
                      </a:r>
                      <a:endParaRPr lang="ru-RU" sz="1200" b="1" i="0" u="none" strike="noStrike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u="none" strike="noStrike">
                          <a:solidFill>
                            <a:srgbClr val="000099"/>
                          </a:solidFill>
                        </a:rPr>
                        <a:t>Мероприятия</a:t>
                      </a:r>
                      <a:endParaRPr lang="ru-RU" sz="1200" b="1" i="0" u="none" strike="noStrike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u="none" strike="noStrike">
                          <a:solidFill>
                            <a:srgbClr val="000099"/>
                          </a:solidFill>
                        </a:rPr>
                        <a:t>Срок </a:t>
                      </a:r>
                      <a:endParaRPr lang="ru-RU" sz="1200" b="1" i="0" u="none" strike="noStrike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i="0" u="none" strike="noStrike">
                          <a:solidFill>
                            <a:srgbClr val="000099"/>
                          </a:solidFill>
                          <a:latin typeface="Calibri"/>
                        </a:rPr>
                        <a:t>Результат</a:t>
                      </a:r>
                      <a:endParaRPr lang="ru-RU" sz="1200" b="1" i="0" u="none" strike="noStrike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90587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Вовлечение РОИВ (ЛПР)</a:t>
                      </a:r>
                      <a:endParaRPr/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Межтерриториальная выездная сессия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 дня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Определен состав участников, цели, сроки реализации,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задачи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1168169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Создание и работа проектной группы по формированию ключевых ценностей сотрудников ЦЗН и внедрению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4 месяца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Определены структура ККЦ, ответственные, проведен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анализ показателей 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клиентоцентричности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1863202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Сбор результатов с территориальных отделов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План продвижения</a:t>
                      </a:r>
                      <a:endParaRPr/>
                    </a:p>
                    <a:p>
                      <a:pPr marL="269875" indent="-182563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Презентация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69874" indent="-182562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приказа и ознакомление под роспись</a:t>
                      </a:r>
                      <a:endParaRPr/>
                    </a:p>
                    <a:p>
                      <a:pPr marL="269875" indent="-182563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Выпуск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брошюры</a:t>
                      </a:r>
                      <a:endParaRPr/>
                    </a:p>
                    <a:p>
                      <a:pPr marL="269875" indent="-182563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Постеры (ключевые тезисы ККЦ)</a:t>
                      </a:r>
                      <a:endParaRPr/>
                    </a:p>
                    <a:p>
                      <a:pPr marL="269875" indent="-182563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Проверка знаний ККЦ (тесты)</a:t>
                      </a:r>
                      <a:endParaRPr/>
                    </a:p>
                    <a:p>
                      <a:pPr marL="269875" indent="-182563" algn="l">
                        <a:buFontTx/>
                        <a:buChar char="-"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Привязать к </a:t>
                      </a:r>
                      <a:r>
                        <a:rPr lang="en-US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KPI 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исполнение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2 дня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Получена обратная связь (с целью вовлечения сотрудников ЦЗН) – по итогам презентации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44769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Доработка текста ККЦ</a:t>
                      </a:r>
                      <a:endParaRPr/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Утверждение ККЦ изданием приказа 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1 месяц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Внедрение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473138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Мониторинг</a:t>
                      </a: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обратной связи клиентов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ежеквартально 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Отчет о ходе реализации ККЦ</a:t>
                      </a:r>
                      <a:endParaRPr lang="ru-RU" sz="14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15899" y="189529"/>
            <a:ext cx="1132933" cy="463794"/>
          </a:xfrm>
          <a:prstGeom prst="rect">
            <a:avLst/>
          </a:prstGeom>
          <a:noFill/>
        </p:spPr>
      </p:pic>
      <p:pic>
        <p:nvPicPr>
          <p:cNvPr id="10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1188699" y="175536"/>
            <a:ext cx="689923" cy="491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7828033" name="Holder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522983" y="837395"/>
            <a:ext cx="10832084" cy="533435"/>
          </a:xfrm>
        </p:spPr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 algn="ctr">
              <a:defRPr/>
            </a:pPr>
            <a:r>
              <a:rPr sz="3500"/>
              <a:t>Команда 14 инициативных и креативных</a:t>
            </a:r>
            <a:endParaRPr sz="3500"/>
          </a:p>
        </p:txBody>
      </p:sp>
      <p:sp>
        <p:nvSpPr>
          <p:cNvPr id="1494734944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099">
              <a:lnSpc>
                <a:spcPts val="1238"/>
              </a:lnSpc>
              <a:defRPr/>
            </a:pPr>
            <a:fld id="{71CBE6DC-79A0-6742-A66F-BCD522E52732}" type="slidenum">
              <a:rPr/>
              <a:t/>
            </a:fld>
            <a:endParaRPr/>
          </a:p>
        </p:txBody>
      </p:sp>
      <p:pic>
        <p:nvPicPr>
          <p:cNvPr id="71036807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15898" y="189528"/>
            <a:ext cx="1132932" cy="463793"/>
          </a:xfrm>
          <a:prstGeom prst="rect">
            <a:avLst/>
          </a:prstGeom>
          <a:noFill/>
        </p:spPr>
      </p:pic>
      <p:pic>
        <p:nvPicPr>
          <p:cNvPr id="1739562525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1188699" y="190192"/>
            <a:ext cx="689922" cy="491779"/>
          </a:xfrm>
          <a:prstGeom prst="rect">
            <a:avLst/>
          </a:prstGeom>
          <a:noFill/>
          <a:ln>
            <a:noFill/>
          </a:ln>
        </p:spPr>
      </p:pic>
      <p:sp>
        <p:nvSpPr>
          <p:cNvPr id="306591257" name="" hidden="0"/>
          <p:cNvSpPr txBox="1"/>
          <p:nvPr isPhoto="0" userDrawn="0"/>
        </p:nvSpPr>
        <p:spPr bwMode="auto">
          <a:xfrm flipH="0" flipV="0">
            <a:off x="1688678" y="299356"/>
            <a:ext cx="885825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4925312" name="" hidden="0"/>
          <p:cNvSpPr txBox="1"/>
          <p:nvPr isPhoto="0" userDrawn="0"/>
        </p:nvSpPr>
        <p:spPr bwMode="auto">
          <a:xfrm flipH="0" flipV="0">
            <a:off x="1851964" y="149678"/>
            <a:ext cx="8858321" cy="4877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ru-RU" sz="2600" b="1" i="0" u="none" strike="noStrike" cap="none" spc="0">
                <a:solidFill>
                  <a:srgbClr val="0099CC"/>
                </a:solidFill>
                <a:latin typeface="Times New Roman"/>
                <a:ea typeface="Arial"/>
                <a:cs typeface="Times New Roman"/>
              </a:rPr>
              <a:t>Кодекс </a:t>
            </a:r>
            <a:r>
              <a:rPr lang="ru-RU" sz="2600" b="1" i="0" u="none" strike="noStrike" cap="none" spc="0">
                <a:solidFill>
                  <a:srgbClr val="0099CC"/>
                </a:solidFill>
                <a:latin typeface="Times New Roman"/>
                <a:ea typeface="Arial"/>
                <a:cs typeface="Times New Roman"/>
              </a:rPr>
              <a:t>клиентоцентричности</a:t>
            </a:r>
            <a:r>
              <a:rPr lang="ru-RU" sz="2600" b="1" i="0" u="none" strike="noStrike" cap="none" spc="0">
                <a:solidFill>
                  <a:srgbClr val="0099CC"/>
                </a:solidFill>
                <a:latin typeface="Times New Roman"/>
                <a:ea typeface="Arial"/>
                <a:cs typeface="Times New Roman"/>
              </a:rPr>
              <a:t> (ККЦ)</a:t>
            </a:r>
            <a:endParaRPr sz="2600"/>
          </a:p>
        </p:txBody>
      </p:sp>
      <p:sp>
        <p:nvSpPr>
          <p:cNvPr id="555153187" name="" hidden="0"/>
          <p:cNvSpPr txBox="1"/>
          <p:nvPr isPhoto="0" userDrawn="0"/>
        </p:nvSpPr>
        <p:spPr bwMode="auto">
          <a:xfrm flipH="0" flipV="0">
            <a:off x="1398624" y="1682749"/>
            <a:ext cx="114299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21000736" name="" hidden="0"/>
          <p:cNvSpPr txBox="1"/>
          <p:nvPr isPhoto="0" userDrawn="0"/>
        </p:nvSpPr>
        <p:spPr bwMode="auto">
          <a:xfrm flipH="0" flipV="0">
            <a:off x="1110703" y="1698624"/>
            <a:ext cx="6764512" cy="52730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Куприянова Галина Васильевна (Пензенская область)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Алейникова Галина Геннадьевна (Саратовская область)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Клещева Кристина Семеновна (Оренбургская область)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Лемонникова Екатерина Викторовна (республика Мордовия)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Чегодаева Наталья Борисовна (Самарская область)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Хайрова Жанна Васильевна (республика Татарстан)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Кудряшова Людмила Аркадьевна (республика Марий Эл)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Серебрянникова Инна Юрьевна (Пермский край)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  <a:p>
            <a:pPr marL="283879" indent="-283879">
              <a:buAutoNum type="arabicPeriod"/>
              <a:defRPr/>
            </a:pPr>
            <a:r>
              <a:rPr sz="2000">
                <a:solidFill>
                  <a:srgbClr val="002060"/>
                </a:solidFill>
                <a:latin typeface="DejaVu Math TeX Gyre"/>
                <a:ea typeface="DejaVu Math TeX Gyre"/>
                <a:cs typeface="DejaVu Math TeX Gyre"/>
              </a:rPr>
              <a:t>Колточихина Рита Александровна (Новосибирская область)</a:t>
            </a:r>
            <a:endParaRPr sz="2000">
              <a:solidFill>
                <a:srgbClr val="002060"/>
              </a:solidFill>
              <a:latin typeface="DejaVu Math TeX Gyre"/>
              <a:ea typeface="DejaVu Math TeX Gyre"/>
              <a:cs typeface="DejaVu Math TeX Gyre"/>
            </a:endParaRPr>
          </a:p>
        </p:txBody>
      </p:sp>
      <p:pic>
        <p:nvPicPr>
          <p:cNvPr id="1439394064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7978622" y="1615065"/>
            <a:ext cx="3899997" cy="2924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R7-Office/7.0.1.62</Application>
  <DocSecurity>0</DocSecurity>
  <PresentationFormat>Произвольный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занятости населения до 2018 года</dc:title>
  <dc:subject/>
  <dc:creator>Суворов Сергей Викторович</dc:creator>
  <cp:keywords/>
  <dc:description/>
  <dc:identifier/>
  <dc:language/>
  <cp:lastModifiedBy>ЧЕГОДАЕВА НАТАЛЬЯ</cp:lastModifiedBy>
  <cp:revision>177</cp:revision>
  <dcterms:created xsi:type="dcterms:W3CDTF">2021-11-25T09:41:08Z</dcterms:created>
  <dcterms:modified xsi:type="dcterms:W3CDTF">2022-10-13T12:03:15Z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2021-11-25T00:00:00Z</vt:filetime>
  </property>
</Properties>
</file>