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1" r:id="rId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94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591F-784B-4017-B4C6-B1BD2AD0AAE3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FE6-56ED-452C-8199-7F709503444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591F-784B-4017-B4C6-B1BD2AD0AAE3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FE6-56ED-452C-8199-7F70950344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591F-784B-4017-B4C6-B1BD2AD0AAE3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FE6-56ED-452C-8199-7F70950344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591F-784B-4017-B4C6-B1BD2AD0AAE3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FE6-56ED-452C-8199-7F70950344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591F-784B-4017-B4C6-B1BD2AD0AAE3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FE6-56ED-452C-8199-7F70950344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591F-784B-4017-B4C6-B1BD2AD0AAE3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FE6-56ED-452C-8199-7F70950344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591F-784B-4017-B4C6-B1BD2AD0AAE3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FE6-56ED-452C-8199-7F70950344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591F-784B-4017-B4C6-B1BD2AD0AAE3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FE6-56ED-452C-8199-7F70950344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591F-784B-4017-B4C6-B1BD2AD0AAE3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FE6-56ED-452C-8199-7F70950344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591F-784B-4017-B4C6-B1BD2AD0AAE3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FE6-56ED-452C-8199-7F70950344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591F-784B-4017-B4C6-B1BD2AD0AAE3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FE6-56ED-452C-8199-7F709503444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AB591F-784B-4017-B4C6-B1BD2AD0AAE3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94FE6-56ED-452C-8199-7F70950344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K:\INFORM\БРЕНД БУК Работа России\Персонажи\Персонажи\png\bg_elem_11@2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32" y="1355681"/>
            <a:ext cx="4762500" cy="427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5" y="266398"/>
            <a:ext cx="922362" cy="380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1761" y="229862"/>
            <a:ext cx="6006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Montserrat" pitchFamily="2" charset="-52"/>
              </a:rPr>
              <a:t>Центр занятости населения города Челябинска</a:t>
            </a:r>
            <a:endParaRPr lang="ru-RU" b="1" dirty="0">
              <a:solidFill>
                <a:srgbClr val="0070C0"/>
              </a:solidFill>
              <a:latin typeface="Montserrat" pitchFamily="2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225" y="214473"/>
            <a:ext cx="830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Montserrat" pitchFamily="2" charset="-52"/>
              </a:rPr>
              <a:t>Кейс</a:t>
            </a:r>
            <a:endParaRPr lang="ru-RU" sz="2000" b="1" dirty="0">
              <a:solidFill>
                <a:srgbClr val="0070C0"/>
              </a:solidFill>
              <a:latin typeface="Montserrat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6968" y="648727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/>
                </a:solidFill>
                <a:latin typeface="Montserrat" pitchFamily="2" charset="-52"/>
              </a:rPr>
              <a:t>для работы с длительно неработающими, </a:t>
            </a:r>
          </a:p>
          <a:p>
            <a:pPr algn="ctr"/>
            <a:r>
              <a:rPr lang="ru-RU" sz="1600" b="1" dirty="0" err="1" smtClean="0">
                <a:solidFill>
                  <a:schemeClr val="accent6"/>
                </a:solidFill>
                <a:latin typeface="Montserrat" pitchFamily="2" charset="-52"/>
              </a:rPr>
              <a:t>незамотивированными</a:t>
            </a:r>
            <a:r>
              <a:rPr lang="ru-RU" sz="1600" b="1" dirty="0" smtClean="0">
                <a:solidFill>
                  <a:schemeClr val="accent6"/>
                </a:solidFill>
                <a:latin typeface="Montserrat" pitchFamily="2" charset="-52"/>
              </a:rPr>
              <a:t> гражданами</a:t>
            </a:r>
            <a:endParaRPr lang="ru-RU" sz="1600" b="1" dirty="0">
              <a:solidFill>
                <a:schemeClr val="accent6"/>
              </a:solidFill>
              <a:latin typeface="Montserrat" pitchFamily="2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9966" y="457077"/>
            <a:ext cx="34996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/>
                </a:solidFill>
                <a:latin typeface="Montserrat Black" pitchFamily="50" charset="-52"/>
              </a:rPr>
              <a:t>ТОП-5 советов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tserrat Black" pitchFamily="50" charset="-52"/>
            </a:endParaRPr>
          </a:p>
        </p:txBody>
      </p:sp>
      <p:pic>
        <p:nvPicPr>
          <p:cNvPr id="3" name="Picture 3" descr="K:\INFORM\БРЕНД БУК Работа России\Персонажи\Персонажи\png\char_22@2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99642" y="3195000"/>
            <a:ext cx="1274801" cy="262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K:\INFORM\БРЕНД БУК Работа России\Персонажи\Персонажи\png\bg_elem_10@2x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21"/>
          <a:stretch/>
        </p:blipFill>
        <p:spPr bwMode="auto">
          <a:xfrm>
            <a:off x="5895446" y="1506243"/>
            <a:ext cx="3135115" cy="4151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ьная выноска 4"/>
          <p:cNvSpPr/>
          <p:nvPr/>
        </p:nvSpPr>
        <p:spPr>
          <a:xfrm>
            <a:off x="106373" y="2434688"/>
            <a:ext cx="3456384" cy="1224136"/>
          </a:xfrm>
          <a:prstGeom prst="wedgeEllipseCallout">
            <a:avLst>
              <a:gd name="adj1" fmla="val 40506"/>
              <a:gd name="adj2" fmla="val 63822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Clr>
                <a:srgbClr val="FF0000"/>
              </a:buClr>
            </a:pPr>
            <a:r>
              <a:rPr lang="ru-RU" sz="1200" dirty="0" smtClean="0">
                <a:solidFill>
                  <a:schemeClr val="tx1"/>
                </a:solidFill>
                <a:latin typeface="Montserrat" pitchFamily="2" charset="-52"/>
                <a:cs typeface="Times New Roman" pitchFamily="18" charset="0"/>
              </a:rPr>
              <a:t>Отношусь к клиенту как к посетителю, проблемы которого нужно решить</a:t>
            </a:r>
            <a:r>
              <a:rPr lang="ru-RU" sz="1200" dirty="0" smtClean="0">
                <a:latin typeface="Montserrat" pitchFamily="2" charset="-52"/>
                <a:cs typeface="Times New Roman" pitchFamily="18" charset="0"/>
              </a:rPr>
              <a:t>!</a:t>
            </a:r>
            <a:endParaRPr lang="ru-RU" sz="1200" dirty="0">
              <a:latin typeface="Montserrat" pitchFamily="2" charset="-52"/>
              <a:cs typeface="Times New Roman" pitchFamily="18" charset="0"/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>
            <a:off x="5102598" y="4221088"/>
            <a:ext cx="3340832" cy="1173704"/>
          </a:xfrm>
          <a:prstGeom prst="wedgeEllipseCallout">
            <a:avLst>
              <a:gd name="adj1" fmla="val -56185"/>
              <a:gd name="adj2" fmla="val 3077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rgbClr val="FF0000"/>
                </a:solidFill>
                <a:latin typeface="Montserrat" pitchFamily="2" charset="-52"/>
                <a:cs typeface="Times New Roman" pitchFamily="18" charset="0"/>
              </a:rPr>
              <a:t>Я не трачу время на клиента, я его мотивирую</a:t>
            </a:r>
          </a:p>
        </p:txBody>
      </p:sp>
      <p:sp>
        <p:nvSpPr>
          <p:cNvPr id="18" name="Овальная выноска 17"/>
          <p:cNvSpPr/>
          <p:nvPr/>
        </p:nvSpPr>
        <p:spPr>
          <a:xfrm>
            <a:off x="106373" y="4170656"/>
            <a:ext cx="3554248" cy="1224136"/>
          </a:xfrm>
          <a:prstGeom prst="wedgeEllipseCallout">
            <a:avLst>
              <a:gd name="adj1" fmla="val 55648"/>
              <a:gd name="adj2" fmla="val 19532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Clr>
                <a:srgbClr val="FF0000"/>
              </a:buClr>
            </a:pPr>
            <a:r>
              <a:rPr lang="ru-RU" sz="1200" dirty="0" smtClean="0">
                <a:solidFill>
                  <a:schemeClr val="tx1"/>
                </a:solidFill>
                <a:latin typeface="Montserrat" pitchFamily="2" charset="-52"/>
                <a:cs typeface="Times New Roman" pitchFamily="18" charset="0"/>
              </a:rPr>
              <a:t>Работаю </a:t>
            </a:r>
            <a:r>
              <a:rPr lang="ru-RU" sz="1200" dirty="0">
                <a:solidFill>
                  <a:schemeClr val="tx1"/>
                </a:solidFill>
                <a:latin typeface="Montserrat" pitchFamily="2" charset="-52"/>
                <a:cs typeface="Times New Roman" pitchFamily="18" charset="0"/>
              </a:rPr>
              <a:t>с позиции ответственности, открытости </a:t>
            </a:r>
            <a:r>
              <a:rPr lang="ru-RU" sz="1200" b="1" dirty="0">
                <a:solidFill>
                  <a:schemeClr val="tx1"/>
                </a:solidFill>
                <a:latin typeface="Montserrat" pitchFamily="2" charset="-52"/>
                <a:cs typeface="Times New Roman" pitchFamily="18" charset="0"/>
              </a:rPr>
              <a:t>и конструктивного диалога</a:t>
            </a:r>
            <a:r>
              <a:rPr lang="ru-RU" sz="1200" b="1" dirty="0" smtClean="0">
                <a:solidFill>
                  <a:schemeClr val="tx1"/>
                </a:solidFill>
                <a:latin typeface="Montserrat" pitchFamily="2" charset="-52"/>
                <a:cs typeface="Times New Roman" pitchFamily="18" charset="0"/>
              </a:rPr>
              <a:t>!</a:t>
            </a:r>
            <a:endParaRPr lang="ru-RU" sz="1200" b="1" dirty="0">
              <a:solidFill>
                <a:schemeClr val="tx1"/>
              </a:solidFill>
              <a:latin typeface="Montserrat" pitchFamily="2" charset="-52"/>
              <a:cs typeface="Times New Roman" pitchFamily="18" charset="0"/>
            </a:endParaRPr>
          </a:p>
        </p:txBody>
      </p:sp>
      <p:sp>
        <p:nvSpPr>
          <p:cNvPr id="19" name="Овальная выноска 18"/>
          <p:cNvSpPr/>
          <p:nvPr/>
        </p:nvSpPr>
        <p:spPr>
          <a:xfrm>
            <a:off x="4987046" y="2457873"/>
            <a:ext cx="3674458" cy="1224136"/>
          </a:xfrm>
          <a:prstGeom prst="wedgeEllipseCallout">
            <a:avLst>
              <a:gd name="adj1" fmla="val -42606"/>
              <a:gd name="adj2" fmla="val 61839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Clr>
                <a:srgbClr val="FF0000"/>
              </a:buClr>
            </a:pPr>
            <a:r>
              <a:rPr lang="ru-RU" sz="1200" dirty="0">
                <a:solidFill>
                  <a:schemeClr val="tx1"/>
                </a:solidFill>
                <a:latin typeface="Montserrat" pitchFamily="2" charset="-52"/>
                <a:cs typeface="Times New Roman" pitchFamily="18" charset="0"/>
              </a:rPr>
              <a:t>Я не </a:t>
            </a:r>
            <a:r>
              <a:rPr lang="ru-RU" sz="1200" dirty="0" smtClean="0">
                <a:solidFill>
                  <a:schemeClr val="tx1"/>
                </a:solidFill>
                <a:latin typeface="Montserrat" pitchFamily="2" charset="-52"/>
                <a:cs typeface="Times New Roman" pitchFamily="18" charset="0"/>
              </a:rPr>
              <a:t>консультант-«телевизор</a:t>
            </a:r>
            <a:r>
              <a:rPr lang="ru-RU" sz="1200" dirty="0">
                <a:solidFill>
                  <a:schemeClr val="tx1"/>
                </a:solidFill>
                <a:latin typeface="Montserrat" pitchFamily="2" charset="-52"/>
                <a:cs typeface="Times New Roman" pitchFamily="18" charset="0"/>
              </a:rPr>
              <a:t>»! Я вижу клиента, я его слышу, я с ним взаимодействую!</a:t>
            </a:r>
          </a:p>
        </p:txBody>
      </p:sp>
      <p:sp>
        <p:nvSpPr>
          <p:cNvPr id="20" name="Овальная выноска 19"/>
          <p:cNvSpPr/>
          <p:nvPr/>
        </p:nvSpPr>
        <p:spPr>
          <a:xfrm>
            <a:off x="2580219" y="1506243"/>
            <a:ext cx="3215917" cy="1004672"/>
          </a:xfrm>
          <a:prstGeom prst="wedgeEllipseCallout">
            <a:avLst>
              <a:gd name="adj1" fmla="val 1174"/>
              <a:gd name="adj2" fmla="val 73738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rgbClr val="FF0000"/>
                </a:solidFill>
                <a:latin typeface="Montserrat" pitchFamily="2" charset="-52"/>
                <a:cs typeface="Times New Roman" pitchFamily="18" charset="0"/>
              </a:rPr>
              <a:t>Я предлагаю выбор человеку в траекторию УСПЕХА  и БЛАГОПОЛУЧИЯ</a:t>
            </a:r>
          </a:p>
        </p:txBody>
      </p:sp>
      <p:pic>
        <p:nvPicPr>
          <p:cNvPr id="1031" name="Picture 7" descr="https://kassaofd.ru/wp-content/uploads/2019/09/xgalkas.png.pagespeed.ic.hb_i1zo6E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80" y="2780928"/>
            <a:ext cx="344490" cy="34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7" descr="https://kassaofd.ru/wp-content/uploads/2019/09/xgalkas.png.pagespeed.ic.hb_i1zo6E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49597"/>
            <a:ext cx="344490" cy="34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7" descr="https://kassaofd.ru/wp-content/uploads/2019/09/xgalkas.png.pagespeed.ic.hb_i1zo6E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80" y="4509120"/>
            <a:ext cx="344490" cy="34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7" descr="https://kassaofd.ru/wp-content/uploads/2019/09/xgalkas.png.pagespeed.ic.hb_i1zo6E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598" y="2787251"/>
            <a:ext cx="344490" cy="34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7" descr="https://kassaofd.ru/wp-content/uploads/2019/09/xgalkas.png.pagespeed.ic.hb_i1zo6E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473" y="4610479"/>
            <a:ext cx="344490" cy="34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38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K:\INFORM\БРЕНД БУК Работа России\Персонажи\Персонажи\png\bg_elem_10@2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837" y="2854486"/>
            <a:ext cx="2300919" cy="343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K:\INFORM\БРЕНД БУК Работа России\Персонажи\Персонажи\png\bg_elem_11@3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70" y="3902211"/>
            <a:ext cx="3168654" cy="284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5" y="266398"/>
            <a:ext cx="922362" cy="380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1761" y="229862"/>
            <a:ext cx="6006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Montserrat" pitchFamily="2" charset="-52"/>
              </a:rPr>
              <a:t>Центр занятости населения города Челябинска</a:t>
            </a:r>
            <a:endParaRPr lang="ru-RU" b="1" dirty="0">
              <a:solidFill>
                <a:srgbClr val="0070C0"/>
              </a:solidFill>
              <a:latin typeface="Montserrat" pitchFamily="2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225" y="214473"/>
            <a:ext cx="830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Montserrat" pitchFamily="2" charset="-52"/>
              </a:rPr>
              <a:t>Кейс</a:t>
            </a:r>
            <a:endParaRPr lang="ru-RU" sz="2000" b="1" dirty="0">
              <a:solidFill>
                <a:srgbClr val="0070C0"/>
              </a:solidFill>
              <a:latin typeface="Montserrat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6968" y="648727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/>
                </a:solidFill>
                <a:latin typeface="Montserrat" pitchFamily="2" charset="-52"/>
              </a:rPr>
              <a:t>для работы с длительно неработающими, </a:t>
            </a:r>
          </a:p>
          <a:p>
            <a:pPr algn="ctr"/>
            <a:r>
              <a:rPr lang="ru-RU" sz="1600" b="1" dirty="0" err="1" smtClean="0">
                <a:solidFill>
                  <a:schemeClr val="accent6"/>
                </a:solidFill>
                <a:latin typeface="Montserrat" pitchFamily="2" charset="-52"/>
              </a:rPr>
              <a:t>незамотивированными</a:t>
            </a:r>
            <a:r>
              <a:rPr lang="ru-RU" sz="1600" b="1" dirty="0" smtClean="0">
                <a:solidFill>
                  <a:schemeClr val="accent6"/>
                </a:solidFill>
                <a:latin typeface="Montserrat" pitchFamily="2" charset="-52"/>
              </a:rPr>
              <a:t> гражданами</a:t>
            </a:r>
            <a:endParaRPr lang="ru-RU" sz="1600" b="1" dirty="0">
              <a:solidFill>
                <a:schemeClr val="accent6"/>
              </a:solidFill>
              <a:latin typeface="Montserrat" pitchFamily="2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9966" y="457077"/>
            <a:ext cx="34996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/>
                </a:solidFill>
                <a:latin typeface="Montserrat Black" pitchFamily="50" charset="-52"/>
              </a:rPr>
              <a:t>ТОП-5 советов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tserrat Black" pitchFamily="50" charset="-52"/>
            </a:endParaRPr>
          </a:p>
        </p:txBody>
      </p:sp>
      <p:pic>
        <p:nvPicPr>
          <p:cNvPr id="16" name="Picture 5" descr="https://petuschok.minobr63.ru/wp-content/uploads/2021/03/83-831917_arrow-left-blue-png-transparent-clip-art-image-transparent-arrow-png-2048x80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34096">
            <a:off x="7051767" y="2219581"/>
            <a:ext cx="779957" cy="25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4644006" y="2732727"/>
            <a:ext cx="4017497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000" b="1" dirty="0">
                <a:solidFill>
                  <a:srgbClr val="FF0000"/>
                </a:solidFill>
                <a:latin typeface="Montserrat" pitchFamily="2" charset="-52"/>
                <a:cs typeface="Times New Roman" pitchFamily="18" charset="0"/>
              </a:rPr>
              <a:t>. </a:t>
            </a:r>
            <a:r>
              <a:rPr lang="ru-RU" sz="1000" dirty="0">
                <a:latin typeface="Montserrat" pitchFamily="2" charset="-52"/>
                <a:cs typeface="Times New Roman" pitchFamily="18" charset="0"/>
              </a:rPr>
              <a:t>Разработать программу работы с немотивированными к трудоустройству гражданами и внедрить в занятия по социальной адаптации (скорректировать). </a:t>
            </a:r>
            <a:r>
              <a:rPr lang="ru-RU" sz="1000" b="1" dirty="0">
                <a:latin typeface="Montserrat" pitchFamily="2" charset="-52"/>
                <a:cs typeface="Times New Roman" pitchFamily="18" charset="0"/>
              </a:rPr>
              <a:t>Моделирование ситуации успеха в безопасном пространстве через тренинговые занятия, применения коучинговых методов решения необходимых </a:t>
            </a:r>
            <a:r>
              <a:rPr lang="ru-RU" sz="1000" b="1" dirty="0" smtClean="0">
                <a:latin typeface="Montserrat" pitchFamily="2" charset="-52"/>
                <a:cs typeface="Times New Roman" pitchFamily="18" charset="0"/>
              </a:rPr>
              <a:t>вопросов.</a:t>
            </a:r>
            <a:endParaRPr lang="ru-RU" sz="1000" b="1" dirty="0">
              <a:latin typeface="Montserrat" pitchFamily="2" charset="-52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5721" y="2854486"/>
            <a:ext cx="3154893" cy="892552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FF0000"/>
                </a:solidFill>
                <a:latin typeface="Montserrat" pitchFamily="2" charset="-52"/>
                <a:cs typeface="Times New Roman" pitchFamily="18" charset="0"/>
              </a:rPr>
              <a:t>2. </a:t>
            </a:r>
            <a:r>
              <a:rPr lang="ru-RU" sz="1000" dirty="0" smtClean="0">
                <a:latin typeface="Montserrat" pitchFamily="2" charset="-52"/>
                <a:cs typeface="Times New Roman" pitchFamily="18" charset="0"/>
              </a:rPr>
              <a:t>Предложить прохождение профтестирования с последующим проведением профконсультации</a:t>
            </a:r>
            <a:r>
              <a:rPr lang="ru-RU" sz="1000" dirty="0">
                <a:latin typeface="Montserrat" pitchFamily="2" charset="-52"/>
                <a:cs typeface="Times New Roman" pitchFamily="18" charset="0"/>
              </a:rPr>
              <a:t> </a:t>
            </a:r>
            <a:r>
              <a:rPr lang="ru-RU" sz="1000" dirty="0" smtClean="0">
                <a:latin typeface="Montserrat" pitchFamily="2" charset="-52"/>
                <a:cs typeface="Times New Roman" pitchFamily="18" charset="0"/>
              </a:rPr>
              <a:t>и определением точек роста (опоры) гражданина.</a:t>
            </a:r>
            <a:endParaRPr lang="ru-RU" sz="1000" dirty="0">
              <a:latin typeface="Montserrat" pitchFamily="2" charset="-52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59278" y="1578061"/>
            <a:ext cx="4860939" cy="738664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50" b="1" dirty="0" smtClean="0">
                <a:solidFill>
                  <a:srgbClr val="FF0000"/>
                </a:solidFill>
                <a:latin typeface="Montserrat" pitchFamily="2" charset="-52"/>
                <a:cs typeface="Times New Roman" pitchFamily="18" charset="0"/>
              </a:rPr>
              <a:t>1. </a:t>
            </a:r>
            <a:r>
              <a:rPr lang="ru-RU" sz="1050" dirty="0" smtClean="0">
                <a:latin typeface="Montserrat" pitchFamily="2" charset="-52"/>
                <a:cs typeface="Times New Roman" pitchFamily="18" charset="0"/>
              </a:rPr>
              <a:t>Выяснить причину отсутствия мотивации через профилирование гражданина, с последующим приглашением на индивидуальную психологическую консультацию и выявление «истинной» причины.</a:t>
            </a:r>
            <a:endParaRPr lang="ru-RU" sz="1050" dirty="0">
              <a:latin typeface="Montserrat" pitchFamily="2" charset="-52"/>
              <a:cs typeface="Times New Roman" pitchFamily="18" charset="0"/>
            </a:endParaRPr>
          </a:p>
        </p:txBody>
      </p:sp>
      <p:pic>
        <p:nvPicPr>
          <p:cNvPr id="26" name="Picture 5" descr="https://petuschok.minobr63.ru/wp-content/uploads/2021/03/83-831917_arrow-left-blue-png-transparent-clip-art-image-transparent-arrow-png-2048x80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74662" flipV="1">
            <a:off x="1432471" y="2328093"/>
            <a:ext cx="749707" cy="23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https://petuschok.minobr63.ru/wp-content/uploads/2021/03/83-831917_arrow-left-blue-png-transparent-clip-art-image-transparent-arrow-png-2048x80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573" y="2945914"/>
            <a:ext cx="1171133" cy="38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вальная выноска 8"/>
          <p:cNvSpPr/>
          <p:nvPr/>
        </p:nvSpPr>
        <p:spPr>
          <a:xfrm>
            <a:off x="201680" y="1041852"/>
            <a:ext cx="73551" cy="4571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3" name="Picture 5" descr="K:\INFORM\БРЕНД БУК Работа России\Персонажи\Персонажи\png\illustration_10@2x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937971"/>
            <a:ext cx="2649344" cy="225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175721" y="5445224"/>
            <a:ext cx="30543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Montserrat"/>
              </a:rPr>
              <a:t>Времени нет. </a:t>
            </a:r>
            <a:r>
              <a:rPr lang="ru-RU" sz="1400" b="1" dirty="0" err="1">
                <a:solidFill>
                  <a:srgbClr val="002060"/>
                </a:solidFill>
                <a:latin typeface="Montserrat"/>
              </a:rPr>
              <a:t>Серьезно</a:t>
            </a:r>
            <a:r>
              <a:rPr lang="ru-RU" sz="1400" b="1" dirty="0">
                <a:solidFill>
                  <a:srgbClr val="002060"/>
                </a:solidFill>
                <a:latin typeface="Montserrat"/>
              </a:rPr>
              <a:t>? </a:t>
            </a:r>
          </a:p>
          <a:p>
            <a:r>
              <a:rPr lang="ru-RU" sz="1400" b="1" dirty="0">
                <a:solidFill>
                  <a:srgbClr val="002060"/>
                </a:solidFill>
                <a:latin typeface="Montserrat"/>
              </a:rPr>
              <a:t>Желания нет, а время есть всегда.</a:t>
            </a:r>
            <a:br>
              <a:rPr lang="ru-RU" sz="1400" b="1" dirty="0">
                <a:solidFill>
                  <a:srgbClr val="002060"/>
                </a:solidFill>
                <a:latin typeface="Montserrat"/>
              </a:rPr>
            </a:br>
            <a:endParaRPr lang="ru-RU" sz="1400" b="1" dirty="0" smtClean="0">
              <a:solidFill>
                <a:srgbClr val="002060"/>
              </a:solidFill>
              <a:latin typeface="Montserrat"/>
            </a:endParaRPr>
          </a:p>
          <a:p>
            <a:pPr algn="r"/>
            <a:r>
              <a:rPr lang="ru-RU" sz="800" b="1" i="1" dirty="0" smtClean="0">
                <a:solidFill>
                  <a:srgbClr val="002060"/>
                </a:solidFill>
                <a:latin typeface="Montserrat"/>
              </a:rPr>
              <a:t>Сергей </a:t>
            </a:r>
            <a:r>
              <a:rPr lang="ru-RU" sz="800" b="1" i="1" dirty="0">
                <a:solidFill>
                  <a:srgbClr val="002060"/>
                </a:solidFill>
                <a:latin typeface="Montserrat"/>
              </a:rPr>
              <a:t>Есенин</a:t>
            </a:r>
          </a:p>
        </p:txBody>
      </p:sp>
    </p:spTree>
    <p:extLst>
      <p:ext uri="{BB962C8B-B14F-4D97-AF65-F5344CB8AC3E}">
        <p14:creationId xmlns:p14="http://schemas.microsoft.com/office/powerpoint/2010/main" val="114378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6" descr="K:\INFORM\БРЕНД БУК Работа России\Персонажи\Персонажи\png\bg_elem_11@3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00" y="3530948"/>
            <a:ext cx="3168654" cy="284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5" y="266398"/>
            <a:ext cx="922362" cy="380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1761" y="229862"/>
            <a:ext cx="6006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Montserrat" pitchFamily="2" charset="-52"/>
              </a:rPr>
              <a:t>Центр занятости населения города Челябинска</a:t>
            </a:r>
            <a:endParaRPr lang="ru-RU" b="1" dirty="0">
              <a:solidFill>
                <a:srgbClr val="0070C0"/>
              </a:solidFill>
              <a:latin typeface="Montserrat" pitchFamily="2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225" y="214473"/>
            <a:ext cx="830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Montserrat" pitchFamily="2" charset="-52"/>
              </a:rPr>
              <a:t>Кейс</a:t>
            </a:r>
            <a:endParaRPr lang="ru-RU" sz="2000" b="1" dirty="0">
              <a:solidFill>
                <a:srgbClr val="0070C0"/>
              </a:solidFill>
              <a:latin typeface="Montserrat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6968" y="648727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/>
                </a:solidFill>
                <a:latin typeface="Montserrat" pitchFamily="2" charset="-52"/>
              </a:rPr>
              <a:t>для работы с длительно неработающими, </a:t>
            </a:r>
          </a:p>
          <a:p>
            <a:pPr algn="ctr"/>
            <a:r>
              <a:rPr lang="ru-RU" sz="1600" b="1" dirty="0" err="1" smtClean="0">
                <a:solidFill>
                  <a:schemeClr val="accent6"/>
                </a:solidFill>
                <a:latin typeface="Montserrat" pitchFamily="2" charset="-52"/>
              </a:rPr>
              <a:t>незамотивированными</a:t>
            </a:r>
            <a:r>
              <a:rPr lang="ru-RU" sz="1600" b="1" dirty="0" smtClean="0">
                <a:solidFill>
                  <a:schemeClr val="accent6"/>
                </a:solidFill>
                <a:latin typeface="Montserrat" pitchFamily="2" charset="-52"/>
              </a:rPr>
              <a:t> гражданами</a:t>
            </a:r>
            <a:endParaRPr lang="ru-RU" sz="1600" b="1" dirty="0">
              <a:solidFill>
                <a:schemeClr val="accent6"/>
              </a:solidFill>
              <a:latin typeface="Montserrat" pitchFamily="2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9966" y="457077"/>
            <a:ext cx="34996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/>
                </a:solidFill>
                <a:latin typeface="Montserrat Black" pitchFamily="50" charset="-52"/>
              </a:rPr>
              <a:t>ТОП-5 советов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tserrat Black" pitchFamily="50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5531" y="1844824"/>
            <a:ext cx="3729465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FF0000"/>
                </a:solidFill>
                <a:latin typeface="Montserrat" pitchFamily="2" charset="-52"/>
                <a:cs typeface="Times New Roman" pitchFamily="18" charset="0"/>
              </a:rPr>
              <a:t>5. </a:t>
            </a:r>
            <a:r>
              <a:rPr lang="ru-RU" sz="1000" dirty="0" smtClean="0">
                <a:latin typeface="Montserrat" pitchFamily="2" charset="-52"/>
                <a:cs typeface="Times New Roman" pitchFamily="18" charset="0"/>
              </a:rPr>
              <a:t>Формирование мотивации на прохождение обучения с последующим трудоустройством или рассмотрение возможностей и ресурсов гражданина на открытие собственного дела.</a:t>
            </a:r>
            <a:endParaRPr lang="ru-RU" sz="1000" dirty="0">
              <a:latin typeface="Montserrat" pitchFamily="2" charset="-52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8200" y="1844824"/>
            <a:ext cx="4258315" cy="1169551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solidFill>
                  <a:srgbClr val="FF0000"/>
                </a:solidFill>
                <a:latin typeface="Montserrat" pitchFamily="2" charset="-52"/>
                <a:cs typeface="Times New Roman" pitchFamily="18" charset="0"/>
              </a:rPr>
              <a:t>4</a:t>
            </a:r>
            <a:r>
              <a:rPr lang="ru-RU" sz="1000" b="1" dirty="0">
                <a:solidFill>
                  <a:srgbClr val="FF0000"/>
                </a:solidFill>
                <a:latin typeface="Montserrat" pitchFamily="2" charset="-52"/>
                <a:cs typeface="Times New Roman" pitchFamily="18" charset="0"/>
              </a:rPr>
              <a:t>. </a:t>
            </a:r>
            <a:r>
              <a:rPr lang="ru-RU" sz="1000" dirty="0" smtClean="0">
                <a:latin typeface="Montserrat" pitchFamily="2" charset="-52"/>
                <a:cs typeface="Times New Roman" pitchFamily="18" charset="0"/>
              </a:rPr>
              <a:t>Составить </a:t>
            </a:r>
            <a:r>
              <a:rPr lang="ru-RU" sz="1000" dirty="0">
                <a:latin typeface="Montserrat" pitchFamily="2" charset="-52"/>
                <a:cs typeface="Times New Roman" pitchFamily="18" charset="0"/>
              </a:rPr>
              <a:t>индивидуальный план поиска работы с обязательным </a:t>
            </a:r>
            <a:r>
              <a:rPr lang="ru-RU" sz="1000" dirty="0" smtClean="0">
                <a:latin typeface="Montserrat" pitchFamily="2" charset="-52"/>
                <a:cs typeface="Times New Roman" pitchFamily="18" charset="0"/>
              </a:rPr>
              <a:t>контролем </a:t>
            </a:r>
            <a:r>
              <a:rPr lang="ru-RU" sz="1000" dirty="0">
                <a:latin typeface="Montserrat" pitchFamily="2" charset="-52"/>
                <a:cs typeface="Times New Roman" pitchFamily="18" charset="0"/>
              </a:rPr>
              <a:t>прохождения собеседований </a:t>
            </a:r>
            <a:r>
              <a:rPr lang="ru-RU" sz="1000" dirty="0" smtClean="0">
                <a:latin typeface="Montserrat" pitchFamily="2" charset="-52"/>
                <a:cs typeface="Times New Roman" pitchFamily="18" charset="0"/>
              </a:rPr>
              <a:t>и </a:t>
            </a:r>
            <a:r>
              <a:rPr lang="ru-RU" sz="1000" dirty="0">
                <a:latin typeface="Montserrat" pitchFamily="2" charset="-52"/>
                <a:cs typeface="Times New Roman" pitchFamily="18" charset="0"/>
              </a:rPr>
              <a:t>определением </a:t>
            </a:r>
            <a:r>
              <a:rPr lang="ru-RU" sz="1000" dirty="0" smtClean="0">
                <a:latin typeface="Montserrat" pitchFamily="2" charset="-52"/>
                <a:cs typeface="Times New Roman" pitchFamily="18" charset="0"/>
              </a:rPr>
              <a:t>сроков.</a:t>
            </a:r>
            <a:endParaRPr lang="ru-RU" sz="1000" dirty="0">
              <a:latin typeface="Montserrat" pitchFamily="2" charset="-52"/>
              <a:cs typeface="Times New Roman" pitchFamily="18" charset="0"/>
            </a:endParaRPr>
          </a:p>
          <a:p>
            <a:pPr algn="just"/>
            <a:r>
              <a:rPr lang="ru-RU" sz="1000" dirty="0">
                <a:latin typeface="Montserrat" pitchFamily="2" charset="-52"/>
                <a:cs typeface="Times New Roman" pitchFamily="18" charset="0"/>
              </a:rPr>
              <a:t>Осуществлять индивидуальный подбор работ по подходящим и интересующим вакансиям</a:t>
            </a:r>
            <a:r>
              <a:rPr lang="ru-RU" sz="1000" dirty="0" smtClean="0">
                <a:latin typeface="Montserrat" pitchFamily="2" charset="-52"/>
                <a:cs typeface="Times New Roman" pitchFamily="18" charset="0"/>
              </a:rPr>
              <a:t>. В случае необходимости содействовать в корректировке цели, плана, резюме, поведения.</a:t>
            </a:r>
            <a:endParaRPr lang="ru-RU" sz="1000" dirty="0">
              <a:latin typeface="Montserrat" pitchFamily="2" charset="-52"/>
              <a:cs typeface="Times New Roman" pitchFamily="18" charset="0"/>
            </a:endParaRPr>
          </a:p>
        </p:txBody>
      </p:sp>
      <p:pic>
        <p:nvPicPr>
          <p:cNvPr id="22" name="Picture 2" descr="K:\INFORM\БРЕНД БУК Работа России\Персонажи\Персонажи\png\char_07@2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236" y="3693997"/>
            <a:ext cx="1549413" cy="27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K:\INFORM\БРЕНД БУК Работа России\Персонажи\Персонажи\png\char_22@2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24761" y="3729878"/>
            <a:ext cx="1274801" cy="262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8200" y="5229200"/>
            <a:ext cx="23155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Montserrat" pitchFamily="2" charset="-52"/>
              </a:rPr>
              <a:t>Все </a:t>
            </a:r>
            <a:r>
              <a:rPr lang="ru-RU" sz="1400" b="1" dirty="0">
                <a:solidFill>
                  <a:srgbClr val="002060"/>
                </a:solidFill>
                <a:latin typeface="Montserrat" pitchFamily="2" charset="-52"/>
              </a:rPr>
              <a:t>победы начинаются </a:t>
            </a:r>
            <a:endParaRPr lang="ru-RU" sz="1400" b="1" dirty="0" smtClean="0">
              <a:solidFill>
                <a:srgbClr val="002060"/>
              </a:solidFill>
              <a:latin typeface="Montserrat" pitchFamily="2" charset="-52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Montserrat" pitchFamily="2" charset="-52"/>
              </a:rPr>
              <a:t>с победы над </a:t>
            </a:r>
            <a:r>
              <a:rPr lang="ru-RU" sz="1400" b="1" dirty="0">
                <a:solidFill>
                  <a:srgbClr val="002060"/>
                </a:solidFill>
                <a:latin typeface="Montserrat" pitchFamily="2" charset="-52"/>
              </a:rPr>
              <a:t>самим собой</a:t>
            </a:r>
            <a:r>
              <a:rPr lang="ru-RU" sz="1400" dirty="0" smtClean="0">
                <a:solidFill>
                  <a:srgbClr val="002060"/>
                </a:solidFill>
                <a:latin typeface="Montserrat" pitchFamily="2" charset="-52"/>
              </a:rPr>
              <a:t>.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Montserrat" pitchFamily="2" charset="-52"/>
              </a:rPr>
              <a:t> </a:t>
            </a:r>
            <a:endParaRPr lang="ru-RU" sz="1400" dirty="0" smtClean="0">
              <a:solidFill>
                <a:srgbClr val="002060"/>
              </a:solidFill>
              <a:latin typeface="Montserrat" pitchFamily="2" charset="-52"/>
            </a:endParaRPr>
          </a:p>
          <a:p>
            <a:pPr algn="r"/>
            <a:r>
              <a:rPr lang="ru-RU" sz="800" b="1" i="1" dirty="0" smtClean="0">
                <a:solidFill>
                  <a:srgbClr val="002060"/>
                </a:solidFill>
                <a:latin typeface="Montserrat" pitchFamily="2" charset="-52"/>
              </a:rPr>
              <a:t>Леонид </a:t>
            </a:r>
            <a:r>
              <a:rPr lang="ru-RU" sz="800" b="1" i="1" dirty="0">
                <a:solidFill>
                  <a:srgbClr val="002060"/>
                </a:solidFill>
                <a:latin typeface="Montserrat" pitchFamily="2" charset="-52"/>
              </a:rPr>
              <a:t>Леонов</a:t>
            </a:r>
          </a:p>
        </p:txBody>
      </p:sp>
      <p:pic>
        <p:nvPicPr>
          <p:cNvPr id="4101" name="Picture 5" descr="https://png.pngtree.com/png-vector/20190721/ourlarge/pngtree-success-icon-for-your-project-png-image_156110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295657"/>
            <a:ext cx="1836760" cy="18367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4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Другая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00B0F0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273</Words>
  <Application>Microsoft Office PowerPoint</Application>
  <PresentationFormat>Экран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Шишкина Татьяна Вячеславовна</dc:creator>
  <cp:lastModifiedBy>Никонова Мария Юрьевна</cp:lastModifiedBy>
  <cp:revision>39</cp:revision>
  <cp:lastPrinted>2022-10-28T07:00:49Z</cp:lastPrinted>
  <dcterms:created xsi:type="dcterms:W3CDTF">2022-10-27T09:42:47Z</dcterms:created>
  <dcterms:modified xsi:type="dcterms:W3CDTF">2022-10-28T07:03:13Z</dcterms:modified>
</cp:coreProperties>
</file>