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72" r:id="rId4"/>
    <p:sldId id="274" r:id="rId5"/>
    <p:sldId id="275" r:id="rId6"/>
    <p:sldId id="273" r:id="rId7"/>
  </p:sldIdLst>
  <p:sldSz cx="17068800" cy="9601200"/>
  <p:notesSz cx="7559675" cy="10691813"/>
  <p:defaultTextStyle>
    <a:defPPr>
      <a:defRPr lang="en-US"/>
    </a:defPPr>
    <a:lvl1pPr marL="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" userDrawn="1">
          <p15:clr>
            <a:srgbClr val="A4A3A4"/>
          </p15:clr>
        </p15:guide>
        <p15:guide id="2" pos="3471" userDrawn="1">
          <p15:clr>
            <a:srgbClr val="A4A3A4"/>
          </p15:clr>
        </p15:guide>
        <p15:guide id="3" orient="horz" pos="650" userDrawn="1">
          <p15:clr>
            <a:srgbClr val="A4A3A4"/>
          </p15:clr>
        </p15:guide>
        <p15:guide id="4" pos="265" userDrawn="1">
          <p15:clr>
            <a:srgbClr val="A4A3A4"/>
          </p15:clr>
        </p15:guide>
        <p15:guide id="5" pos="10487" userDrawn="1">
          <p15:clr>
            <a:srgbClr val="A4A3A4"/>
          </p15:clr>
        </p15:guide>
        <p15:guide id="6" pos="3763" userDrawn="1">
          <p15:clr>
            <a:srgbClr val="A4A3A4"/>
          </p15:clr>
        </p15:guide>
        <p15:guide id="7" pos="6977" userDrawn="1">
          <p15:clr>
            <a:srgbClr val="A4A3A4"/>
          </p15:clr>
        </p15:guide>
        <p15:guide id="8" pos="7263" userDrawn="1">
          <p15:clr>
            <a:srgbClr val="A4A3A4"/>
          </p15:clr>
        </p15:guide>
        <p15:guide id="9" orient="horz" pos="2074" userDrawn="1">
          <p15:clr>
            <a:srgbClr val="A4A3A4"/>
          </p15:clr>
        </p15:guide>
        <p15:guide id="10" orient="horz" pos="2213" userDrawn="1">
          <p15:clr>
            <a:srgbClr val="A4A3A4"/>
          </p15:clr>
        </p15:guide>
        <p15:guide id="11" orient="horz" pos="3892" userDrawn="1">
          <p15:clr>
            <a:srgbClr val="A4A3A4"/>
          </p15:clr>
        </p15:guide>
        <p15:guide id="12" orient="horz" pos="4016" userDrawn="1">
          <p15:clr>
            <a:srgbClr val="A4A3A4"/>
          </p15:clr>
        </p15:guide>
        <p15:guide id="13" pos="428" userDrawn="1">
          <p15:clr>
            <a:srgbClr val="A4A3A4"/>
          </p15:clr>
        </p15:guide>
        <p15:guide id="14" orient="horz" pos="5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6AB3E7"/>
    <a:srgbClr val="A50021"/>
    <a:srgbClr val="FF3300"/>
    <a:srgbClr val="FF6600"/>
    <a:srgbClr val="E14A20"/>
    <a:srgbClr val="CF4520"/>
    <a:srgbClr val="034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4" autoAdjust="0"/>
    <p:restoredTop sz="94660"/>
  </p:normalViewPr>
  <p:slideViewPr>
    <p:cSldViewPr snapToGrid="0">
      <p:cViewPr>
        <p:scale>
          <a:sx n="68" d="100"/>
          <a:sy n="68" d="100"/>
        </p:scale>
        <p:origin x="-636" y="0"/>
      </p:cViewPr>
      <p:guideLst>
        <p:guide orient="horz" pos="420"/>
        <p:guide orient="horz" pos="650"/>
        <p:guide orient="horz" pos="2074"/>
        <p:guide orient="horz" pos="2213"/>
        <p:guide orient="horz" pos="3892"/>
        <p:guide orient="horz" pos="4016"/>
        <p:guide orient="horz" pos="5694"/>
        <p:guide pos="3471"/>
        <p:guide pos="265"/>
        <p:guide pos="10487"/>
        <p:guide pos="3763"/>
        <p:guide pos="6977"/>
        <p:guide pos="7263"/>
        <p:guide pos="4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03BED-706F-4821-99EC-1902CBE7C51C}" type="doc">
      <dgm:prSet loTypeId="urn:microsoft.com/office/officeart/2005/8/layout/chevron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8C7D35E-2E87-4D07-84E1-065363746EFD}">
      <dgm:prSet phldrT="[Текст]" custT="1"/>
      <dgm:spPr>
        <a:solidFill>
          <a:srgbClr val="00B0F0"/>
        </a:solidFill>
      </dgm:spPr>
      <dgm:t>
        <a:bodyPr/>
        <a:lstStyle/>
        <a:p>
          <a:endParaRPr lang="ru-RU" sz="1800" dirty="0">
            <a:latin typeface="Montserrat Light"/>
          </a:endParaRPr>
        </a:p>
      </dgm:t>
    </dgm:pt>
    <dgm:pt modelId="{E1550855-EC30-4F7D-A398-1BF77D1FDF6D}" type="parTrans" cxnId="{EB89B721-4D50-4110-9AF8-F2F2F72EC26E}">
      <dgm:prSet/>
      <dgm:spPr/>
      <dgm:t>
        <a:bodyPr/>
        <a:lstStyle/>
        <a:p>
          <a:endParaRPr lang="ru-RU">
            <a:latin typeface="Montserrat Light"/>
          </a:endParaRPr>
        </a:p>
      </dgm:t>
    </dgm:pt>
    <dgm:pt modelId="{4D4D358A-5B26-4578-976F-8851475E45F9}" type="sibTrans" cxnId="{EB89B721-4D50-4110-9AF8-F2F2F72EC26E}">
      <dgm:prSet/>
      <dgm:spPr/>
      <dgm:t>
        <a:bodyPr/>
        <a:lstStyle/>
        <a:p>
          <a:endParaRPr lang="ru-RU">
            <a:latin typeface="Montserrat Light"/>
          </a:endParaRPr>
        </a:p>
      </dgm:t>
    </dgm:pt>
    <dgm:pt modelId="{0CA1267F-A9CC-48A5-AA9E-10256EDAB2EC}">
      <dgm:prSet phldrT="[Текст]" custT="1"/>
      <dgm:spPr>
        <a:solidFill>
          <a:srgbClr val="00B0F0"/>
        </a:solidFill>
      </dgm:spPr>
      <dgm:t>
        <a:bodyPr/>
        <a:lstStyle/>
        <a:p>
          <a:endParaRPr lang="ru-RU" sz="1800" dirty="0">
            <a:latin typeface="Montserrat Light"/>
          </a:endParaRPr>
        </a:p>
        <a:p>
          <a:endParaRPr lang="ru-RU" sz="1800" dirty="0">
            <a:latin typeface="Montserrat Light"/>
          </a:endParaRPr>
        </a:p>
      </dgm:t>
    </dgm:pt>
    <dgm:pt modelId="{D6517C62-E538-45E8-9A91-FD9104EBB807}" type="parTrans" cxnId="{42E9BA4E-ED35-4127-A3E7-5CF76D516935}">
      <dgm:prSet/>
      <dgm:spPr/>
      <dgm:t>
        <a:bodyPr/>
        <a:lstStyle/>
        <a:p>
          <a:endParaRPr lang="ru-RU">
            <a:latin typeface="Montserrat Light"/>
          </a:endParaRPr>
        </a:p>
      </dgm:t>
    </dgm:pt>
    <dgm:pt modelId="{5FCA9ABB-C126-468B-AF2C-D6F5E6CCC938}" type="sibTrans" cxnId="{42E9BA4E-ED35-4127-A3E7-5CF76D516935}">
      <dgm:prSet/>
      <dgm:spPr/>
      <dgm:t>
        <a:bodyPr/>
        <a:lstStyle/>
        <a:p>
          <a:endParaRPr lang="ru-RU">
            <a:latin typeface="Montserrat Light"/>
          </a:endParaRPr>
        </a:p>
      </dgm:t>
    </dgm:pt>
    <dgm:pt modelId="{99758D49-F682-4D09-BF61-48D310BAA9FD}">
      <dgm:prSet phldrT="[Текст]" custT="1"/>
      <dgm:spPr>
        <a:ln>
          <a:solidFill>
            <a:srgbClr val="6AB3E7"/>
          </a:solidFill>
        </a:ln>
      </dgm:spPr>
      <dgm:t>
        <a:bodyPr/>
        <a:lstStyle/>
        <a:p>
          <a:r>
            <a:rPr lang="ru-RU" sz="2000" kern="1200" spc="-1" dirty="0" smtClean="0">
              <a:latin typeface="Montserrat Medium"/>
              <a:ea typeface="+mn-ea"/>
              <a:cs typeface="+mn-cs"/>
            </a:rPr>
            <a:t>Вовлечение и занятия спортом работников и членов их семей</a:t>
          </a:r>
          <a:endParaRPr lang="ru-RU" sz="2000" kern="1200" spc="-1" dirty="0">
            <a:latin typeface="Montserrat Medium"/>
            <a:ea typeface="+mn-ea"/>
            <a:cs typeface="+mn-cs"/>
          </a:endParaRPr>
        </a:p>
      </dgm:t>
    </dgm:pt>
    <dgm:pt modelId="{9964D31E-D4B0-45CF-B157-2C497E6D248D}" type="parTrans" cxnId="{D89C6B73-7A22-4EF0-ABD6-B8D6F0BB9AEF}">
      <dgm:prSet/>
      <dgm:spPr/>
      <dgm:t>
        <a:bodyPr/>
        <a:lstStyle/>
        <a:p>
          <a:endParaRPr lang="ru-RU">
            <a:latin typeface="Montserrat Light"/>
          </a:endParaRPr>
        </a:p>
      </dgm:t>
    </dgm:pt>
    <dgm:pt modelId="{5F8E9970-68CB-4545-AB58-AF0B8B10F0A9}" type="sibTrans" cxnId="{D89C6B73-7A22-4EF0-ABD6-B8D6F0BB9AEF}">
      <dgm:prSet/>
      <dgm:spPr/>
      <dgm:t>
        <a:bodyPr/>
        <a:lstStyle/>
        <a:p>
          <a:endParaRPr lang="ru-RU">
            <a:latin typeface="Montserrat Light"/>
          </a:endParaRPr>
        </a:p>
      </dgm:t>
    </dgm:pt>
    <dgm:pt modelId="{6ABC4645-1C4A-43D4-BF87-7131610AD633}">
      <dgm:prSet phldrT="[Текст]" custT="1"/>
      <dgm:spPr>
        <a:solidFill>
          <a:srgbClr val="00B0F0"/>
        </a:solidFill>
      </dgm:spPr>
      <dgm:t>
        <a:bodyPr/>
        <a:lstStyle/>
        <a:p>
          <a:endParaRPr lang="ru-RU" sz="1800" dirty="0">
            <a:latin typeface="Montserrat Light"/>
          </a:endParaRPr>
        </a:p>
      </dgm:t>
    </dgm:pt>
    <dgm:pt modelId="{B35B831C-EEB0-4A5C-B5BB-9A38D0C0AF0D}" type="parTrans" cxnId="{78AB44BF-33C4-4AF4-8B08-75B704560433}">
      <dgm:prSet/>
      <dgm:spPr/>
      <dgm:t>
        <a:bodyPr/>
        <a:lstStyle/>
        <a:p>
          <a:endParaRPr lang="ru-RU">
            <a:latin typeface="Montserrat Light"/>
          </a:endParaRPr>
        </a:p>
      </dgm:t>
    </dgm:pt>
    <dgm:pt modelId="{537ACA88-3507-4C1A-B744-D1AD31071682}" type="sibTrans" cxnId="{78AB44BF-33C4-4AF4-8B08-75B704560433}">
      <dgm:prSet/>
      <dgm:spPr/>
      <dgm:t>
        <a:bodyPr/>
        <a:lstStyle/>
        <a:p>
          <a:endParaRPr lang="ru-RU">
            <a:latin typeface="Montserrat Light"/>
          </a:endParaRPr>
        </a:p>
      </dgm:t>
    </dgm:pt>
    <dgm:pt modelId="{76A2064C-9524-4E5E-BA9C-079F9DCC7188}">
      <dgm:prSet phldrT="[Текст]" custT="1"/>
      <dgm:spPr>
        <a:ln>
          <a:solidFill>
            <a:srgbClr val="6AB3E7"/>
          </a:solidFill>
        </a:ln>
      </dgm:spPr>
      <dgm:t>
        <a:bodyPr/>
        <a:lstStyle/>
        <a:p>
          <a:r>
            <a:rPr lang="ru-RU" sz="2000" kern="1200" spc="-1" dirty="0" smtClean="0">
              <a:latin typeface="Montserrat Medium"/>
              <a:ea typeface="+mn-ea"/>
              <a:cs typeface="+mn-cs"/>
            </a:rPr>
            <a:t>Мониторинг психофизиологического состояния сотрудников, профилактика «эмоционального выгорания»</a:t>
          </a:r>
          <a:endParaRPr lang="ru-RU" sz="2000" kern="1200" spc="-1" dirty="0">
            <a:latin typeface="Montserrat Medium"/>
            <a:ea typeface="+mn-ea"/>
            <a:cs typeface="+mn-cs"/>
          </a:endParaRPr>
        </a:p>
      </dgm:t>
    </dgm:pt>
    <dgm:pt modelId="{CEABE85A-C791-4A40-8AF1-C39B816F6DBF}" type="parTrans" cxnId="{7EACEDA7-69FE-41D1-AE56-D9F44364B388}">
      <dgm:prSet/>
      <dgm:spPr/>
      <dgm:t>
        <a:bodyPr/>
        <a:lstStyle/>
        <a:p>
          <a:endParaRPr lang="ru-RU">
            <a:latin typeface="Montserrat Light"/>
          </a:endParaRPr>
        </a:p>
      </dgm:t>
    </dgm:pt>
    <dgm:pt modelId="{80110E2E-F8A0-49F0-90D3-975333F501DF}" type="sibTrans" cxnId="{7EACEDA7-69FE-41D1-AE56-D9F44364B388}">
      <dgm:prSet/>
      <dgm:spPr/>
      <dgm:t>
        <a:bodyPr/>
        <a:lstStyle/>
        <a:p>
          <a:endParaRPr lang="ru-RU">
            <a:latin typeface="Montserrat Light"/>
          </a:endParaRPr>
        </a:p>
      </dgm:t>
    </dgm:pt>
    <dgm:pt modelId="{8C36F102-6801-457C-B0EA-B5BAA4A1CAB6}">
      <dgm:prSet phldrT="[Текст]" custT="1"/>
      <dgm:spPr>
        <a:ln>
          <a:solidFill>
            <a:srgbClr val="6AB3E7"/>
          </a:solidFill>
        </a:ln>
      </dgm:spPr>
      <dgm:t>
        <a:bodyPr/>
        <a:lstStyle/>
        <a:p>
          <a:r>
            <a:rPr lang="ru-RU" sz="2000" kern="1200" spc="-1" dirty="0" smtClean="0">
              <a:latin typeface="Montserrat Medium"/>
              <a:ea typeface="+mn-ea"/>
              <a:cs typeface="+mn-cs"/>
            </a:rPr>
            <a:t>Пропаганда здорового образа жизни и профилактических медосмотров </a:t>
          </a:r>
          <a:endParaRPr lang="ru-RU" sz="2000" kern="1200" spc="-1" dirty="0">
            <a:latin typeface="Montserrat Medium"/>
            <a:ea typeface="+mn-ea"/>
            <a:cs typeface="+mn-cs"/>
          </a:endParaRPr>
        </a:p>
      </dgm:t>
    </dgm:pt>
    <dgm:pt modelId="{2DA9415A-64B2-444B-82B9-7039AB37FE7D}" type="sibTrans" cxnId="{DC03E671-EE9E-4870-9596-4DF873F658E0}">
      <dgm:prSet/>
      <dgm:spPr/>
      <dgm:t>
        <a:bodyPr/>
        <a:lstStyle/>
        <a:p>
          <a:endParaRPr lang="ru-RU">
            <a:latin typeface="Montserrat Light"/>
          </a:endParaRPr>
        </a:p>
      </dgm:t>
    </dgm:pt>
    <dgm:pt modelId="{20AB3754-A398-4AB9-8FFB-E09160AFE3D8}" type="parTrans" cxnId="{DC03E671-EE9E-4870-9596-4DF873F658E0}">
      <dgm:prSet/>
      <dgm:spPr/>
      <dgm:t>
        <a:bodyPr/>
        <a:lstStyle/>
        <a:p>
          <a:endParaRPr lang="ru-RU">
            <a:latin typeface="Montserrat Light"/>
          </a:endParaRPr>
        </a:p>
      </dgm:t>
    </dgm:pt>
    <dgm:pt modelId="{A5244ECE-81CA-4356-BDC5-42EF65B3CCCA}" type="pres">
      <dgm:prSet presAssocID="{57003BED-706F-4821-99EC-1902CBE7C5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6C236D-2B4E-4F55-81EC-4C9DAE288943}" type="pres">
      <dgm:prSet presAssocID="{58C7D35E-2E87-4D07-84E1-065363746EFD}" presName="composite" presStyleCnt="0"/>
      <dgm:spPr/>
    </dgm:pt>
    <dgm:pt modelId="{83FBCEA9-346F-46CF-9CEF-9967B97DB46C}" type="pres">
      <dgm:prSet presAssocID="{58C7D35E-2E87-4D07-84E1-065363746EFD}" presName="parentText" presStyleLbl="alignNode1" presStyleIdx="0" presStyleCnt="3" custLinFactNeighborX="-3517" custLinFactNeighborY="14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4F668-9362-4A0D-99EB-A50E8BE888C7}" type="pres">
      <dgm:prSet presAssocID="{58C7D35E-2E87-4D07-84E1-065363746EFD}" presName="descendantText" presStyleLbl="alignAcc1" presStyleIdx="0" presStyleCnt="3" custLinFactNeighborX="-104" custLinFactNeighborY="-3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8D425-E579-4E5B-9F61-9BC1D7C15AE0}" type="pres">
      <dgm:prSet presAssocID="{4D4D358A-5B26-4578-976F-8851475E45F9}" presName="sp" presStyleCnt="0"/>
      <dgm:spPr/>
    </dgm:pt>
    <dgm:pt modelId="{2465C7A4-3E1E-45A5-986E-229275E5E242}" type="pres">
      <dgm:prSet presAssocID="{0CA1267F-A9CC-48A5-AA9E-10256EDAB2EC}" presName="composite" presStyleCnt="0"/>
      <dgm:spPr/>
    </dgm:pt>
    <dgm:pt modelId="{99624805-9082-42DF-BF9D-B6ED3ECEEDE4}" type="pres">
      <dgm:prSet presAssocID="{0CA1267F-A9CC-48A5-AA9E-10256EDAB2E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B5A81-F97A-4195-A6E1-9CA4D77EDEF6}" type="pres">
      <dgm:prSet presAssocID="{0CA1267F-A9CC-48A5-AA9E-10256EDAB2EC}" presName="descendantText" presStyleLbl="alignAcc1" presStyleIdx="1" presStyleCnt="3" custLinFactNeighborX="0" custLinFactNeighborY="13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19018-59F0-4709-99F1-8C5F23E2827B}" type="pres">
      <dgm:prSet presAssocID="{5FCA9ABB-C126-468B-AF2C-D6F5E6CCC938}" presName="sp" presStyleCnt="0"/>
      <dgm:spPr/>
    </dgm:pt>
    <dgm:pt modelId="{A80B885C-EFA0-4516-9188-D2857A787BBD}" type="pres">
      <dgm:prSet presAssocID="{6ABC4645-1C4A-43D4-BF87-7131610AD633}" presName="composite" presStyleCnt="0"/>
      <dgm:spPr/>
    </dgm:pt>
    <dgm:pt modelId="{3E051041-A594-4EA2-97A3-E2DBA514A527}" type="pres">
      <dgm:prSet presAssocID="{6ABC4645-1C4A-43D4-BF87-7131610AD63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52E24-E6C3-4FD1-8BB3-84626DE0D7FC}" type="pres">
      <dgm:prSet presAssocID="{6ABC4645-1C4A-43D4-BF87-7131610AD633}" presName="descendantText" presStyleLbl="alignAcc1" presStyleIdx="2" presStyleCnt="3" custLinFactNeighborX="147" custLinFactNeighborY="9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C6B73-7A22-4EF0-ABD6-B8D6F0BB9AEF}" srcId="{0CA1267F-A9CC-48A5-AA9E-10256EDAB2EC}" destId="{99758D49-F682-4D09-BF61-48D310BAA9FD}" srcOrd="0" destOrd="0" parTransId="{9964D31E-D4B0-45CF-B157-2C497E6D248D}" sibTransId="{5F8E9970-68CB-4545-AB58-AF0B8B10F0A9}"/>
    <dgm:cxn modelId="{22A23CE0-E5B6-4168-8089-2EE6923A8C6A}" type="presOf" srcId="{58C7D35E-2E87-4D07-84E1-065363746EFD}" destId="{83FBCEA9-346F-46CF-9CEF-9967B97DB46C}" srcOrd="0" destOrd="0" presId="urn:microsoft.com/office/officeart/2005/8/layout/chevron2"/>
    <dgm:cxn modelId="{1922959D-5D2C-44FE-9678-EE88EE87A77D}" type="presOf" srcId="{57003BED-706F-4821-99EC-1902CBE7C51C}" destId="{A5244ECE-81CA-4356-BDC5-42EF65B3CCCA}" srcOrd="0" destOrd="0" presId="urn:microsoft.com/office/officeart/2005/8/layout/chevron2"/>
    <dgm:cxn modelId="{DC03E671-EE9E-4870-9596-4DF873F658E0}" srcId="{58C7D35E-2E87-4D07-84E1-065363746EFD}" destId="{8C36F102-6801-457C-B0EA-B5BAA4A1CAB6}" srcOrd="0" destOrd="0" parTransId="{20AB3754-A398-4AB9-8FFB-E09160AFE3D8}" sibTransId="{2DA9415A-64B2-444B-82B9-7039AB37FE7D}"/>
    <dgm:cxn modelId="{EB89B721-4D50-4110-9AF8-F2F2F72EC26E}" srcId="{57003BED-706F-4821-99EC-1902CBE7C51C}" destId="{58C7D35E-2E87-4D07-84E1-065363746EFD}" srcOrd="0" destOrd="0" parTransId="{E1550855-EC30-4F7D-A398-1BF77D1FDF6D}" sibTransId="{4D4D358A-5B26-4578-976F-8851475E45F9}"/>
    <dgm:cxn modelId="{7EACEDA7-69FE-41D1-AE56-D9F44364B388}" srcId="{6ABC4645-1C4A-43D4-BF87-7131610AD633}" destId="{76A2064C-9524-4E5E-BA9C-079F9DCC7188}" srcOrd="0" destOrd="0" parTransId="{CEABE85A-C791-4A40-8AF1-C39B816F6DBF}" sibTransId="{80110E2E-F8A0-49F0-90D3-975333F501DF}"/>
    <dgm:cxn modelId="{92302DE1-F8BA-40AA-B564-DB79EDA68237}" type="presOf" srcId="{6ABC4645-1C4A-43D4-BF87-7131610AD633}" destId="{3E051041-A594-4EA2-97A3-E2DBA514A527}" srcOrd="0" destOrd="0" presId="urn:microsoft.com/office/officeart/2005/8/layout/chevron2"/>
    <dgm:cxn modelId="{8A137853-8BC4-4D69-9C0F-55EA0E71D76A}" type="presOf" srcId="{0CA1267F-A9CC-48A5-AA9E-10256EDAB2EC}" destId="{99624805-9082-42DF-BF9D-B6ED3ECEEDE4}" srcOrd="0" destOrd="0" presId="urn:microsoft.com/office/officeart/2005/8/layout/chevron2"/>
    <dgm:cxn modelId="{42E9BA4E-ED35-4127-A3E7-5CF76D516935}" srcId="{57003BED-706F-4821-99EC-1902CBE7C51C}" destId="{0CA1267F-A9CC-48A5-AA9E-10256EDAB2EC}" srcOrd="1" destOrd="0" parTransId="{D6517C62-E538-45E8-9A91-FD9104EBB807}" sibTransId="{5FCA9ABB-C126-468B-AF2C-D6F5E6CCC938}"/>
    <dgm:cxn modelId="{2F661D6A-2E89-4F94-89B0-1A8B83268850}" type="presOf" srcId="{99758D49-F682-4D09-BF61-48D310BAA9FD}" destId="{1C2B5A81-F97A-4195-A6E1-9CA4D77EDEF6}" srcOrd="0" destOrd="0" presId="urn:microsoft.com/office/officeart/2005/8/layout/chevron2"/>
    <dgm:cxn modelId="{78AB44BF-33C4-4AF4-8B08-75B704560433}" srcId="{57003BED-706F-4821-99EC-1902CBE7C51C}" destId="{6ABC4645-1C4A-43D4-BF87-7131610AD633}" srcOrd="2" destOrd="0" parTransId="{B35B831C-EEB0-4A5C-B5BB-9A38D0C0AF0D}" sibTransId="{537ACA88-3507-4C1A-B744-D1AD31071682}"/>
    <dgm:cxn modelId="{5BFAC9FE-7964-4321-951C-3A86FA4E517C}" type="presOf" srcId="{76A2064C-9524-4E5E-BA9C-079F9DCC7188}" destId="{EB852E24-E6C3-4FD1-8BB3-84626DE0D7FC}" srcOrd="0" destOrd="0" presId="urn:microsoft.com/office/officeart/2005/8/layout/chevron2"/>
    <dgm:cxn modelId="{2F9A138A-B50E-40EF-BAB0-177E735BD994}" type="presOf" srcId="{8C36F102-6801-457C-B0EA-B5BAA4A1CAB6}" destId="{7FB4F668-9362-4A0D-99EB-A50E8BE888C7}" srcOrd="0" destOrd="0" presId="urn:microsoft.com/office/officeart/2005/8/layout/chevron2"/>
    <dgm:cxn modelId="{10EFEB31-0736-44A3-BACA-53CED59F10A2}" type="presParOf" srcId="{A5244ECE-81CA-4356-BDC5-42EF65B3CCCA}" destId="{736C236D-2B4E-4F55-81EC-4C9DAE288943}" srcOrd="0" destOrd="0" presId="urn:microsoft.com/office/officeart/2005/8/layout/chevron2"/>
    <dgm:cxn modelId="{742A3FCF-6EDD-4E34-A5ED-FCA9C3C31E9F}" type="presParOf" srcId="{736C236D-2B4E-4F55-81EC-4C9DAE288943}" destId="{83FBCEA9-346F-46CF-9CEF-9967B97DB46C}" srcOrd="0" destOrd="0" presId="urn:microsoft.com/office/officeart/2005/8/layout/chevron2"/>
    <dgm:cxn modelId="{8EB7E738-E157-4119-8184-FB315F263CF7}" type="presParOf" srcId="{736C236D-2B4E-4F55-81EC-4C9DAE288943}" destId="{7FB4F668-9362-4A0D-99EB-A50E8BE888C7}" srcOrd="1" destOrd="0" presId="urn:microsoft.com/office/officeart/2005/8/layout/chevron2"/>
    <dgm:cxn modelId="{0A0ED685-BBEF-4E39-98A8-A726CEBFB203}" type="presParOf" srcId="{A5244ECE-81CA-4356-BDC5-42EF65B3CCCA}" destId="{27D8D425-E579-4E5B-9F61-9BC1D7C15AE0}" srcOrd="1" destOrd="0" presId="urn:microsoft.com/office/officeart/2005/8/layout/chevron2"/>
    <dgm:cxn modelId="{D4110212-A920-4460-AE58-D0430D0F8CC3}" type="presParOf" srcId="{A5244ECE-81CA-4356-BDC5-42EF65B3CCCA}" destId="{2465C7A4-3E1E-45A5-986E-229275E5E242}" srcOrd="2" destOrd="0" presId="urn:microsoft.com/office/officeart/2005/8/layout/chevron2"/>
    <dgm:cxn modelId="{E71C0599-DDD0-4561-91C4-559E0F1D7379}" type="presParOf" srcId="{2465C7A4-3E1E-45A5-986E-229275E5E242}" destId="{99624805-9082-42DF-BF9D-B6ED3ECEEDE4}" srcOrd="0" destOrd="0" presId="urn:microsoft.com/office/officeart/2005/8/layout/chevron2"/>
    <dgm:cxn modelId="{A3D8B823-F6DC-46E3-A8DD-87706D6B6286}" type="presParOf" srcId="{2465C7A4-3E1E-45A5-986E-229275E5E242}" destId="{1C2B5A81-F97A-4195-A6E1-9CA4D77EDEF6}" srcOrd="1" destOrd="0" presId="urn:microsoft.com/office/officeart/2005/8/layout/chevron2"/>
    <dgm:cxn modelId="{EAB1CEB8-FEFD-43DA-834F-52F0B4391CC2}" type="presParOf" srcId="{A5244ECE-81CA-4356-BDC5-42EF65B3CCCA}" destId="{EDB19018-59F0-4709-99F1-8C5F23E2827B}" srcOrd="3" destOrd="0" presId="urn:microsoft.com/office/officeart/2005/8/layout/chevron2"/>
    <dgm:cxn modelId="{5B233673-6EC8-4AA1-95A8-A27171EAA066}" type="presParOf" srcId="{A5244ECE-81CA-4356-BDC5-42EF65B3CCCA}" destId="{A80B885C-EFA0-4516-9188-D2857A787BBD}" srcOrd="4" destOrd="0" presId="urn:microsoft.com/office/officeart/2005/8/layout/chevron2"/>
    <dgm:cxn modelId="{6849ABCC-7E34-48D4-85AC-395E21195E35}" type="presParOf" srcId="{A80B885C-EFA0-4516-9188-D2857A787BBD}" destId="{3E051041-A594-4EA2-97A3-E2DBA514A527}" srcOrd="0" destOrd="0" presId="urn:microsoft.com/office/officeart/2005/8/layout/chevron2"/>
    <dgm:cxn modelId="{B8881884-1FEC-4E7E-9233-DAF67B01D9F5}" type="presParOf" srcId="{A80B885C-EFA0-4516-9188-D2857A787BBD}" destId="{EB852E24-E6C3-4FD1-8BB3-84626DE0D7FC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BCEA9-346F-46CF-9CEF-9967B97DB46C}">
      <dsp:nvSpPr>
        <dsp:cNvPr id="0" name=""/>
        <dsp:cNvSpPr/>
      </dsp:nvSpPr>
      <dsp:spPr>
        <a:xfrm rot="5400000">
          <a:off x="-249548" y="279234"/>
          <a:ext cx="1663654" cy="1164558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Montserrat Light"/>
          </a:endParaRPr>
        </a:p>
      </dsp:txBody>
      <dsp:txXfrm rot="-5400000">
        <a:off x="0" y="611965"/>
        <a:ext cx="1164558" cy="499096"/>
      </dsp:txXfrm>
    </dsp:sp>
    <dsp:sp modelId="{7FB4F668-9362-4A0D-99EB-A50E8BE888C7}">
      <dsp:nvSpPr>
        <dsp:cNvPr id="0" name=""/>
        <dsp:cNvSpPr/>
      </dsp:nvSpPr>
      <dsp:spPr>
        <a:xfrm rot="5400000">
          <a:off x="5469633" y="-4315175"/>
          <a:ext cx="1081375" cy="9711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6AB3E7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pc="-1" dirty="0" smtClean="0">
              <a:latin typeface="Montserrat Medium"/>
              <a:ea typeface="+mn-ea"/>
              <a:cs typeface="+mn-cs"/>
            </a:rPr>
            <a:t>Пропаганда здорового образа жизни и профилактических медосмотров </a:t>
          </a:r>
          <a:endParaRPr lang="ru-RU" sz="2000" kern="1200" spc="-1" dirty="0">
            <a:latin typeface="Montserrat Medium"/>
            <a:ea typeface="+mn-ea"/>
            <a:cs typeface="+mn-cs"/>
          </a:endParaRPr>
        </a:p>
      </dsp:txBody>
      <dsp:txXfrm rot="-5400000">
        <a:off x="1154458" y="52788"/>
        <a:ext cx="9658938" cy="975799"/>
      </dsp:txXfrm>
    </dsp:sp>
    <dsp:sp modelId="{99624805-9082-42DF-BF9D-B6ED3ECEEDE4}">
      <dsp:nvSpPr>
        <dsp:cNvPr id="0" name=""/>
        <dsp:cNvSpPr/>
      </dsp:nvSpPr>
      <dsp:spPr>
        <a:xfrm rot="5400000">
          <a:off x="-249548" y="1725227"/>
          <a:ext cx="1663654" cy="1164558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Montserrat Ligh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Montserrat Light"/>
          </a:endParaRPr>
        </a:p>
      </dsp:txBody>
      <dsp:txXfrm rot="-5400000">
        <a:off x="0" y="2057958"/>
        <a:ext cx="1164558" cy="499096"/>
      </dsp:txXfrm>
    </dsp:sp>
    <dsp:sp modelId="{1C2B5A81-F97A-4195-A6E1-9CA4D77EDEF6}">
      <dsp:nvSpPr>
        <dsp:cNvPr id="0" name=""/>
        <dsp:cNvSpPr/>
      </dsp:nvSpPr>
      <dsp:spPr>
        <a:xfrm rot="5400000">
          <a:off x="5479449" y="-2696200"/>
          <a:ext cx="1081944" cy="9711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6AB3E7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pc="-1" dirty="0" smtClean="0">
              <a:latin typeface="Montserrat Medium"/>
              <a:ea typeface="+mn-ea"/>
              <a:cs typeface="+mn-cs"/>
            </a:rPr>
            <a:t>Вовлечение и занятия спортом работников и членов их семей</a:t>
          </a:r>
          <a:endParaRPr lang="ru-RU" sz="2000" kern="1200" spc="-1" dirty="0">
            <a:latin typeface="Montserrat Medium"/>
            <a:ea typeface="+mn-ea"/>
            <a:cs typeface="+mn-cs"/>
          </a:endParaRPr>
        </a:p>
      </dsp:txBody>
      <dsp:txXfrm rot="-5400000">
        <a:off x="1164558" y="1671507"/>
        <a:ext cx="9658910" cy="976312"/>
      </dsp:txXfrm>
    </dsp:sp>
    <dsp:sp modelId="{3E051041-A594-4EA2-97A3-E2DBA514A527}">
      <dsp:nvSpPr>
        <dsp:cNvPr id="0" name=""/>
        <dsp:cNvSpPr/>
      </dsp:nvSpPr>
      <dsp:spPr>
        <a:xfrm rot="5400000">
          <a:off x="-249548" y="3195776"/>
          <a:ext cx="1663654" cy="1164558"/>
        </a:xfrm>
        <a:prstGeom prst="chevron">
          <a:avLst/>
        </a:prstGeom>
        <a:solidFill>
          <a:srgbClr val="00B0F0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Montserrat Light"/>
          </a:endParaRPr>
        </a:p>
      </dsp:txBody>
      <dsp:txXfrm rot="-5400000">
        <a:off x="0" y="3528507"/>
        <a:ext cx="1164558" cy="499096"/>
      </dsp:txXfrm>
    </dsp:sp>
    <dsp:sp modelId="{EB852E24-E6C3-4FD1-8BB3-84626DE0D7FC}">
      <dsp:nvSpPr>
        <dsp:cNvPr id="0" name=""/>
        <dsp:cNvSpPr/>
      </dsp:nvSpPr>
      <dsp:spPr>
        <a:xfrm rot="5400000">
          <a:off x="5479733" y="-1267492"/>
          <a:ext cx="1081375" cy="9711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6AB3E7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pc="-1" dirty="0" smtClean="0">
              <a:latin typeface="Montserrat Medium"/>
              <a:ea typeface="+mn-ea"/>
              <a:cs typeface="+mn-cs"/>
            </a:rPr>
            <a:t>Мониторинг психофизиологического состояния сотрудников, профилактика «эмоционального выгорания»</a:t>
          </a:r>
          <a:endParaRPr lang="ru-RU" sz="2000" kern="1200" spc="-1" dirty="0">
            <a:latin typeface="Montserrat Medium"/>
            <a:ea typeface="+mn-ea"/>
            <a:cs typeface="+mn-cs"/>
          </a:endParaRPr>
        </a:p>
      </dsp:txBody>
      <dsp:txXfrm rot="-5400000">
        <a:off x="1164558" y="3100471"/>
        <a:ext cx="9658938" cy="975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5A6F1AE-E804-4F27-A3E7-3F6C77C334A9}" type="slidenum">
              <a:rPr lang="ru-RU" sz="1400" b="0" strike="noStrike" spc="-1">
                <a:latin typeface="Times New Roman"/>
              </a:rPr>
              <a:pPr algn="r">
                <a:buNone/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808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6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5DA1AA-C518-4102-BA38-542043F41B1C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  <a:buNone/>
              </a:p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  <a:buNone/>
              </a:p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 с название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8">
            <a:extLst>
              <a:ext uri="{FF2B5EF4-FFF2-40B4-BE49-F238E27FC236}">
                <a16:creationId xmlns:a16="http://schemas.microsoft.com/office/drawing/2014/main" xmlns="" id="{45A0ABD6-F78F-4578-A535-8507E4C7C760}"/>
              </a:ext>
            </a:extLst>
          </p:cNvPr>
          <p:cNvPicPr/>
          <p:nvPr userDrawn="1"/>
        </p:nvPicPr>
        <p:blipFill>
          <a:blip r:embed="rId2">
            <a:alphaModFix amt="5000"/>
          </a:blip>
          <a:stretch/>
        </p:blipFill>
        <p:spPr>
          <a:xfrm>
            <a:off x="0" y="7301935"/>
            <a:ext cx="3143040" cy="246600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AD69284-1264-497F-A072-7D33DAD5A89C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13676720" y="39242"/>
            <a:ext cx="3457920" cy="18514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xmlns="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sp>
        <p:nvSpPr>
          <p:cNvPr id="11" name="Номер слайда 18">
            <a:extLst>
              <a:ext uri="{FF2B5EF4-FFF2-40B4-BE49-F238E27FC236}">
                <a16:creationId xmlns:a16="http://schemas.microsoft.com/office/drawing/2014/main" xmlns="" id="{D60DA14F-14D5-4082-8ED5-BF467340CF1C}"/>
              </a:ext>
            </a:extLst>
          </p:cNvPr>
          <p:cNvSpPr txBox="1">
            <a:spLocks/>
          </p:cNvSpPr>
          <p:nvPr userDrawn="1"/>
        </p:nvSpPr>
        <p:spPr>
          <a:xfrm>
            <a:off x="550581" y="9215475"/>
            <a:ext cx="2041879" cy="311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>
                <a:solidFill>
                  <a:srgbClr val="44546A"/>
                </a:solidFill>
                <a:latin typeface="Montserrat" panose="00000500000000000000" pitchFamily="2" charset="-52"/>
              </a:rPr>
              <a:t>Название раздела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20A0A7-D794-4D2C-9CD8-75B8B32E101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0CC652D-FB2D-4331-A132-AB8591064F98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47496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1241720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53272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047496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1241720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BFEBB6-758F-415E-BF7A-EADA5CEFEFCC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_Работа Рос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>
            <a:extLst>
              <a:ext uri="{FF2B5EF4-FFF2-40B4-BE49-F238E27FC236}">
                <a16:creationId xmlns:a16="http://schemas.microsoft.com/office/drawing/2014/main" xmlns="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xmlns="" id="{57A6726A-3AEE-466D-AF35-9160BE828B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/>
        </p:blipFill>
        <p:spPr>
          <a:xfrm>
            <a:off x="15520086" y="339099"/>
            <a:ext cx="1098690" cy="432000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38">
            <a:extLst>
              <a:ext uri="{FF2B5EF4-FFF2-40B4-BE49-F238E27FC236}">
                <a16:creationId xmlns:a16="http://schemas.microsoft.com/office/drawing/2014/main" xmlns="" id="{1AECCC80-4F1C-4878-9359-16F9140D64AB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0" y="7301935"/>
            <a:ext cx="2357280" cy="2466000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F785A62-BDAB-4AC2-B1A2-2131968E2D81}"/>
              </a:ext>
            </a:extLst>
          </p:cNvPr>
          <p:cNvPicPr/>
          <p:nvPr userDrawn="1"/>
        </p:nvPicPr>
        <p:blipFill>
          <a:blip r:embed="rId4" cstate="print">
            <a:alphaModFix amt="5000"/>
          </a:blip>
          <a:stretch/>
        </p:blipFill>
        <p:spPr>
          <a:xfrm>
            <a:off x="14699796" y="0"/>
            <a:ext cx="2593440" cy="1851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995700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DFEE45-8121-43F5-AAC7-AC7A45CD955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4EC36E-1C1E-445D-ADEC-4E769887CD9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737923-D5E6-4D05-9FAC-D7B2408D61D3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53272" y="383040"/>
            <a:ext cx="15361416" cy="74309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767A5F-3911-4F38-B80B-217E2F60AFF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DA2AB1-0568-4D78-AB4A-6C486C200DD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B7D903-8C42-4BA2-AC06-83C7F487F5C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8A28CD-CB63-4DB9-A827-6B07ADF0B1A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0912" cy="16022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5653872" y="8899128"/>
            <a:ext cx="575820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1205467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E6A3B1B-D473-4D1D-8618-6A2AA5F55C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117331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34" lvl="1" indent="-324012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52" lvl="2" indent="-288011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70" lvl="3" indent="-216008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86" lvl="4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104" lvl="5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120" lvl="6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36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4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2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01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7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1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sv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9.jpe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5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1">
            <a:extLst>
              <a:ext uri="{FF2B5EF4-FFF2-40B4-BE49-F238E27FC236}">
                <a16:creationId xmlns:a16="http://schemas.microsoft.com/office/drawing/2014/main" xmlns="" id="{137675A6-00F2-4070-8A39-62A97E14E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8" b="8401"/>
          <a:stretch/>
        </p:blipFill>
        <p:spPr>
          <a:xfrm>
            <a:off x="1039620" y="1371600"/>
            <a:ext cx="7257240" cy="7326360"/>
          </a:xfrm>
          <a:prstGeom prst="rect">
            <a:avLst/>
          </a:prstGeom>
        </p:spPr>
      </p:pic>
      <p:pic>
        <p:nvPicPr>
          <p:cNvPr id="129" name="Рисунок 9" hidden="1"/>
          <p:cNvPicPr/>
          <p:nvPr/>
        </p:nvPicPr>
        <p:blipFill>
          <a:blip r:embed="rId4"/>
          <a:srcRect l="66099"/>
          <a:stretch/>
        </p:blipFill>
        <p:spPr>
          <a:xfrm>
            <a:off x="1406640" y="1371600"/>
            <a:ext cx="7315200" cy="685764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hidden="1">
            <a:extLst>
              <a:ext uri="{FF2B5EF4-FFF2-40B4-BE49-F238E27FC236}">
                <a16:creationId xmlns:a16="http://schemas.microsoft.com/office/drawing/2014/main" xmlns="" id="{FDF9548E-39B4-45AB-A270-E9679FD9A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" y="1093395"/>
            <a:ext cx="11406851" cy="7604567"/>
          </a:xfrm>
          <a:prstGeom prst="rect">
            <a:avLst/>
          </a:prstGeom>
        </p:spPr>
      </p:pic>
      <p:pic>
        <p:nvPicPr>
          <p:cNvPr id="11" name="Рисунок 10" hidden="1">
            <a:extLst>
              <a:ext uri="{FF2B5EF4-FFF2-40B4-BE49-F238E27FC236}">
                <a16:creationId xmlns:a16="http://schemas.microsoft.com/office/drawing/2014/main" xmlns="" id="{4AB9A26C-F6F0-4985-9D07-FBD023FF6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184" y="1371600"/>
            <a:ext cx="10564904" cy="7040518"/>
          </a:xfrm>
          <a:prstGeom prst="rect">
            <a:avLst/>
          </a:prstGeom>
        </p:spPr>
      </p:pic>
      <p:pic>
        <p:nvPicPr>
          <p:cNvPr id="13" name="Рисунок 12" hidden="1">
            <a:extLst>
              <a:ext uri="{FF2B5EF4-FFF2-40B4-BE49-F238E27FC236}">
                <a16:creationId xmlns:a16="http://schemas.microsoft.com/office/drawing/2014/main" xmlns="" id="{C1F97A5C-7773-48E1-AFD0-A89C1EFC5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618" y="1371600"/>
            <a:ext cx="10287000" cy="6858000"/>
          </a:xfrm>
          <a:prstGeom prst="rect">
            <a:avLst/>
          </a:prstGeom>
        </p:spPr>
      </p:pic>
      <p:pic>
        <p:nvPicPr>
          <p:cNvPr id="5" name="минтруд лого" hidden="1">
            <a:extLst>
              <a:ext uri="{FF2B5EF4-FFF2-40B4-BE49-F238E27FC236}">
                <a16:creationId xmlns:a16="http://schemas.microsoft.com/office/drawing/2014/main" xmlns="" id="{CFB3B070-81CB-441B-8817-E9233A675C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72" y="1799280"/>
            <a:ext cx="1481488" cy="612000"/>
          </a:xfrm>
          <a:prstGeom prst="rect">
            <a:avLst/>
          </a:prstGeom>
        </p:spPr>
      </p:pic>
      <p:pic>
        <p:nvPicPr>
          <p:cNvPr id="23" name="Рисунок 22" hidden="1">
            <a:extLst>
              <a:ext uri="{FF2B5EF4-FFF2-40B4-BE49-F238E27FC236}">
                <a16:creationId xmlns:a16="http://schemas.microsoft.com/office/drawing/2014/main" xmlns="" id="{43A201E2-65F4-4A92-80FD-9BA09231D3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176862" y="753213"/>
            <a:ext cx="2562896" cy="2678342"/>
          </a:xfrm>
          <a:prstGeom prst="rect">
            <a:avLst/>
          </a:prstGeom>
        </p:spPr>
      </p:pic>
      <p:pic>
        <p:nvPicPr>
          <p:cNvPr id="24" name="Picture 4" descr="A group of people sitting around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A6F9A60E-B08E-47EA-A23A-F1E0B47A3F7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765"/>
          <a:stretch/>
        </p:blipFill>
        <p:spPr>
          <a:xfrm>
            <a:off x="0" y="0"/>
            <a:ext cx="15426342" cy="9601200"/>
          </a:xfrm>
          <a:prstGeom prst="rect">
            <a:avLst/>
          </a:prstGeom>
        </p:spPr>
      </p:pic>
      <p:pic>
        <p:nvPicPr>
          <p:cNvPr id="130" name="Рукописный ввод 30"/>
          <p:cNvPicPr/>
          <p:nvPr/>
        </p:nvPicPr>
        <p:blipFill>
          <a:blip r:embed="rId12" cstate="print"/>
          <a:stretch/>
        </p:blipFill>
        <p:spPr>
          <a:xfrm>
            <a:off x="5179787" y="2324932"/>
            <a:ext cx="21230" cy="2123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8" descr="A picture containing building, indoor, bathroom, white&#10;&#10;Description automatically generated"/>
          <p:cNvPicPr/>
          <p:nvPr/>
        </p:nvPicPr>
        <p:blipFill rotWithShape="1">
          <a:blip r:embed="rId13"/>
          <a:srcRect r="120"/>
          <a:stretch/>
        </p:blipFill>
        <p:spPr>
          <a:xfrm>
            <a:off x="3643057" y="-1"/>
            <a:ext cx="13425743" cy="9601201"/>
          </a:xfrm>
          <a:prstGeom prst="rect">
            <a:avLst/>
          </a:prstGeom>
          <a:ln w="0">
            <a:noFill/>
          </a:ln>
        </p:spPr>
      </p:pic>
      <p:sp>
        <p:nvSpPr>
          <p:cNvPr id="134" name="TextBox 22"/>
          <p:cNvSpPr/>
          <p:nvPr/>
        </p:nvSpPr>
        <p:spPr>
          <a:xfrm>
            <a:off x="7413675" y="4310816"/>
            <a:ext cx="8951691" cy="16143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300" b="1" spc="-1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ТОП – 5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3300" b="1" spc="-1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Советов по </a:t>
            </a:r>
            <a:r>
              <a:rPr lang="ru-RU" sz="3300" b="1" spc="-1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нематериальной</a:t>
            </a:r>
            <a:endParaRPr lang="ru-RU" sz="3300" b="1" spc="-1" dirty="0" smtClean="0">
              <a:solidFill>
                <a:srgbClr val="0033A0"/>
              </a:solidFill>
              <a:latin typeface="Montserrat Medium" panose="00000600000000000000" pitchFamily="2" charset="-52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3300" b="1" spc="-1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мотивации сотрудников   </a:t>
            </a:r>
            <a:endParaRPr lang="ru-RU" sz="3300" b="1" spc="-1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xmlns="" id="{4B090DD0-62CF-4B79-AA32-D7330B307D0C}"/>
              </a:ext>
            </a:extLst>
          </p:cNvPr>
          <p:cNvPicPr/>
          <p:nvPr/>
        </p:nvPicPr>
        <p:blipFill>
          <a:blip r:embed="rId14" cstate="print"/>
          <a:stretch/>
        </p:blipFill>
        <p:spPr>
          <a:xfrm>
            <a:off x="13209563" y="628881"/>
            <a:ext cx="3430031" cy="1326528"/>
          </a:xfrm>
          <a:prstGeom prst="rect">
            <a:avLst/>
          </a:prstGeom>
          <a:ln w="0"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794175C-EB44-4552-A25C-D0E6282F7BDE}"/>
              </a:ext>
            </a:extLst>
          </p:cNvPr>
          <p:cNvSpPr txBox="1"/>
          <p:nvPr/>
        </p:nvSpPr>
        <p:spPr>
          <a:xfrm>
            <a:off x="12181708" y="8789784"/>
            <a:ext cx="7401799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spc="-1" dirty="0" smtClean="0">
                <a:solidFill>
                  <a:srgbClr val="57B6E7"/>
                </a:solidFill>
                <a:latin typeface="Montserrat Medium"/>
              </a:rPr>
              <a:t>Удмуртская Республика</a:t>
            </a:r>
            <a:endParaRPr lang="ru-RU" sz="2400" spc="-1" dirty="0" smtClean="0">
              <a:solidFill>
                <a:srgbClr val="57B6E7"/>
              </a:solidFill>
              <a:latin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02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xmlns="" id="{0EFD85B4-BAD5-4DCB-BC39-805873813E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r="216"/>
          <a:stretch/>
        </p:blipFill>
        <p:spPr>
          <a:xfrm>
            <a:off x="0" y="156117"/>
            <a:ext cx="17068800" cy="9618376"/>
          </a:xfrm>
          <a:prstGeom prst="rect">
            <a:avLst/>
          </a:prstGeom>
        </p:spPr>
      </p:pic>
      <p:sp>
        <p:nvSpPr>
          <p:cNvPr id="3" name="TextBox 22">
            <a:extLst>
              <a:ext uri="{FF2B5EF4-FFF2-40B4-BE49-F238E27FC236}">
                <a16:creationId xmlns:a16="http://schemas.microsoft.com/office/drawing/2014/main" xmlns="" id="{0ADE11C7-D833-4E80-A23D-4B09FA302F7D}"/>
              </a:ext>
            </a:extLst>
          </p:cNvPr>
          <p:cNvSpPr/>
          <p:nvPr/>
        </p:nvSpPr>
        <p:spPr>
          <a:xfrm>
            <a:off x="3605677" y="1520327"/>
            <a:ext cx="7924339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400" b="1" spc="-1" dirty="0" smtClean="0">
                <a:solidFill>
                  <a:srgbClr val="0070C0"/>
                </a:solidFill>
                <a:latin typeface="Montserrat Medium" panose="00000600000000000000" pitchFamily="2" charset="-52"/>
              </a:rPr>
              <a:t>Корпоративная культура  </a:t>
            </a:r>
            <a:endParaRPr lang="ru-RU" sz="4400" b="1" spc="-1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9" name="Голубой">
            <a:extLst>
              <a:ext uri="{FF2B5EF4-FFF2-40B4-BE49-F238E27FC236}">
                <a16:creationId xmlns:a16="http://schemas.microsoft.com/office/drawing/2014/main" xmlns="" id="{18DDC9E6-D2DF-49B8-9403-CB1D55E2A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95586" y="3507942"/>
            <a:ext cx="2682097" cy="5469263"/>
          </a:xfrm>
          <a:prstGeom prst="rect">
            <a:avLst/>
          </a:prstGeom>
        </p:spPr>
      </p:pic>
      <p:pic>
        <p:nvPicPr>
          <p:cNvPr id="20" name="Голубой">
            <a:extLst>
              <a:ext uri="{FF2B5EF4-FFF2-40B4-BE49-F238E27FC236}">
                <a16:creationId xmlns:a16="http://schemas.microsoft.com/office/drawing/2014/main" xmlns="" id="{18DDC9E6-D2DF-49B8-9403-CB1D55E2A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036412" y="3507945"/>
            <a:ext cx="2743784" cy="5469263"/>
          </a:xfrm>
          <a:prstGeom prst="rect">
            <a:avLst/>
          </a:prstGeom>
        </p:spPr>
      </p:pic>
      <p:pic>
        <p:nvPicPr>
          <p:cNvPr id="21" name="Голубой">
            <a:extLst>
              <a:ext uri="{FF2B5EF4-FFF2-40B4-BE49-F238E27FC236}">
                <a16:creationId xmlns:a16="http://schemas.microsoft.com/office/drawing/2014/main" xmlns="" id="{18DDC9E6-D2DF-49B8-9403-CB1D55E2A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689302" y="3507944"/>
            <a:ext cx="2571190" cy="5469263"/>
          </a:xfrm>
          <a:prstGeom prst="rect">
            <a:avLst/>
          </a:prstGeom>
        </p:spPr>
      </p:pic>
      <p:pic>
        <p:nvPicPr>
          <p:cNvPr id="22" name="Голубой">
            <a:extLst>
              <a:ext uri="{FF2B5EF4-FFF2-40B4-BE49-F238E27FC236}">
                <a16:creationId xmlns:a16="http://schemas.microsoft.com/office/drawing/2014/main" xmlns="" id="{18DDC9E6-D2DF-49B8-9403-CB1D55E2A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991919" y="3535490"/>
            <a:ext cx="2571190" cy="54692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111322" y="5560431"/>
            <a:ext cx="1650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7036412" y="5485291"/>
            <a:ext cx="22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Торжественное публичное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вручение почетных наград за хорошие результаты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работы  в ЦЗН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0689302" y="5271873"/>
            <a:ext cx="2025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Направление праздничного поздравления с Днем Рождения работнику от имени руководителя ЦЗН</a:t>
            </a:r>
            <a:endParaRPr lang="ru-RU" sz="16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4040330" y="5237265"/>
            <a:ext cx="1836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Оформление внутреннего стенда ко Дню Рождения работника ЦЗН</a:t>
            </a:r>
            <a:endParaRPr lang="ru-RU" sz="16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595586" y="4779431"/>
            <a:ext cx="20411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Система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обратной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связи и транслирование  ценностей корпоративной культуры. Регулярные встречи рядовых работников с руководителем </a:t>
            </a:r>
            <a:endParaRPr lang="ru-RU" sz="16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33" name="Graphic 6">
            <a:extLst>
              <a:ext uri="{FF2B5EF4-FFF2-40B4-BE49-F238E27FC236}">
                <a16:creationId xmlns:a16="http://schemas.microsoft.com/office/drawing/2014/main" xmlns="" id="{4B090DD0-62CF-4B79-AA32-D7330B307D0C}"/>
              </a:ext>
            </a:extLst>
          </p:cNvPr>
          <p:cNvPicPr/>
          <p:nvPr/>
        </p:nvPicPr>
        <p:blipFill>
          <a:blip r:embed="rId9" cstate="print"/>
          <a:stretch/>
        </p:blipFill>
        <p:spPr>
          <a:xfrm>
            <a:off x="521220" y="298757"/>
            <a:ext cx="2563952" cy="1017087"/>
          </a:xfrm>
          <a:prstGeom prst="rect">
            <a:avLst/>
          </a:prstGeom>
          <a:ln w="0">
            <a:noFill/>
          </a:ln>
        </p:spPr>
      </p:pic>
      <p:sp>
        <p:nvSpPr>
          <p:cNvPr id="15" name="TextBox 38"/>
          <p:cNvSpPr/>
          <p:nvPr/>
        </p:nvSpPr>
        <p:spPr>
          <a:xfrm>
            <a:off x="7242898" y="219449"/>
            <a:ext cx="3597904" cy="9625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6000" spc="-1" dirty="0" smtClean="0">
                <a:solidFill>
                  <a:srgbClr val="E14A20"/>
                </a:solidFill>
                <a:latin typeface="Montserrat Medium"/>
              </a:rPr>
              <a:t>ТОП - 1</a:t>
            </a:r>
            <a:endParaRPr lang="ru-RU" sz="6000" spc="-1" dirty="0">
              <a:solidFill>
                <a:srgbClr val="E14A20"/>
              </a:solidFill>
              <a:latin typeface="Montserrat Medium"/>
            </a:endParaRPr>
          </a:p>
        </p:txBody>
      </p:sp>
      <p:pic>
        <p:nvPicPr>
          <p:cNvPr id="16" name="Picture 2" descr="Конфликт? Не спешите бежать в суд!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502" y="700739"/>
            <a:ext cx="3971081" cy="240716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Голубой">
            <a:extLst>
              <a:ext uri="{FF2B5EF4-FFF2-40B4-BE49-F238E27FC236}">
                <a16:creationId xmlns:a16="http://schemas.microsoft.com/office/drawing/2014/main" xmlns="" id="{18DDC9E6-D2DF-49B8-9403-CB1D55E2A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32342" y="3507940"/>
            <a:ext cx="2571190" cy="54692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3732342" y="4884372"/>
            <a:ext cx="18697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Размещение фотографии лучших работников компании на  внутреннем сайте ЦЗН и доске почета   </a:t>
            </a:r>
            <a:endParaRPr lang="ru-RU" sz="16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537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02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xmlns="" id="{0EFD85B4-BAD5-4DCB-BC39-805873813E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r="216"/>
          <a:stretch/>
        </p:blipFill>
        <p:spPr>
          <a:xfrm>
            <a:off x="-246009" y="0"/>
            <a:ext cx="17068800" cy="9618376"/>
          </a:xfrm>
          <a:prstGeom prst="rect">
            <a:avLst/>
          </a:prstGeom>
        </p:spPr>
      </p:pic>
      <p:sp>
        <p:nvSpPr>
          <p:cNvPr id="3" name="TextBox 22">
            <a:extLst>
              <a:ext uri="{FF2B5EF4-FFF2-40B4-BE49-F238E27FC236}">
                <a16:creationId xmlns:a16="http://schemas.microsoft.com/office/drawing/2014/main" xmlns="" id="{0ADE11C7-D833-4E80-A23D-4B09FA302F7D}"/>
              </a:ext>
            </a:extLst>
          </p:cNvPr>
          <p:cNvSpPr/>
          <p:nvPr/>
        </p:nvSpPr>
        <p:spPr>
          <a:xfrm>
            <a:off x="4330181" y="1341525"/>
            <a:ext cx="11307337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400" b="1" spc="-1" dirty="0" smtClean="0">
                <a:solidFill>
                  <a:srgbClr val="0070C0"/>
                </a:solidFill>
                <a:latin typeface="Montserrat Medium" panose="00000600000000000000" pitchFamily="2" charset="-52"/>
              </a:rPr>
              <a:t>Развитие инициативы и творчества</a:t>
            </a:r>
            <a:endParaRPr lang="ru-RU" sz="4400" b="1" spc="-1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111322" y="5560431"/>
            <a:ext cx="1650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215399" y="5746147"/>
            <a:ext cx="186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Трансляция норм корпоративной этики</a:t>
            </a:r>
            <a:endParaRPr lang="ru-RU" sz="16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AF5DB62-815D-40E0-BF66-DB7C94626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6958" y="425533"/>
            <a:ext cx="2344990" cy="3828766"/>
          </a:xfrm>
          <a:prstGeom prst="rect">
            <a:avLst/>
          </a:prstGeom>
        </p:spPr>
      </p:pic>
      <p:pic>
        <p:nvPicPr>
          <p:cNvPr id="16" name="Graphic 6">
            <a:extLst>
              <a:ext uri="{FF2B5EF4-FFF2-40B4-BE49-F238E27FC236}">
                <a16:creationId xmlns:a16="http://schemas.microsoft.com/office/drawing/2014/main" xmlns="" id="{4B090DD0-62CF-4B79-AA32-D7330B307D0C}"/>
              </a:ext>
            </a:extLst>
          </p:cNvPr>
          <p:cNvPicPr/>
          <p:nvPr/>
        </p:nvPicPr>
        <p:blipFill>
          <a:blip r:embed="rId6" cstate="print"/>
          <a:stretch/>
        </p:blipFill>
        <p:spPr>
          <a:xfrm>
            <a:off x="14036498" y="156118"/>
            <a:ext cx="2563952" cy="880946"/>
          </a:xfrm>
          <a:prstGeom prst="rect">
            <a:avLst/>
          </a:prstGeom>
          <a:ln w="0">
            <a:noFill/>
          </a:ln>
        </p:spPr>
      </p:pic>
      <p:sp>
        <p:nvSpPr>
          <p:cNvPr id="27" name="TextBox 38"/>
          <p:cNvSpPr/>
          <p:nvPr/>
        </p:nvSpPr>
        <p:spPr>
          <a:xfrm>
            <a:off x="7242898" y="219449"/>
            <a:ext cx="3597904" cy="9625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6000" spc="-1" dirty="0" smtClean="0">
                <a:solidFill>
                  <a:srgbClr val="E14A20"/>
                </a:solidFill>
                <a:latin typeface="Montserrat Medium"/>
              </a:rPr>
              <a:t>ТОП - 2</a:t>
            </a:r>
            <a:endParaRPr lang="ru-RU" sz="6000" spc="-1" dirty="0">
              <a:solidFill>
                <a:srgbClr val="E14A20"/>
              </a:solidFill>
              <a:latin typeface="Montserrat Medium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1194" y="5519724"/>
            <a:ext cx="3221152" cy="2988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752347" y="6119395"/>
            <a:ext cx="28988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ontserrat Medium"/>
              </a:rPr>
              <a:t>Проведение конкурсов профессионального мастерства, конкурсов </a:t>
            </a:r>
            <a:r>
              <a:rPr lang="ru-RU" sz="2000" dirty="0">
                <a:solidFill>
                  <a:schemeClr val="bg1"/>
                </a:solidFill>
                <a:latin typeface="Montserrat Medium"/>
              </a:rPr>
              <a:t>инноваций по актуальным проблемам </a:t>
            </a:r>
            <a:r>
              <a:rPr lang="ru-RU" sz="2000" dirty="0" smtClean="0">
                <a:solidFill>
                  <a:schemeClr val="bg1"/>
                </a:solidFill>
                <a:latin typeface="Montserrat Medium"/>
              </a:rPr>
              <a:t>ЦЗН.</a:t>
            </a:r>
            <a:endParaRPr lang="ru-RU" sz="1600" dirty="0">
              <a:solidFill>
                <a:schemeClr val="bg1"/>
              </a:solidFill>
              <a:latin typeface="Montserrat Medium"/>
            </a:endParaRPr>
          </a:p>
          <a:p>
            <a:endParaRPr lang="ru-RU" sz="16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812346" y="2274851"/>
            <a:ext cx="3268050" cy="3220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080396" y="5248669"/>
            <a:ext cx="3337900" cy="2988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4200045" y="2947890"/>
            <a:ext cx="2492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ontserrat Medium"/>
              </a:rPr>
              <a:t>Проведение обучающих тренингов, психологических игр.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Montserrat Medium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tserrat Medium"/>
              </a:rPr>
              <a:t>Коучинг</a:t>
            </a:r>
            <a:endParaRPr lang="ru-RU" sz="1600" dirty="0">
              <a:solidFill>
                <a:schemeClr val="bg1"/>
              </a:solidFill>
              <a:latin typeface="Montserrat Medium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418296" y="2365014"/>
            <a:ext cx="3221152" cy="3130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3639448" y="5328453"/>
            <a:ext cx="3221152" cy="2988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7633156" y="5729708"/>
            <a:ext cx="2232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tserrat Medium"/>
              </a:rPr>
              <a:t>Перспективы карьерного роста. </a:t>
            </a:r>
            <a:endParaRPr lang="ru-RU" sz="2000" dirty="0" smtClean="0">
              <a:solidFill>
                <a:schemeClr val="bg1"/>
              </a:solidFill>
              <a:latin typeface="Montserrat Medium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Montserrat Medium"/>
              </a:rPr>
              <a:t>Система </a:t>
            </a:r>
            <a:r>
              <a:rPr lang="ru-RU" sz="2000" dirty="0">
                <a:solidFill>
                  <a:schemeClr val="bg1"/>
                </a:solidFill>
                <a:latin typeface="Montserrat Medium"/>
              </a:rPr>
              <a:t>формирования резерва кадров</a:t>
            </a:r>
            <a:endParaRPr lang="ru-RU" sz="1600" dirty="0">
              <a:solidFill>
                <a:schemeClr val="bg1"/>
              </a:solidFill>
              <a:latin typeface="Montserrat Medium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0912682" y="2806805"/>
            <a:ext cx="22323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ontserrat Medium"/>
              </a:rPr>
              <a:t>Внутренние знаки отличия (вымпелы, памятные медали) для награждения победителей</a:t>
            </a:r>
            <a:endParaRPr lang="ru-RU" sz="1600" dirty="0">
              <a:solidFill>
                <a:schemeClr val="bg1"/>
              </a:solidFill>
              <a:latin typeface="Montserrat Mediu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3856877" y="6388994"/>
            <a:ext cx="2786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ontserrat Medium"/>
              </a:rPr>
              <a:t>Дни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Montserrat Medium"/>
              </a:rPr>
              <a:t>«самоуправления»</a:t>
            </a:r>
            <a:endParaRPr lang="ru-RU" sz="1600" dirty="0">
              <a:solidFill>
                <a:schemeClr val="bg1"/>
              </a:solidFill>
              <a:latin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9746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02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xmlns="" id="{0EFD85B4-BAD5-4DCB-BC39-805873813E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r="216"/>
          <a:stretch/>
        </p:blipFill>
        <p:spPr>
          <a:xfrm>
            <a:off x="-175312" y="-96733"/>
            <a:ext cx="17068800" cy="96183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111322" y="5560431"/>
            <a:ext cx="1650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215399" y="5746147"/>
            <a:ext cx="186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Трансляция норм корпоративной этики</a:t>
            </a:r>
            <a:endParaRPr lang="ru-RU" sz="16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6" name="Graphic 6">
            <a:extLst>
              <a:ext uri="{FF2B5EF4-FFF2-40B4-BE49-F238E27FC236}">
                <a16:creationId xmlns:a16="http://schemas.microsoft.com/office/drawing/2014/main" xmlns="" id="{4B090DD0-62CF-4B79-AA32-D7330B307D0C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14036498" y="156118"/>
            <a:ext cx="2563952" cy="880946"/>
          </a:xfrm>
          <a:prstGeom prst="rect">
            <a:avLst/>
          </a:prstGeom>
          <a:ln w="0">
            <a:noFill/>
          </a:ln>
        </p:spPr>
      </p:pic>
      <p:sp>
        <p:nvSpPr>
          <p:cNvPr id="27" name="TextBox 38"/>
          <p:cNvSpPr/>
          <p:nvPr/>
        </p:nvSpPr>
        <p:spPr>
          <a:xfrm>
            <a:off x="7242898" y="219449"/>
            <a:ext cx="3597904" cy="9625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6000" spc="-1" dirty="0" smtClean="0">
                <a:solidFill>
                  <a:srgbClr val="E14A20"/>
                </a:solidFill>
                <a:latin typeface="Montserrat Medium"/>
              </a:rPr>
              <a:t>ТОП - 3</a:t>
            </a:r>
            <a:endParaRPr lang="ru-RU" sz="6000" spc="-1" dirty="0">
              <a:solidFill>
                <a:srgbClr val="E14A20"/>
              </a:solidFill>
              <a:latin typeface="Montserrat Medium"/>
            </a:endParaRPr>
          </a:p>
        </p:txBody>
      </p:sp>
      <p:pic>
        <p:nvPicPr>
          <p:cNvPr id="17" name="Picture 4" descr="Собеседование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358" y="4475305"/>
            <a:ext cx="3768361" cy="48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22">
            <a:extLst>
              <a:ext uri="{FF2B5EF4-FFF2-40B4-BE49-F238E27FC236}">
                <a16:creationId xmlns:a16="http://schemas.microsoft.com/office/drawing/2014/main" xmlns="" id="{0ADE11C7-D833-4E80-A23D-4B09FA302F7D}"/>
              </a:ext>
            </a:extLst>
          </p:cNvPr>
          <p:cNvSpPr/>
          <p:nvPr/>
        </p:nvSpPr>
        <p:spPr>
          <a:xfrm>
            <a:off x="6578216" y="1074215"/>
            <a:ext cx="7478181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400" b="1" spc="-1" dirty="0" smtClean="0">
                <a:solidFill>
                  <a:srgbClr val="0070C0"/>
                </a:solidFill>
                <a:latin typeface="Montserrat Medium" panose="00000600000000000000" pitchFamily="2" charset="-52"/>
              </a:rPr>
              <a:t>Условия труда</a:t>
            </a:r>
            <a:endParaRPr lang="ru-RU" sz="4400" b="1" spc="-1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9" name="Блок-схема: карточка 8"/>
          <p:cNvSpPr/>
          <p:nvPr/>
        </p:nvSpPr>
        <p:spPr>
          <a:xfrm>
            <a:off x="503623" y="6746283"/>
            <a:ext cx="4884928" cy="1988930"/>
          </a:xfrm>
          <a:prstGeom prst="flowChartPunchedCard">
            <a:avLst/>
          </a:prstGeom>
          <a:solidFill>
            <a:srgbClr val="CCECFF"/>
          </a:solidFill>
          <a:effectLst>
            <a:glow rad="228600">
              <a:schemeClr val="bg2">
                <a:lumMod val="9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Блок-схема: карточка 9"/>
          <p:cNvSpPr/>
          <p:nvPr/>
        </p:nvSpPr>
        <p:spPr>
          <a:xfrm>
            <a:off x="4957766" y="4172715"/>
            <a:ext cx="4884928" cy="1988930"/>
          </a:xfrm>
          <a:prstGeom prst="flowChartPunchedCard">
            <a:avLst/>
          </a:prstGeom>
          <a:solidFill>
            <a:srgbClr val="CCECFF"/>
          </a:solidFill>
          <a:effectLst>
            <a:glow rad="228600">
              <a:schemeClr val="bg2">
                <a:lumMod val="9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Блок-схема: карточка 10"/>
          <p:cNvSpPr/>
          <p:nvPr/>
        </p:nvSpPr>
        <p:spPr>
          <a:xfrm>
            <a:off x="503623" y="2006628"/>
            <a:ext cx="4884928" cy="1988930"/>
          </a:xfrm>
          <a:prstGeom prst="flowChartPunchedCard">
            <a:avLst/>
          </a:prstGeom>
          <a:solidFill>
            <a:srgbClr val="CCECFF"/>
          </a:solidFill>
          <a:effectLst>
            <a:glow rad="228600">
              <a:schemeClr val="bg2">
                <a:lumMod val="9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Блок-схема: карточка 11"/>
          <p:cNvSpPr/>
          <p:nvPr/>
        </p:nvSpPr>
        <p:spPr>
          <a:xfrm>
            <a:off x="10195894" y="2006628"/>
            <a:ext cx="4884928" cy="1988930"/>
          </a:xfrm>
          <a:prstGeom prst="flowChartPunchedCard">
            <a:avLst/>
          </a:prstGeom>
          <a:solidFill>
            <a:srgbClr val="CCECFF"/>
          </a:solidFill>
          <a:effectLst>
            <a:glow rad="228600">
              <a:schemeClr val="bg2">
                <a:lumMod val="9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Блок-схема: карточка 12"/>
          <p:cNvSpPr/>
          <p:nvPr/>
        </p:nvSpPr>
        <p:spPr>
          <a:xfrm>
            <a:off x="7400231" y="6746283"/>
            <a:ext cx="4884928" cy="1988930"/>
          </a:xfrm>
          <a:prstGeom prst="flowChartPunchedCard">
            <a:avLst/>
          </a:prstGeom>
          <a:solidFill>
            <a:srgbClr val="CCECFF"/>
          </a:solidFill>
          <a:effectLst>
            <a:glow rad="228600">
              <a:schemeClr val="bg2">
                <a:lumMod val="9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263540" y="2006628"/>
            <a:ext cx="3742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3A0"/>
                </a:solidFill>
                <a:latin typeface="Montserrat Medium"/>
              </a:rPr>
              <a:t>Создание безопасных и комфортных условий труда, оборудованного места для приема пищи, комнаты психологической разгрузки </a:t>
            </a:r>
            <a:endParaRPr lang="ru-RU" sz="1600" dirty="0">
              <a:solidFill>
                <a:srgbClr val="0033A0"/>
              </a:solidFill>
              <a:latin typeface="Montserrat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1105544" y="2185485"/>
            <a:ext cx="3319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3A0"/>
                </a:solidFill>
                <a:latin typeface="Montserrat Medium"/>
              </a:rPr>
              <a:t>Благоприятный психологический климат в коллективе. </a:t>
            </a:r>
          </a:p>
          <a:p>
            <a:pPr algn="ctr"/>
            <a:r>
              <a:rPr lang="ru-RU" sz="2000" dirty="0" smtClean="0">
                <a:solidFill>
                  <a:srgbClr val="0033A0"/>
                </a:solidFill>
                <a:latin typeface="Montserrat Medium"/>
              </a:rPr>
              <a:t>Система адаптации. Наставничество</a:t>
            </a:r>
            <a:endParaRPr lang="ru-RU" sz="1600" dirty="0">
              <a:solidFill>
                <a:srgbClr val="0033A0"/>
              </a:solidFill>
              <a:latin typeface="Montserrat Medium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6450265" y="4712455"/>
            <a:ext cx="2232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3A0"/>
                </a:solidFill>
                <a:latin typeface="Montserrat Medium"/>
              </a:rPr>
              <a:t>Гибкий график работы </a:t>
            </a:r>
            <a:endParaRPr lang="ru-RU" sz="1600" dirty="0">
              <a:solidFill>
                <a:srgbClr val="0033A0"/>
              </a:solidFill>
              <a:latin typeface="Montserrat 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8359088" y="6921436"/>
            <a:ext cx="359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33A0"/>
                </a:solidFill>
                <a:latin typeface="Montserrat Medium"/>
              </a:rPr>
              <a:t>Возможности </a:t>
            </a:r>
            <a:r>
              <a:rPr lang="ru-RU" sz="2000" dirty="0" smtClean="0">
                <a:solidFill>
                  <a:srgbClr val="0033A0"/>
                </a:solidFill>
                <a:latin typeface="Montserrat Medium"/>
              </a:rPr>
              <a:t>бесплатного профессионального </a:t>
            </a:r>
            <a:r>
              <a:rPr lang="ru-RU" sz="2000" dirty="0">
                <a:solidFill>
                  <a:srgbClr val="0033A0"/>
                </a:solidFill>
                <a:latin typeface="Montserrat Medium"/>
              </a:rPr>
              <a:t>обучения и повышения </a:t>
            </a:r>
            <a:r>
              <a:rPr lang="ru-RU" sz="2000" dirty="0" smtClean="0">
                <a:solidFill>
                  <a:srgbClr val="0033A0"/>
                </a:solidFill>
                <a:latin typeface="Montserrat Medium"/>
              </a:rPr>
              <a:t>квалификации.</a:t>
            </a:r>
            <a:endParaRPr lang="ru-RU" sz="1600" dirty="0">
              <a:solidFill>
                <a:srgbClr val="0033A0"/>
              </a:solidFill>
              <a:latin typeface="Montserrat Medium"/>
            </a:endParaRPr>
          </a:p>
          <a:p>
            <a:pPr algn="ctr"/>
            <a:r>
              <a:rPr lang="ru-RU" sz="2000" dirty="0" smtClean="0">
                <a:solidFill>
                  <a:srgbClr val="0033A0"/>
                </a:solidFill>
                <a:latin typeface="Montserrat Medium"/>
              </a:rPr>
              <a:t> </a:t>
            </a:r>
            <a:endParaRPr lang="ru-RU" sz="1600" dirty="0">
              <a:solidFill>
                <a:srgbClr val="0033A0"/>
              </a:solidFill>
              <a:latin typeface="Montserrat Mediu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658416" y="6921436"/>
            <a:ext cx="2671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3A0"/>
                </a:solidFill>
                <a:latin typeface="Montserrat Medium"/>
              </a:rPr>
              <a:t>Понимание при возникновении семейных обстоятельств </a:t>
            </a:r>
            <a:endParaRPr lang="ru-RU" sz="1600" dirty="0">
              <a:solidFill>
                <a:srgbClr val="0033A0"/>
              </a:solidFill>
              <a:latin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9069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02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xmlns="" id="{0EFD85B4-BAD5-4DCB-BC39-805873813E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r="216"/>
          <a:stretch/>
        </p:blipFill>
        <p:spPr>
          <a:xfrm>
            <a:off x="0" y="219449"/>
            <a:ext cx="17068800" cy="96183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111322" y="5560431"/>
            <a:ext cx="1650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215399" y="5746147"/>
            <a:ext cx="186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Трансляция норм корпоративной этики</a:t>
            </a:r>
            <a:endParaRPr lang="ru-RU" sz="16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6" name="Graphic 6">
            <a:extLst>
              <a:ext uri="{FF2B5EF4-FFF2-40B4-BE49-F238E27FC236}">
                <a16:creationId xmlns:a16="http://schemas.microsoft.com/office/drawing/2014/main" xmlns="" id="{4B090DD0-62CF-4B79-AA32-D7330B307D0C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14036498" y="156118"/>
            <a:ext cx="2563952" cy="880946"/>
          </a:xfrm>
          <a:prstGeom prst="rect">
            <a:avLst/>
          </a:prstGeom>
          <a:ln w="0">
            <a:noFill/>
          </a:ln>
        </p:spPr>
      </p:pic>
      <p:sp>
        <p:nvSpPr>
          <p:cNvPr id="27" name="TextBox 38"/>
          <p:cNvSpPr/>
          <p:nvPr/>
        </p:nvSpPr>
        <p:spPr>
          <a:xfrm>
            <a:off x="7242898" y="219449"/>
            <a:ext cx="3597904" cy="9625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6000" spc="-1" dirty="0" smtClean="0">
                <a:solidFill>
                  <a:srgbClr val="E14A20"/>
                </a:solidFill>
                <a:latin typeface="Montserrat Medium"/>
              </a:rPr>
              <a:t>ТОП - 4</a:t>
            </a:r>
            <a:endParaRPr lang="ru-RU" sz="6000" spc="-1" dirty="0">
              <a:solidFill>
                <a:srgbClr val="E14A20"/>
              </a:solidFill>
              <a:latin typeface="Montserrat Medium"/>
            </a:endParaRPr>
          </a:p>
        </p:txBody>
      </p:sp>
      <p:pic>
        <p:nvPicPr>
          <p:cNvPr id="7" name="Picture 7" descr="https://vshp.pro/wp-content/uploads/2021/06/Integrativnyj-podhod-v-gruppovoj-psihoterap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22" y="596591"/>
            <a:ext cx="4282542" cy="3553719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xmlns="" id="{0ADE11C7-D833-4E80-A23D-4B09FA302F7D}"/>
              </a:ext>
            </a:extLst>
          </p:cNvPr>
          <p:cNvSpPr/>
          <p:nvPr/>
        </p:nvSpPr>
        <p:spPr>
          <a:xfrm>
            <a:off x="6340056" y="1468551"/>
            <a:ext cx="9557011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4400" b="1" spc="-1" dirty="0" smtClean="0">
                <a:solidFill>
                  <a:srgbClr val="0070C0"/>
                </a:solidFill>
                <a:latin typeface="Montserrat Medium" panose="00000600000000000000" pitchFamily="2" charset="-52"/>
              </a:rPr>
              <a:t>Социальная поддержка </a:t>
            </a:r>
            <a:endParaRPr lang="ru-RU" sz="4400" b="1" spc="-1" dirty="0">
              <a:solidFill>
                <a:srgbClr val="0070C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653160" y="4255245"/>
            <a:ext cx="4752528" cy="1944216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0803683" y="2593639"/>
            <a:ext cx="4752528" cy="1944216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761948" y="7027579"/>
            <a:ext cx="4752528" cy="2355571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0376062" y="7027580"/>
            <a:ext cx="4752528" cy="1944216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8027629" y="4926877"/>
            <a:ext cx="4752528" cy="1944216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2311791" y="4813200"/>
            <a:ext cx="3435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3A0"/>
                </a:solidFill>
                <a:latin typeface="Montserrat Medium"/>
              </a:rPr>
              <a:t>Социальная защищенность работников</a:t>
            </a:r>
            <a:endParaRPr lang="ru-RU" sz="1600" dirty="0">
              <a:solidFill>
                <a:srgbClr val="0033A0"/>
              </a:solidFill>
              <a:latin typeface="Montserrat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1869140" y="3211804"/>
            <a:ext cx="3056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3A0"/>
                </a:solidFill>
                <a:latin typeface="Montserrat Medium"/>
              </a:rPr>
              <a:t>Корпоративная система ДМС</a:t>
            </a:r>
            <a:endParaRPr lang="ru-RU" sz="1600" dirty="0">
              <a:solidFill>
                <a:srgbClr val="0033A0"/>
              </a:solidFill>
              <a:latin typeface="Montserrat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9206670" y="5560431"/>
            <a:ext cx="2662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3A0"/>
                </a:solidFill>
                <a:latin typeface="Montserrat Medium"/>
              </a:rPr>
              <a:t>Профсоюзный комитет</a:t>
            </a:r>
            <a:endParaRPr lang="ru-RU" sz="1600" dirty="0">
              <a:solidFill>
                <a:srgbClr val="0033A0"/>
              </a:solidFill>
              <a:latin typeface="Montserrat Medium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3474720" y="7337968"/>
            <a:ext cx="388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3A0"/>
                </a:solidFill>
                <a:latin typeface="Montserrat Medium"/>
              </a:rPr>
              <a:t>Социальная инфраструктура: стадион, детский оздоровительный лагерь, базы отдыха</a:t>
            </a:r>
            <a:endParaRPr lang="ru-RU" sz="1600" dirty="0">
              <a:solidFill>
                <a:srgbClr val="0033A0"/>
              </a:solidFill>
              <a:latin typeface="Montserrat 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11368639" y="7645744"/>
            <a:ext cx="2662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3A0"/>
                </a:solidFill>
                <a:latin typeface="Montserrat Medium"/>
              </a:rPr>
              <a:t>Коллективный договор</a:t>
            </a:r>
            <a:endParaRPr lang="ru-RU" sz="1600" dirty="0">
              <a:solidFill>
                <a:srgbClr val="0033A0"/>
              </a:solidFill>
              <a:latin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036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xmlns="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7242898" y="219449"/>
            <a:ext cx="5148242" cy="9625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6000" spc="-1" dirty="0" smtClean="0">
                <a:solidFill>
                  <a:srgbClr val="E14A20"/>
                </a:solidFill>
                <a:latin typeface="Montserrat Medium"/>
              </a:rPr>
              <a:t>ТОП - 5</a:t>
            </a:r>
            <a:endParaRPr lang="ru-RU" sz="6000" spc="-1" dirty="0">
              <a:solidFill>
                <a:srgbClr val="E14A20"/>
              </a:solidFill>
              <a:latin typeface="Montserrat Medium"/>
            </a:endParaRP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xmlns="" id="{95438848-D8A1-466E-A139-1F2ABB0DD520}"/>
              </a:ext>
            </a:extLst>
          </p:cNvPr>
          <p:cNvSpPr/>
          <p:nvPr/>
        </p:nvSpPr>
        <p:spPr>
          <a:xfrm>
            <a:off x="3222702" y="1067123"/>
            <a:ext cx="12008199" cy="1222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6000" spc="-1" dirty="0" smtClean="0">
                <a:solidFill>
                  <a:srgbClr val="0070C0"/>
                </a:solidFill>
                <a:latin typeface="Montserrat SemiBold"/>
              </a:rPr>
              <a:t>Программа охраны здоровья</a:t>
            </a:r>
            <a:endParaRPr lang="ru-RU" sz="6000" spc="-1" dirty="0">
              <a:solidFill>
                <a:srgbClr val="0070C0"/>
              </a:solidFill>
              <a:latin typeface="Montserrat SemiBold"/>
            </a:endParaRPr>
          </a:p>
        </p:txBody>
      </p:sp>
      <p:pic>
        <p:nvPicPr>
          <p:cNvPr id="21" name="Picture 3" descr="D:\ОКУ ЦЗН доки\Загрузки\char_17@3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517" y="2932208"/>
            <a:ext cx="1354177" cy="382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463743794"/>
              </p:ext>
            </p:extLst>
          </p:nvPr>
        </p:nvGraphicFramePr>
        <p:xfrm>
          <a:off x="4021401" y="2145960"/>
          <a:ext cx="10876285" cy="461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4028943" y="6456519"/>
            <a:ext cx="1171310" cy="1673300"/>
            <a:chOff x="0" y="31617"/>
            <a:chExt cx="1288556" cy="1840794"/>
          </a:xfrm>
          <a:solidFill>
            <a:srgbClr val="00B0F0"/>
          </a:solidFill>
        </p:grpSpPr>
        <p:sp>
          <p:nvSpPr>
            <p:cNvPr id="24" name="Нашивка 23"/>
            <p:cNvSpPr/>
            <p:nvPr/>
          </p:nvSpPr>
          <p:spPr>
            <a:xfrm rot="5400000">
              <a:off x="-276119" y="307736"/>
              <a:ext cx="1840794" cy="1288556"/>
            </a:xfrm>
            <a:prstGeom prst="chevron">
              <a:avLst/>
            </a:prstGeom>
            <a:grpFill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0" y="675895"/>
              <a:ext cx="1288556" cy="5522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Montserrat Light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181845" y="6521464"/>
            <a:ext cx="9715841" cy="1087644"/>
            <a:chOff x="1191864" y="-29203"/>
            <a:chExt cx="10997123" cy="1196516"/>
          </a:xfrm>
        </p:grpSpPr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 rot="5400000">
              <a:off x="6099567" y="-4916070"/>
              <a:ext cx="1196516" cy="10970249"/>
            </a:xfrm>
            <a:prstGeom prst="round2SameRect">
              <a:avLst/>
            </a:prstGeom>
            <a:ln>
              <a:solidFill>
                <a:srgbClr val="6AB3E7"/>
              </a:solidFill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1191864" y="1"/>
              <a:ext cx="10997123" cy="1167309"/>
            </a:xfrm>
            <a:prstGeom prst="rect">
              <a:avLst/>
            </a:prstGeom>
            <a:ln>
              <a:solidFill>
                <a:srgbClr val="6AB3E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spc="-1" dirty="0" smtClean="0">
                  <a:latin typeface="Montserrat Medium"/>
                </a:rPr>
                <a:t>Проведение корпоративных мероприятий, в том числе к праздничным датам</a:t>
              </a:r>
              <a:endParaRPr lang="ru-RU" sz="2000" kern="1200" spc="-1" dirty="0">
                <a:latin typeface="Montserrat Medium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028943" y="7927900"/>
            <a:ext cx="1152902" cy="1673300"/>
            <a:chOff x="0" y="31617"/>
            <a:chExt cx="1288556" cy="1840794"/>
          </a:xfrm>
          <a:solidFill>
            <a:srgbClr val="00B0F0"/>
          </a:solidFill>
        </p:grpSpPr>
        <p:sp>
          <p:nvSpPr>
            <p:cNvPr id="30" name="Нашивка 29"/>
            <p:cNvSpPr/>
            <p:nvPr/>
          </p:nvSpPr>
          <p:spPr>
            <a:xfrm rot="5400000">
              <a:off x="-276119" y="307736"/>
              <a:ext cx="1840794" cy="1288556"/>
            </a:xfrm>
            <a:prstGeom prst="chevron">
              <a:avLst/>
            </a:prstGeom>
            <a:grpFill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Нашивка 4"/>
            <p:cNvSpPr/>
            <p:nvPr/>
          </p:nvSpPr>
          <p:spPr>
            <a:xfrm>
              <a:off x="0" y="675895"/>
              <a:ext cx="1288556" cy="5522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Montserrat Light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176825" y="7981377"/>
            <a:ext cx="9692098" cy="1087644"/>
            <a:chOff x="1212701" y="-29204"/>
            <a:chExt cx="11145404" cy="1196516"/>
          </a:xfrm>
        </p:grpSpPr>
        <p:sp>
          <p:nvSpPr>
            <p:cNvPr id="33" name="Прямоугольник с двумя скругленными соседними углами 32"/>
            <p:cNvSpPr/>
            <p:nvPr/>
          </p:nvSpPr>
          <p:spPr>
            <a:xfrm rot="5400000">
              <a:off x="6187145" y="-5003648"/>
              <a:ext cx="1196516" cy="11145404"/>
            </a:xfrm>
            <a:prstGeom prst="round2SameRect">
              <a:avLst/>
            </a:prstGeom>
            <a:ln>
              <a:solidFill>
                <a:srgbClr val="6AB3E7"/>
              </a:solidFill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1277147" y="2"/>
              <a:ext cx="10911840" cy="1138105"/>
            </a:xfrm>
            <a:prstGeom prst="rect">
              <a:avLst/>
            </a:prstGeom>
            <a:ln>
              <a:solidFill>
                <a:srgbClr val="6AB3E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spc="-1" dirty="0" smtClean="0">
                  <a:latin typeface="Montserrat Medium"/>
                </a:rPr>
                <a:t>Оплата абонемента в спортивном клубе</a:t>
              </a:r>
              <a:endParaRPr lang="ru-RU" sz="2000" kern="1200" spc="-1" dirty="0">
                <a:latin typeface="Montserrat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13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13302</TotalTime>
  <Words>259</Words>
  <Application>Microsoft Office PowerPoint</Application>
  <PresentationFormat>Произвольный</PresentationFormat>
  <Paragraphs>53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Александровна Тихонова</dc:creator>
  <cp:lastModifiedBy>Sorokina</cp:lastModifiedBy>
  <cp:revision>306</cp:revision>
  <cp:lastPrinted>2022-08-05T16:50:40Z</cp:lastPrinted>
  <dcterms:created xsi:type="dcterms:W3CDTF">2022-02-02T17:42:51Z</dcterms:created>
  <dcterms:modified xsi:type="dcterms:W3CDTF">2022-12-08T04:49:46Z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5</vt:i4>
  </property>
</Properties>
</file>