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7" r:id="rId4"/>
    <p:sldId id="26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300" userDrawn="1">
          <p15:clr>
            <a:srgbClr val="A4A3A4"/>
          </p15:clr>
        </p15:guide>
        <p15:guide id="4" orient="horz" pos="4299" userDrawn="1">
          <p15:clr>
            <a:srgbClr val="A4A3A4"/>
          </p15:clr>
        </p15:guide>
        <p15:guide id="5" orient="horz" pos="4345" userDrawn="1">
          <p15:clr>
            <a:srgbClr val="A4A3A4"/>
          </p15:clr>
        </p15:guide>
        <p15:guide id="6" orient="horz" pos="45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3E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2250"/>
  </p:normalViewPr>
  <p:slideViewPr>
    <p:cSldViewPr snapToGrid="0" snapToObjects="1" showGuides="1">
      <p:cViewPr>
        <p:scale>
          <a:sx n="82" d="100"/>
          <a:sy n="82" d="100"/>
        </p:scale>
        <p:origin x="1800" y="-1901"/>
      </p:cViewPr>
      <p:guideLst>
        <p:guide orient="horz" pos="308"/>
        <p:guide pos="2160"/>
        <p:guide pos="300"/>
        <p:guide orient="horz" pos="4299"/>
        <p:guide orient="horz" pos="4345"/>
        <p:guide orient="horz" pos="45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6" d="100"/>
          <a:sy n="96" d="100"/>
        </p:scale>
        <p:origin x="36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E9C3492-50CF-9D48-9E68-CA630D6590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95A80FF-CC52-1544-B9FE-F9884BB587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7359C-91E0-424E-A53A-B5A06E71CA0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45B8AF-6242-B740-9A36-B636D8556A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E07882-6057-9D4E-93A8-6314400E04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1BD69-61C1-FD4D-BCC9-8A6E7BAAE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22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BF791-4084-684E-91FE-3874CB955F57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62768-ABDF-A041-B5A2-A903AAAF5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8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Нумерация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662768-ABDF-A041-B5A2-A903AAAF54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58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Нумерация страниц и вопросов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662768-ABDF-A041-B5A2-A903AAAF549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745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662768-ABDF-A041-B5A2-A903AAAF549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92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07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2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537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99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1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58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5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80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0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текст, знак&#10;&#10;Автоматически созданное описание">
            <a:extLst>
              <a:ext uri="{FF2B5EF4-FFF2-40B4-BE49-F238E27FC236}">
                <a16:creationId xmlns:a16="http://schemas.microsoft.com/office/drawing/2014/main" id="{DDA072E5-7936-064B-8727-B83096D7A9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123" y="0"/>
            <a:ext cx="5383754" cy="384421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9854513-D734-F94A-8981-4469CD0738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" y="6998875"/>
            <a:ext cx="2778895" cy="290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0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46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29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7FA1B-DDEB-A046-9F28-3A65D61A47C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9FD5F-4263-024E-8211-A02539A4D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9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4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FC9B2B-0BC0-EF48-917A-6974C69E8418}"/>
              </a:ext>
            </a:extLst>
          </p:cNvPr>
          <p:cNvSpPr txBox="1"/>
          <p:nvPr/>
        </p:nvSpPr>
        <p:spPr>
          <a:xfrm>
            <a:off x="381262" y="384621"/>
            <a:ext cx="6149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70C0"/>
                </a:solidFill>
                <a:latin typeface="Montserrat SemiBold" pitchFamily="2" charset="77"/>
              </a:rPr>
              <a:t>ОПРОС РАБОТОДАТЕЛЕЙ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70C0"/>
                </a:solidFill>
                <a:latin typeface="Montserrat SemiBold" pitchFamily="2" charset="77"/>
              </a:rPr>
              <a:t>Впечатление от взаимодействия с ЦЗН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ontserrat SemiBold" pitchFamily="2" charset="77"/>
              <a:ea typeface="+mn-ea"/>
              <a:cs typeface="+mn-cs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70249692-3055-5244-9766-BF7A5631520E}"/>
              </a:ext>
            </a:extLst>
          </p:cNvPr>
          <p:cNvGrpSpPr/>
          <p:nvPr/>
        </p:nvGrpSpPr>
        <p:grpSpPr>
          <a:xfrm>
            <a:off x="471539" y="3231945"/>
            <a:ext cx="6125788" cy="836126"/>
            <a:chOff x="485394" y="3490243"/>
            <a:chExt cx="6125788" cy="836126"/>
          </a:xfrm>
        </p:grpSpPr>
        <p:grpSp>
          <p:nvGrpSpPr>
            <p:cNvPr id="40" name="Группа 39">
              <a:extLst>
                <a:ext uri="{FF2B5EF4-FFF2-40B4-BE49-F238E27FC236}">
                  <a16:creationId xmlns:a16="http://schemas.microsoft.com/office/drawing/2014/main" id="{2B119939-715C-024F-BE98-D5ACFAE6A285}"/>
                </a:ext>
              </a:extLst>
            </p:cNvPr>
            <p:cNvGrpSpPr/>
            <p:nvPr/>
          </p:nvGrpSpPr>
          <p:grpSpPr>
            <a:xfrm>
              <a:off x="3716536" y="3839056"/>
              <a:ext cx="2894646" cy="348398"/>
              <a:chOff x="3902800" y="1241517"/>
              <a:chExt cx="2894646" cy="348398"/>
            </a:xfrm>
          </p:grpSpPr>
          <p:sp>
            <p:nvSpPr>
              <p:cNvPr id="41" name="Овал 40">
                <a:extLst>
                  <a:ext uri="{FF2B5EF4-FFF2-40B4-BE49-F238E27FC236}">
                    <a16:creationId xmlns:a16="http://schemas.microsoft.com/office/drawing/2014/main" id="{D8F02E88-C0E4-894B-B9F7-B39BD1E21695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>
                <a:extLst>
                  <a:ext uri="{FF2B5EF4-FFF2-40B4-BE49-F238E27FC236}">
                    <a16:creationId xmlns:a16="http://schemas.microsoft.com/office/drawing/2014/main" id="{1F95F4AE-6974-1A4B-8258-CCC63280D065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>
                <a:extLst>
                  <a:ext uri="{FF2B5EF4-FFF2-40B4-BE49-F238E27FC236}">
                    <a16:creationId xmlns:a16="http://schemas.microsoft.com/office/drawing/2014/main" id="{8447B13E-8B94-FB4E-8506-C47A09565F0C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Овал 43">
                <a:extLst>
                  <a:ext uri="{FF2B5EF4-FFF2-40B4-BE49-F238E27FC236}">
                    <a16:creationId xmlns:a16="http://schemas.microsoft.com/office/drawing/2014/main" id="{4C73CB00-814C-BE44-9BB0-E32CC6716F06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>
                <a:extLst>
                  <a:ext uri="{FF2B5EF4-FFF2-40B4-BE49-F238E27FC236}">
                    <a16:creationId xmlns:a16="http://schemas.microsoft.com/office/drawing/2014/main" id="{1D75E59C-B475-6245-9B16-FC7DC5EED7B8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Овал 45">
                <a:extLst>
                  <a:ext uri="{FF2B5EF4-FFF2-40B4-BE49-F238E27FC236}">
                    <a16:creationId xmlns:a16="http://schemas.microsoft.com/office/drawing/2014/main" id="{DDAED3A9-352F-044A-A660-4435FF7DE67B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Овал 46">
                <a:extLst>
                  <a:ext uri="{FF2B5EF4-FFF2-40B4-BE49-F238E27FC236}">
                    <a16:creationId xmlns:a16="http://schemas.microsoft.com/office/drawing/2014/main" id="{D18F9796-61E7-6045-ACA6-E9E19C4B45BE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Овал 47">
                <a:extLst>
                  <a:ext uri="{FF2B5EF4-FFF2-40B4-BE49-F238E27FC236}">
                    <a16:creationId xmlns:a16="http://schemas.microsoft.com/office/drawing/2014/main" id="{9DA73B35-510D-5147-8924-A665848E8875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Овал 48">
                <a:extLst>
                  <a:ext uri="{FF2B5EF4-FFF2-40B4-BE49-F238E27FC236}">
                    <a16:creationId xmlns:a16="http://schemas.microsoft.com/office/drawing/2014/main" id="{D72ED8E2-9FC3-2745-BF0A-BB2771A27B16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Овал 49">
                <a:extLst>
                  <a:ext uri="{FF2B5EF4-FFF2-40B4-BE49-F238E27FC236}">
                    <a16:creationId xmlns:a16="http://schemas.microsoft.com/office/drawing/2014/main" id="{185FF417-83B9-5C47-B7DA-91D4A3783E9C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1" name="Группа 50">
                <a:extLst>
                  <a:ext uri="{FF2B5EF4-FFF2-40B4-BE49-F238E27FC236}">
                    <a16:creationId xmlns:a16="http://schemas.microsoft.com/office/drawing/2014/main" id="{9DBFD04D-5EF4-AE49-83D1-7C4411534AB4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EC6EE460-A7D6-7B4A-AA07-18214AD3CB6F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10824EF2-9833-0B4E-9296-1F34549F0C40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3FEE2A2C-DB4F-C944-A4F5-7291100E2C1A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053F5B34-D499-B341-8BB4-B49AF7E4D3E5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D6D73FD0-F186-C94B-8FAA-B564E4CCD9A9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86A3AC3A-D1E0-414F-82BA-A2B72D52E360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CB48B9C5-FE58-124B-BA1B-F7FA1C066795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BC88B619-8A83-824D-9A78-0DDF307C776F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94F23CB3-F219-5C40-B777-C3884C7B6288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3A068FC3-98C7-EE41-9AD6-2B974433DCAA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62" name="Рисунок 61">
              <a:extLst>
                <a:ext uri="{FF2B5EF4-FFF2-40B4-BE49-F238E27FC236}">
                  <a16:creationId xmlns:a16="http://schemas.microsoft.com/office/drawing/2014/main" id="{8185E98B-2FC7-8846-AD1D-71DEAF5556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3559493"/>
              <a:ext cx="195990" cy="230832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CF8BDD0-F42C-6741-9341-C220C0470E5C}"/>
                </a:ext>
              </a:extLst>
            </p:cNvPr>
            <p:cNvSpPr txBox="1"/>
            <p:nvPr/>
          </p:nvSpPr>
          <p:spPr>
            <a:xfrm>
              <a:off x="681383" y="3490243"/>
              <a:ext cx="3080532" cy="8361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1. В какой мере Вы согласны со следующим  утверждением: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«Обращение в ЦЗН было полезным для моей организации / организации, в которой я работаю»</a:t>
              </a:r>
            </a:p>
          </p:txBody>
        </p:sp>
      </p:grpSp>
      <p:sp>
        <p:nvSpPr>
          <p:cNvPr id="288" name="TextBox 287">
            <a:extLst>
              <a:ext uri="{FF2B5EF4-FFF2-40B4-BE49-F238E27FC236}">
                <a16:creationId xmlns:a16="http://schemas.microsoft.com/office/drawing/2014/main" id="{2B0F3942-7ABD-674E-96D6-0A9467702B4A}"/>
              </a:ext>
            </a:extLst>
          </p:cNvPr>
          <p:cNvSpPr txBox="1"/>
          <p:nvPr/>
        </p:nvSpPr>
        <p:spPr>
          <a:xfrm>
            <a:off x="387000" y="1265339"/>
            <a:ext cx="6168271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Уважаемый клиент, пожалуйста, прочтите это перед прохождением опроса!</a:t>
            </a:r>
          </a:p>
          <a:p>
            <a:pPr>
              <a:defRPr/>
            </a:pPr>
            <a:endParaRPr lang="ru-RU" sz="900" dirty="0">
              <a:solidFill>
                <a:srgbClr val="DF3E13"/>
              </a:solidFill>
              <a:latin typeface="Montserrat" pitchFamily="2" charset="0"/>
            </a:endParaRPr>
          </a:p>
          <a:p>
            <a:pPr>
              <a:spcAft>
                <a:spcPts val="600"/>
              </a:spcAft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Мы стараемся</a:t>
            </a:r>
            <a:r>
              <a:rPr lang="en-US" sz="900" dirty="0">
                <a:solidFill>
                  <a:srgbClr val="DF3E13"/>
                </a:solidFill>
                <a:latin typeface="Montserrat" pitchFamily="2" charset="0"/>
              </a:rPr>
              <a:t> </a:t>
            </a: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стать лучше для Вас: оптимизировать наши услуги сервисы, делать комфортным Ваше пребывание в ЦЗН, изучать и совершенствовать каналы взаимодействия с Вами.</a:t>
            </a:r>
          </a:p>
          <a:p>
            <a:pPr>
              <a:spcAft>
                <a:spcPts val="600"/>
              </a:spcAft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Пожалуйста, уделите нам не более 10 минут, чтобы пройти опрос по итогам Вашего посещения ЦЗН.</a:t>
            </a:r>
          </a:p>
          <a:p>
            <a:pPr>
              <a:spcAft>
                <a:spcPts val="600"/>
              </a:spcAft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Большинство вопросов подразумевают оценку согласия с утверждением, где 10 – полностью согласен, 0 – абсолютно не согласен.  </a:t>
            </a:r>
          </a:p>
          <a:p>
            <a:pPr>
              <a:spcAft>
                <a:spcPts val="600"/>
              </a:spcAft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Для изучения Вашего впечатления от взаимодействия с ЦЗН мы подготовили 15 вопросов, но в конце анкеты мы попросим Вас немного рассказать о себе – так мы сможем Вас лучше узнать и ориентироваться в своей работе на Ваши потребности и пожелания. </a:t>
            </a:r>
          </a:p>
        </p:txBody>
      </p:sp>
      <p:grpSp>
        <p:nvGrpSpPr>
          <p:cNvPr id="123" name="Группа 122">
            <a:extLst>
              <a:ext uri="{FF2B5EF4-FFF2-40B4-BE49-F238E27FC236}">
                <a16:creationId xmlns:a16="http://schemas.microsoft.com/office/drawing/2014/main" id="{A745D5A1-C072-3E4C-B6FC-FD0518D9CC6A}"/>
              </a:ext>
            </a:extLst>
          </p:cNvPr>
          <p:cNvGrpSpPr/>
          <p:nvPr/>
        </p:nvGrpSpPr>
        <p:grpSpPr>
          <a:xfrm>
            <a:off x="471539" y="4471500"/>
            <a:ext cx="6125788" cy="700057"/>
            <a:chOff x="485394" y="6188316"/>
            <a:chExt cx="6125788" cy="700057"/>
          </a:xfrm>
        </p:grpSpPr>
        <p:grpSp>
          <p:nvGrpSpPr>
            <p:cNvPr id="124" name="Группа 123">
              <a:extLst>
                <a:ext uri="{FF2B5EF4-FFF2-40B4-BE49-F238E27FC236}">
                  <a16:creationId xmlns:a16="http://schemas.microsoft.com/office/drawing/2014/main" id="{B9200D49-7AE6-274A-BD10-AADE06ADADDB}"/>
                </a:ext>
              </a:extLst>
            </p:cNvPr>
            <p:cNvGrpSpPr/>
            <p:nvPr/>
          </p:nvGrpSpPr>
          <p:grpSpPr>
            <a:xfrm>
              <a:off x="3716536" y="6539975"/>
              <a:ext cx="2894646" cy="348398"/>
              <a:chOff x="3902800" y="1241517"/>
              <a:chExt cx="2894646" cy="348398"/>
            </a:xfrm>
          </p:grpSpPr>
          <p:sp>
            <p:nvSpPr>
              <p:cNvPr id="127" name="Овал 126">
                <a:extLst>
                  <a:ext uri="{FF2B5EF4-FFF2-40B4-BE49-F238E27FC236}">
                    <a16:creationId xmlns:a16="http://schemas.microsoft.com/office/drawing/2014/main" id="{32494453-C0A8-2242-8310-B92000BDBDC7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" name="Овал 127">
                <a:extLst>
                  <a:ext uri="{FF2B5EF4-FFF2-40B4-BE49-F238E27FC236}">
                    <a16:creationId xmlns:a16="http://schemas.microsoft.com/office/drawing/2014/main" id="{F34DFA35-3045-6D45-92FD-8086DFFAC0B5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Овал 128">
                <a:extLst>
                  <a:ext uri="{FF2B5EF4-FFF2-40B4-BE49-F238E27FC236}">
                    <a16:creationId xmlns:a16="http://schemas.microsoft.com/office/drawing/2014/main" id="{D2D4FDF1-1C57-B643-AD28-992A13F7AE72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" name="Овал 129">
                <a:extLst>
                  <a:ext uri="{FF2B5EF4-FFF2-40B4-BE49-F238E27FC236}">
                    <a16:creationId xmlns:a16="http://schemas.microsoft.com/office/drawing/2014/main" id="{B3DBAE83-83FB-DC4D-89F6-CF03EA2008C3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" name="Овал 130">
                <a:extLst>
                  <a:ext uri="{FF2B5EF4-FFF2-40B4-BE49-F238E27FC236}">
                    <a16:creationId xmlns:a16="http://schemas.microsoft.com/office/drawing/2014/main" id="{D30BE391-C6DB-0440-AB5B-CBFA0B14C51F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" name="Овал 131">
                <a:extLst>
                  <a:ext uri="{FF2B5EF4-FFF2-40B4-BE49-F238E27FC236}">
                    <a16:creationId xmlns:a16="http://schemas.microsoft.com/office/drawing/2014/main" id="{DD5E04B2-DB36-AA4D-9CD1-718255D0E081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Овал 132">
                <a:extLst>
                  <a:ext uri="{FF2B5EF4-FFF2-40B4-BE49-F238E27FC236}">
                    <a16:creationId xmlns:a16="http://schemas.microsoft.com/office/drawing/2014/main" id="{08BE8F67-BA15-D541-8E19-31B1BD96257D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" name="Овал 133">
                <a:extLst>
                  <a:ext uri="{FF2B5EF4-FFF2-40B4-BE49-F238E27FC236}">
                    <a16:creationId xmlns:a16="http://schemas.microsoft.com/office/drawing/2014/main" id="{7B712C15-F1F1-614D-9235-468A6B3D04A8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" name="Овал 134">
                <a:extLst>
                  <a:ext uri="{FF2B5EF4-FFF2-40B4-BE49-F238E27FC236}">
                    <a16:creationId xmlns:a16="http://schemas.microsoft.com/office/drawing/2014/main" id="{14730C75-6463-994F-9C25-4362D2264140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" name="Овал 135">
                <a:extLst>
                  <a:ext uri="{FF2B5EF4-FFF2-40B4-BE49-F238E27FC236}">
                    <a16:creationId xmlns:a16="http://schemas.microsoft.com/office/drawing/2014/main" id="{869F5832-E8EA-594C-85B4-2B237F47D177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37" name="Группа 136">
                <a:extLst>
                  <a:ext uri="{FF2B5EF4-FFF2-40B4-BE49-F238E27FC236}">
                    <a16:creationId xmlns:a16="http://schemas.microsoft.com/office/drawing/2014/main" id="{9329BCBB-0D42-E24E-9CDE-DAE9E38BE8CB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71A8045D-3A50-3D41-9E66-462F858CFD4F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770A107F-354A-0D4E-8B4A-CFB07A2C69E7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0" name="TextBox 139">
                  <a:extLst>
                    <a:ext uri="{FF2B5EF4-FFF2-40B4-BE49-F238E27FC236}">
                      <a16:creationId xmlns:a16="http://schemas.microsoft.com/office/drawing/2014/main" id="{34387F80-8D0E-AB47-B807-ACFE4755BF99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1" name="TextBox 140">
                  <a:extLst>
                    <a:ext uri="{FF2B5EF4-FFF2-40B4-BE49-F238E27FC236}">
                      <a16:creationId xmlns:a16="http://schemas.microsoft.com/office/drawing/2014/main" id="{5CFE2EED-13FC-1541-B7F1-C95298905051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2" name="TextBox 141">
                  <a:extLst>
                    <a:ext uri="{FF2B5EF4-FFF2-40B4-BE49-F238E27FC236}">
                      <a16:creationId xmlns:a16="http://schemas.microsoft.com/office/drawing/2014/main" id="{342DC511-CB11-C147-A4F0-74645BCD5AED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3" name="TextBox 142">
                  <a:extLst>
                    <a:ext uri="{FF2B5EF4-FFF2-40B4-BE49-F238E27FC236}">
                      <a16:creationId xmlns:a16="http://schemas.microsoft.com/office/drawing/2014/main" id="{F87A4BFC-A7F3-8C4B-8602-B65850FEEE22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0E7A09E9-1F32-894D-989D-70ED81BFE7E4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F2AB44BA-6A45-E846-9517-171DBD5A1C3B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0A0D6720-40E2-6947-9F8E-15E347CBE439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A9FF3D8B-EB8D-7F43-B0BC-AEB9478AB97B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25" name="Рисунок 124">
              <a:extLst>
                <a:ext uri="{FF2B5EF4-FFF2-40B4-BE49-F238E27FC236}">
                  <a16:creationId xmlns:a16="http://schemas.microsoft.com/office/drawing/2014/main" id="{4F17E286-EE4B-014F-A6FA-A67E0288E0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6257566"/>
              <a:ext cx="195990" cy="230832"/>
            </a:xfrm>
            <a:prstGeom prst="rect">
              <a:avLst/>
            </a:prstGeom>
          </p:spPr>
        </p:pic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A76D3F91-EC22-E04D-9C97-9094CAE1E655}"/>
                </a:ext>
              </a:extLst>
            </p:cNvPr>
            <p:cNvSpPr txBox="1"/>
            <p:nvPr/>
          </p:nvSpPr>
          <p:spPr>
            <a:xfrm>
              <a:off x="681383" y="6188316"/>
              <a:ext cx="3129017" cy="5591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2. В какой мере Вы согласны со следующим утверждением:</a:t>
              </a:r>
            </a:p>
            <a:p>
              <a:pPr lvl="0"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«Мое пребывание в ЦЗН было комфортным»</a:t>
              </a: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4BE5065-0100-EE4A-98E6-72E817472438}"/>
              </a:ext>
            </a:extLst>
          </p:cNvPr>
          <p:cNvGrpSpPr/>
          <p:nvPr/>
        </p:nvGrpSpPr>
        <p:grpSpPr>
          <a:xfrm>
            <a:off x="471539" y="5713485"/>
            <a:ext cx="6125788" cy="718936"/>
            <a:chOff x="471539" y="5713485"/>
            <a:chExt cx="6125788" cy="718936"/>
          </a:xfrm>
        </p:grpSpPr>
        <p:grpSp>
          <p:nvGrpSpPr>
            <p:cNvPr id="149" name="Группа 148">
              <a:extLst>
                <a:ext uri="{FF2B5EF4-FFF2-40B4-BE49-F238E27FC236}">
                  <a16:creationId xmlns:a16="http://schemas.microsoft.com/office/drawing/2014/main" id="{7A1E9698-9122-824B-BD3A-148B70667395}"/>
                </a:ext>
              </a:extLst>
            </p:cNvPr>
            <p:cNvGrpSpPr/>
            <p:nvPr/>
          </p:nvGrpSpPr>
          <p:grpSpPr>
            <a:xfrm>
              <a:off x="3702681" y="6084023"/>
              <a:ext cx="2894646" cy="348398"/>
              <a:chOff x="3902800" y="1241517"/>
              <a:chExt cx="2894646" cy="348398"/>
            </a:xfrm>
          </p:grpSpPr>
          <p:sp>
            <p:nvSpPr>
              <p:cNvPr id="152" name="Овал 151">
                <a:extLst>
                  <a:ext uri="{FF2B5EF4-FFF2-40B4-BE49-F238E27FC236}">
                    <a16:creationId xmlns:a16="http://schemas.microsoft.com/office/drawing/2014/main" id="{8EF93D6A-BABF-1945-9A62-AA853A7D3AD3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3" name="Овал 152">
                <a:extLst>
                  <a:ext uri="{FF2B5EF4-FFF2-40B4-BE49-F238E27FC236}">
                    <a16:creationId xmlns:a16="http://schemas.microsoft.com/office/drawing/2014/main" id="{6B7BA17F-38A3-8741-9D9A-B6ACB7D01041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Овал 153">
                <a:extLst>
                  <a:ext uri="{FF2B5EF4-FFF2-40B4-BE49-F238E27FC236}">
                    <a16:creationId xmlns:a16="http://schemas.microsoft.com/office/drawing/2014/main" id="{99367C84-BB03-F24E-8215-1C58FDD97CD4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5" name="Овал 154">
                <a:extLst>
                  <a:ext uri="{FF2B5EF4-FFF2-40B4-BE49-F238E27FC236}">
                    <a16:creationId xmlns:a16="http://schemas.microsoft.com/office/drawing/2014/main" id="{80CF82D5-B780-114A-BAF8-8086B94EDD46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6" name="Овал 155">
                <a:extLst>
                  <a:ext uri="{FF2B5EF4-FFF2-40B4-BE49-F238E27FC236}">
                    <a16:creationId xmlns:a16="http://schemas.microsoft.com/office/drawing/2014/main" id="{D59DD242-8954-B847-8CAE-D9B2879AFB28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7" name="Овал 156">
                <a:extLst>
                  <a:ext uri="{FF2B5EF4-FFF2-40B4-BE49-F238E27FC236}">
                    <a16:creationId xmlns:a16="http://schemas.microsoft.com/office/drawing/2014/main" id="{8D3B2718-0B03-A341-959F-F9E7DA38A6E8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8" name="Овал 157">
                <a:extLst>
                  <a:ext uri="{FF2B5EF4-FFF2-40B4-BE49-F238E27FC236}">
                    <a16:creationId xmlns:a16="http://schemas.microsoft.com/office/drawing/2014/main" id="{E4D5023E-E589-CF45-A43F-B342ADDAFE44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9" name="Овал 158">
                <a:extLst>
                  <a:ext uri="{FF2B5EF4-FFF2-40B4-BE49-F238E27FC236}">
                    <a16:creationId xmlns:a16="http://schemas.microsoft.com/office/drawing/2014/main" id="{79F90C4F-3C33-9744-8285-CA8014035050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0" name="Овал 159">
                <a:extLst>
                  <a:ext uri="{FF2B5EF4-FFF2-40B4-BE49-F238E27FC236}">
                    <a16:creationId xmlns:a16="http://schemas.microsoft.com/office/drawing/2014/main" id="{964249C5-7473-714B-A34F-A82CC38E792C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1" name="Овал 160">
                <a:extLst>
                  <a:ext uri="{FF2B5EF4-FFF2-40B4-BE49-F238E27FC236}">
                    <a16:creationId xmlns:a16="http://schemas.microsoft.com/office/drawing/2014/main" id="{3E337CA5-BE27-774E-8CBA-503AB3E20B80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62" name="Группа 161">
                <a:extLst>
                  <a:ext uri="{FF2B5EF4-FFF2-40B4-BE49-F238E27FC236}">
                    <a16:creationId xmlns:a16="http://schemas.microsoft.com/office/drawing/2014/main" id="{D11E435F-81FF-394D-A171-8DF9FB60E884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163" name="TextBox 162">
                  <a:extLst>
                    <a:ext uri="{FF2B5EF4-FFF2-40B4-BE49-F238E27FC236}">
                      <a16:creationId xmlns:a16="http://schemas.microsoft.com/office/drawing/2014/main" id="{1F3454AD-FA75-EE47-88F6-DCCA9204371C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84BCF7F6-7EC5-5949-9F55-2F5541820F7E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5EADF5A2-16A3-D841-86AE-C8858C136E30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840BF521-7D1C-0B47-B405-D0F15741A756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7" name="TextBox 166">
                  <a:extLst>
                    <a:ext uri="{FF2B5EF4-FFF2-40B4-BE49-F238E27FC236}">
                      <a16:creationId xmlns:a16="http://schemas.microsoft.com/office/drawing/2014/main" id="{C07E1B8E-53A7-B44C-9CF3-F7968F927EB8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1FC55FAB-EC61-8B43-95D7-29CDC5231E9B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9" name="TextBox 168">
                  <a:extLst>
                    <a:ext uri="{FF2B5EF4-FFF2-40B4-BE49-F238E27FC236}">
                      <a16:creationId xmlns:a16="http://schemas.microsoft.com/office/drawing/2014/main" id="{32BB7E50-862A-E84A-9D0A-63CAB85C4483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388E2047-459D-B54C-8637-217430A5C9DE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302C970-8822-3E43-A6E2-43086B658F10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2E720AF4-411E-AA49-813B-971B83E089A3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50" name="Рисунок 149">
              <a:extLst>
                <a:ext uri="{FF2B5EF4-FFF2-40B4-BE49-F238E27FC236}">
                  <a16:creationId xmlns:a16="http://schemas.microsoft.com/office/drawing/2014/main" id="{F0768541-8C94-FE40-85BC-F49C17016E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71539" y="5782735"/>
              <a:ext cx="195990" cy="230832"/>
            </a:xfrm>
            <a:prstGeom prst="rect">
              <a:avLst/>
            </a:prstGeom>
          </p:spPr>
        </p:pic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15271CD-EE97-3743-901A-21AC1EB8D69F}"/>
                </a:ext>
              </a:extLst>
            </p:cNvPr>
            <p:cNvSpPr txBox="1"/>
            <p:nvPr/>
          </p:nvSpPr>
          <p:spPr>
            <a:xfrm>
              <a:off x="667528" y="5713485"/>
              <a:ext cx="2954389" cy="5591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3. В какой мере Вы согласны со следующим утверждением: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«Мне было легко добраться до ЦЗН»</a:t>
              </a:r>
            </a:p>
          </p:txBody>
        </p:sp>
      </p:grpSp>
      <p:grpSp>
        <p:nvGrpSpPr>
          <p:cNvPr id="173" name="Группа 172">
            <a:extLst>
              <a:ext uri="{FF2B5EF4-FFF2-40B4-BE49-F238E27FC236}">
                <a16:creationId xmlns:a16="http://schemas.microsoft.com/office/drawing/2014/main" id="{BBE5843B-198E-9741-91B6-14FF8D4D8C59}"/>
              </a:ext>
            </a:extLst>
          </p:cNvPr>
          <p:cNvGrpSpPr/>
          <p:nvPr/>
        </p:nvGrpSpPr>
        <p:grpSpPr>
          <a:xfrm>
            <a:off x="471539" y="6994275"/>
            <a:ext cx="5858534" cy="543891"/>
            <a:chOff x="485394" y="6933404"/>
            <a:chExt cx="5858534" cy="543891"/>
          </a:xfrm>
        </p:grpSpPr>
        <p:pic>
          <p:nvPicPr>
            <p:cNvPr id="174" name="Рисунок 173">
              <a:extLst>
                <a:ext uri="{FF2B5EF4-FFF2-40B4-BE49-F238E27FC236}">
                  <a16:creationId xmlns:a16="http://schemas.microsoft.com/office/drawing/2014/main" id="{56579684-E0B9-CA49-BC58-C78E5D639E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7002654"/>
              <a:ext cx="195990" cy="230832"/>
            </a:xfrm>
            <a:prstGeom prst="rect">
              <a:avLst/>
            </a:prstGeom>
          </p:spPr>
        </p:pic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04F867CB-350A-8441-B9BF-B685FA55E783}"/>
                </a:ext>
              </a:extLst>
            </p:cNvPr>
            <p:cNvSpPr txBox="1"/>
            <p:nvPr/>
          </p:nvSpPr>
          <p:spPr>
            <a:xfrm>
              <a:off x="681383" y="6933404"/>
              <a:ext cx="295438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4. Есть ли у Вас личный, закреплённый за Вами консультант (куратор)?»</a:t>
              </a:r>
            </a:p>
          </p:txBody>
        </p:sp>
        <p:sp>
          <p:nvSpPr>
            <p:cNvPr id="176" name="Овал 175">
              <a:extLst>
                <a:ext uri="{FF2B5EF4-FFF2-40B4-BE49-F238E27FC236}">
                  <a16:creationId xmlns:a16="http://schemas.microsoft.com/office/drawing/2014/main" id="{7E80C4D2-31F9-7D43-A6FA-241CEC18604E}"/>
                </a:ext>
              </a:extLst>
            </p:cNvPr>
            <p:cNvSpPr/>
            <p:nvPr/>
          </p:nvSpPr>
          <p:spPr>
            <a:xfrm>
              <a:off x="3810400" y="694387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DCCBC8CA-522A-AE45-9817-E3B09A17FC99}"/>
                </a:ext>
              </a:extLst>
            </p:cNvPr>
            <p:cNvSpPr txBox="1"/>
            <p:nvPr/>
          </p:nvSpPr>
          <p:spPr>
            <a:xfrm>
              <a:off x="3707392" y="7121089"/>
              <a:ext cx="37279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Да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78" name="Овал 177">
              <a:extLst>
                <a:ext uri="{FF2B5EF4-FFF2-40B4-BE49-F238E27FC236}">
                  <a16:creationId xmlns:a16="http://schemas.microsoft.com/office/drawing/2014/main" id="{8FA5D920-CE58-9B4E-A932-536EF3623C6E}"/>
                </a:ext>
              </a:extLst>
            </p:cNvPr>
            <p:cNvSpPr/>
            <p:nvPr/>
          </p:nvSpPr>
          <p:spPr>
            <a:xfrm>
              <a:off x="6011601" y="694387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EDD6E87F-0EFB-484F-8FE5-C30EBB02A5E8}"/>
                </a:ext>
              </a:extLst>
            </p:cNvPr>
            <p:cNvSpPr txBox="1"/>
            <p:nvPr/>
          </p:nvSpPr>
          <p:spPr>
            <a:xfrm>
              <a:off x="5807020" y="7107963"/>
              <a:ext cx="536908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Нет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80" name="Овал 179">
              <a:extLst>
                <a:ext uri="{FF2B5EF4-FFF2-40B4-BE49-F238E27FC236}">
                  <a16:creationId xmlns:a16="http://schemas.microsoft.com/office/drawing/2014/main" id="{E1C4EC9F-1D1C-294C-8A86-CB4280BFDFC7}"/>
                </a:ext>
              </a:extLst>
            </p:cNvPr>
            <p:cNvSpPr/>
            <p:nvPr/>
          </p:nvSpPr>
          <p:spPr>
            <a:xfrm>
              <a:off x="4980767" y="694387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95C159DA-2D6C-9849-AFF3-E1C230D84609}"/>
                </a:ext>
              </a:extLst>
            </p:cNvPr>
            <p:cNvSpPr txBox="1"/>
            <p:nvPr/>
          </p:nvSpPr>
          <p:spPr>
            <a:xfrm>
              <a:off x="4741474" y="7107963"/>
              <a:ext cx="59924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Не знаю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2" name="Группа 181">
            <a:extLst>
              <a:ext uri="{FF2B5EF4-FFF2-40B4-BE49-F238E27FC236}">
                <a16:creationId xmlns:a16="http://schemas.microsoft.com/office/drawing/2014/main" id="{B0C519E4-79E7-9A48-8D0F-519883558DE2}"/>
              </a:ext>
            </a:extLst>
          </p:cNvPr>
          <p:cNvGrpSpPr/>
          <p:nvPr/>
        </p:nvGrpSpPr>
        <p:grpSpPr>
          <a:xfrm>
            <a:off x="471539" y="8080093"/>
            <a:ext cx="6124235" cy="836126"/>
            <a:chOff x="485394" y="733307"/>
            <a:chExt cx="6124235" cy="836126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5901EF50-2752-0248-A681-CF1C04293730}"/>
                </a:ext>
              </a:extLst>
            </p:cNvPr>
            <p:cNvSpPr txBox="1"/>
            <p:nvPr/>
          </p:nvSpPr>
          <p:spPr>
            <a:xfrm>
              <a:off x="681383" y="733307"/>
              <a:ext cx="2954389" cy="8361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5. В какой мере Вы согласны со следующим  утверждением:</a:t>
              </a:r>
            </a:p>
            <a:p>
              <a:pPr lvl="0"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«Обстоятельства, важные для моей организации, были учтены сотрудниками ЦЗН при оказании услуг»</a:t>
              </a:r>
            </a:p>
          </p:txBody>
        </p:sp>
        <p:grpSp>
          <p:nvGrpSpPr>
            <p:cNvPr id="185" name="Группа 184">
              <a:extLst>
                <a:ext uri="{FF2B5EF4-FFF2-40B4-BE49-F238E27FC236}">
                  <a16:creationId xmlns:a16="http://schemas.microsoft.com/office/drawing/2014/main" id="{00937EDE-50F5-9946-80FF-67C51634E3BB}"/>
                </a:ext>
              </a:extLst>
            </p:cNvPr>
            <p:cNvGrpSpPr/>
            <p:nvPr/>
          </p:nvGrpSpPr>
          <p:grpSpPr>
            <a:xfrm>
              <a:off x="3714983" y="1134503"/>
              <a:ext cx="2894646" cy="348398"/>
              <a:chOff x="3902800" y="1241517"/>
              <a:chExt cx="2894646" cy="348398"/>
            </a:xfrm>
          </p:grpSpPr>
          <p:sp>
            <p:nvSpPr>
              <p:cNvPr id="187" name="Овал 186">
                <a:extLst>
                  <a:ext uri="{FF2B5EF4-FFF2-40B4-BE49-F238E27FC236}">
                    <a16:creationId xmlns:a16="http://schemas.microsoft.com/office/drawing/2014/main" id="{A5C3C3E1-F58C-BD44-8D16-08C395A65B71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8" name="Овал 187">
                <a:extLst>
                  <a:ext uri="{FF2B5EF4-FFF2-40B4-BE49-F238E27FC236}">
                    <a16:creationId xmlns:a16="http://schemas.microsoft.com/office/drawing/2014/main" id="{18FB0803-E94A-544A-B171-3936DF2EA7B5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9" name="Овал 188">
                <a:extLst>
                  <a:ext uri="{FF2B5EF4-FFF2-40B4-BE49-F238E27FC236}">
                    <a16:creationId xmlns:a16="http://schemas.microsoft.com/office/drawing/2014/main" id="{86C66F4F-7084-7346-A53D-447E4A892851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0" name="Овал 189">
                <a:extLst>
                  <a:ext uri="{FF2B5EF4-FFF2-40B4-BE49-F238E27FC236}">
                    <a16:creationId xmlns:a16="http://schemas.microsoft.com/office/drawing/2014/main" id="{9BA5A6F1-F210-F640-8536-7DA4568FCD36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1" name="Овал 190">
                <a:extLst>
                  <a:ext uri="{FF2B5EF4-FFF2-40B4-BE49-F238E27FC236}">
                    <a16:creationId xmlns:a16="http://schemas.microsoft.com/office/drawing/2014/main" id="{8B80EB1A-E582-E14D-A545-A555E8BE8628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2" name="Овал 191">
                <a:extLst>
                  <a:ext uri="{FF2B5EF4-FFF2-40B4-BE49-F238E27FC236}">
                    <a16:creationId xmlns:a16="http://schemas.microsoft.com/office/drawing/2014/main" id="{A945D82B-55C6-2047-A858-61FD30B308A7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3" name="Овал 192">
                <a:extLst>
                  <a:ext uri="{FF2B5EF4-FFF2-40B4-BE49-F238E27FC236}">
                    <a16:creationId xmlns:a16="http://schemas.microsoft.com/office/drawing/2014/main" id="{6D52DA71-2F24-6D48-8C1E-265EE562034D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4" name="Овал 193">
                <a:extLst>
                  <a:ext uri="{FF2B5EF4-FFF2-40B4-BE49-F238E27FC236}">
                    <a16:creationId xmlns:a16="http://schemas.microsoft.com/office/drawing/2014/main" id="{2208989E-207C-914A-AB5A-DCD771009413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5" name="Овал 194">
                <a:extLst>
                  <a:ext uri="{FF2B5EF4-FFF2-40B4-BE49-F238E27FC236}">
                    <a16:creationId xmlns:a16="http://schemas.microsoft.com/office/drawing/2014/main" id="{29A8CEDC-38E5-D249-9AFA-1E0696EFC402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0" name="Овал 199">
                <a:extLst>
                  <a:ext uri="{FF2B5EF4-FFF2-40B4-BE49-F238E27FC236}">
                    <a16:creationId xmlns:a16="http://schemas.microsoft.com/office/drawing/2014/main" id="{E1E832BF-798F-6742-B664-4442A662AD54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01" name="Группа 200">
                <a:extLst>
                  <a:ext uri="{FF2B5EF4-FFF2-40B4-BE49-F238E27FC236}">
                    <a16:creationId xmlns:a16="http://schemas.microsoft.com/office/drawing/2014/main" id="{D55583D1-E7A8-AE42-88C8-2EA17020995A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02" name="TextBox 201">
                  <a:extLst>
                    <a:ext uri="{FF2B5EF4-FFF2-40B4-BE49-F238E27FC236}">
                      <a16:creationId xmlns:a16="http://schemas.microsoft.com/office/drawing/2014/main" id="{52847114-EEB7-1442-A82A-94ABC07913AF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3" name="TextBox 202">
                  <a:extLst>
                    <a:ext uri="{FF2B5EF4-FFF2-40B4-BE49-F238E27FC236}">
                      <a16:creationId xmlns:a16="http://schemas.microsoft.com/office/drawing/2014/main" id="{E9A9F9CB-1665-444D-A2D6-740FFB7D9F95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84BD2A4A-C864-FC4D-8E01-BE6CB3E47400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13190ED5-E685-8941-A28F-1682E647623E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6" name="TextBox 205">
                  <a:extLst>
                    <a:ext uri="{FF2B5EF4-FFF2-40B4-BE49-F238E27FC236}">
                      <a16:creationId xmlns:a16="http://schemas.microsoft.com/office/drawing/2014/main" id="{0FC89845-0C27-6F4F-A4BA-5EF21F2F7230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3578801F-201C-D04C-9713-CBEB2C752DDD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8" name="TextBox 207">
                  <a:extLst>
                    <a:ext uri="{FF2B5EF4-FFF2-40B4-BE49-F238E27FC236}">
                      <a16:creationId xmlns:a16="http://schemas.microsoft.com/office/drawing/2014/main" id="{EFBFD5A6-3928-3741-8703-283DA897811D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214E5C70-D165-F043-B821-27C5E603B12C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C7941564-50F0-0640-8970-555BF22E28E7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C5035F2E-1867-014A-9DAA-AE0EFDC2492D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86" name="Рисунок 185">
              <a:extLst>
                <a:ext uri="{FF2B5EF4-FFF2-40B4-BE49-F238E27FC236}">
                  <a16:creationId xmlns:a16="http://schemas.microsoft.com/office/drawing/2014/main" id="{B9BF9EF0-D2F4-844D-977F-FE63DE7BB0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780446"/>
              <a:ext cx="195990" cy="230832"/>
            </a:xfrm>
            <a:prstGeom prst="rect">
              <a:avLst/>
            </a:prstGeom>
          </p:spPr>
        </p:pic>
      </p:grpSp>
      <p:sp>
        <p:nvSpPr>
          <p:cNvPr id="212" name="TextBox 211">
            <a:extLst>
              <a:ext uri="{FF2B5EF4-FFF2-40B4-BE49-F238E27FC236}">
                <a16:creationId xmlns:a16="http://schemas.microsoft.com/office/drawing/2014/main" id="{547CCC8D-03C2-8741-95AF-2AC98D5331BB}"/>
              </a:ext>
            </a:extLst>
          </p:cNvPr>
          <p:cNvSpPr txBox="1"/>
          <p:nvPr/>
        </p:nvSpPr>
        <p:spPr>
          <a:xfrm>
            <a:off x="6408728" y="9346727"/>
            <a:ext cx="2930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chemeClr val="bg1">
                    <a:lumMod val="75000"/>
                  </a:schemeClr>
                </a:solidFill>
                <a:latin typeface="Montserrat" pitchFamily="2" charset="0"/>
              </a:rPr>
              <a:t>1</a:t>
            </a:r>
            <a:endParaRPr lang="ru-RU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16CAB77-0FD7-3D45-B4A7-ED58339B1C0C}"/>
              </a:ext>
            </a:extLst>
          </p:cNvPr>
          <p:cNvSpPr txBox="1"/>
          <p:nvPr/>
        </p:nvSpPr>
        <p:spPr>
          <a:xfrm>
            <a:off x="4727619" y="253816"/>
            <a:ext cx="18543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Montserrat" pitchFamily="2" charset="0"/>
              </a:rPr>
              <a:t>Проект 12.04.22</a:t>
            </a:r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9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Box 179">
            <a:extLst>
              <a:ext uri="{FF2B5EF4-FFF2-40B4-BE49-F238E27FC236}">
                <a16:creationId xmlns:a16="http://schemas.microsoft.com/office/drawing/2014/main" id="{F4613970-4C49-D14C-8EAE-0FE46429284F}"/>
              </a:ext>
            </a:extLst>
          </p:cNvPr>
          <p:cNvSpPr txBox="1"/>
          <p:nvPr/>
        </p:nvSpPr>
        <p:spPr>
          <a:xfrm>
            <a:off x="374249" y="387320"/>
            <a:ext cx="6149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+mn-cs"/>
              </a:rPr>
              <a:t>Опросный лист (лист 2)</a:t>
            </a:r>
          </a:p>
        </p:txBody>
      </p:sp>
      <p:grpSp>
        <p:nvGrpSpPr>
          <p:cNvPr id="181" name="Группа 180">
            <a:extLst>
              <a:ext uri="{FF2B5EF4-FFF2-40B4-BE49-F238E27FC236}">
                <a16:creationId xmlns:a16="http://schemas.microsoft.com/office/drawing/2014/main" id="{1F4F6A7D-101E-CE4F-AF87-C70BAA1FAE8C}"/>
              </a:ext>
            </a:extLst>
          </p:cNvPr>
          <p:cNvGrpSpPr/>
          <p:nvPr/>
        </p:nvGrpSpPr>
        <p:grpSpPr>
          <a:xfrm>
            <a:off x="476250" y="1142235"/>
            <a:ext cx="6125788" cy="723356"/>
            <a:chOff x="485394" y="1850958"/>
            <a:chExt cx="6125788" cy="723356"/>
          </a:xfrm>
        </p:grpSpPr>
        <p:grpSp>
          <p:nvGrpSpPr>
            <p:cNvPr id="182" name="Группа 181">
              <a:extLst>
                <a:ext uri="{FF2B5EF4-FFF2-40B4-BE49-F238E27FC236}">
                  <a16:creationId xmlns:a16="http://schemas.microsoft.com/office/drawing/2014/main" id="{9D2F44BC-699B-224C-8019-05036EBC0F20}"/>
                </a:ext>
              </a:extLst>
            </p:cNvPr>
            <p:cNvGrpSpPr/>
            <p:nvPr/>
          </p:nvGrpSpPr>
          <p:grpSpPr>
            <a:xfrm>
              <a:off x="3716536" y="2225916"/>
              <a:ext cx="2894646" cy="348398"/>
              <a:chOff x="3902800" y="1241517"/>
              <a:chExt cx="2894646" cy="348398"/>
            </a:xfrm>
          </p:grpSpPr>
          <p:sp>
            <p:nvSpPr>
              <p:cNvPr id="186" name="Овал 185">
                <a:extLst>
                  <a:ext uri="{FF2B5EF4-FFF2-40B4-BE49-F238E27FC236}">
                    <a16:creationId xmlns:a16="http://schemas.microsoft.com/office/drawing/2014/main" id="{5A885CCB-1271-2345-97D0-452D6FA2D68E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7" name="Овал 186">
                <a:extLst>
                  <a:ext uri="{FF2B5EF4-FFF2-40B4-BE49-F238E27FC236}">
                    <a16:creationId xmlns:a16="http://schemas.microsoft.com/office/drawing/2014/main" id="{88C5FC89-815C-B14C-AA5A-00613C3F17EA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8" name="Овал 187">
                <a:extLst>
                  <a:ext uri="{FF2B5EF4-FFF2-40B4-BE49-F238E27FC236}">
                    <a16:creationId xmlns:a16="http://schemas.microsoft.com/office/drawing/2014/main" id="{5C6C658A-15E8-F44F-9686-39BD880ABE09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9" name="Овал 188">
                <a:extLst>
                  <a:ext uri="{FF2B5EF4-FFF2-40B4-BE49-F238E27FC236}">
                    <a16:creationId xmlns:a16="http://schemas.microsoft.com/office/drawing/2014/main" id="{D401B682-0B67-1145-BF5B-9C2639CF619B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0" name="Овал 189">
                <a:extLst>
                  <a:ext uri="{FF2B5EF4-FFF2-40B4-BE49-F238E27FC236}">
                    <a16:creationId xmlns:a16="http://schemas.microsoft.com/office/drawing/2014/main" id="{EFBCD393-F33E-BB4E-8546-FA8F7BD9E93F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1" name="Овал 190">
                <a:extLst>
                  <a:ext uri="{FF2B5EF4-FFF2-40B4-BE49-F238E27FC236}">
                    <a16:creationId xmlns:a16="http://schemas.microsoft.com/office/drawing/2014/main" id="{9BAC9A74-A8F1-AE47-B841-9F2736D76D7E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2" name="Овал 191">
                <a:extLst>
                  <a:ext uri="{FF2B5EF4-FFF2-40B4-BE49-F238E27FC236}">
                    <a16:creationId xmlns:a16="http://schemas.microsoft.com/office/drawing/2014/main" id="{A764F800-04CE-AE4B-9353-78DA8C054E2F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3" name="Овал 192">
                <a:extLst>
                  <a:ext uri="{FF2B5EF4-FFF2-40B4-BE49-F238E27FC236}">
                    <a16:creationId xmlns:a16="http://schemas.microsoft.com/office/drawing/2014/main" id="{D57F9367-809A-D24F-824B-0219BECF63CF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4" name="Овал 193">
                <a:extLst>
                  <a:ext uri="{FF2B5EF4-FFF2-40B4-BE49-F238E27FC236}">
                    <a16:creationId xmlns:a16="http://schemas.microsoft.com/office/drawing/2014/main" id="{F9ED2BB3-BDF7-6C46-BB7D-6800C5791685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5" name="Овал 194">
                <a:extLst>
                  <a:ext uri="{FF2B5EF4-FFF2-40B4-BE49-F238E27FC236}">
                    <a16:creationId xmlns:a16="http://schemas.microsoft.com/office/drawing/2014/main" id="{8243C115-8526-9E4D-AA79-D0762DBF53BB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00" name="Группа 199">
                <a:extLst>
                  <a:ext uri="{FF2B5EF4-FFF2-40B4-BE49-F238E27FC236}">
                    <a16:creationId xmlns:a16="http://schemas.microsoft.com/office/drawing/2014/main" id="{35F3C9F8-7DD8-9340-BFF5-08C5935143E9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1AEFF576-EB94-E640-AA13-29EF5010DE6F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2" name="TextBox 201">
                  <a:extLst>
                    <a:ext uri="{FF2B5EF4-FFF2-40B4-BE49-F238E27FC236}">
                      <a16:creationId xmlns:a16="http://schemas.microsoft.com/office/drawing/2014/main" id="{7CAA1CD2-8C49-7640-9B47-201FCCF6C962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3" name="TextBox 202">
                  <a:extLst>
                    <a:ext uri="{FF2B5EF4-FFF2-40B4-BE49-F238E27FC236}">
                      <a16:creationId xmlns:a16="http://schemas.microsoft.com/office/drawing/2014/main" id="{4B1CF1AA-E58C-D74A-977A-7FE366BD8057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56535E86-43F5-6A4D-AD73-8004AC1E23D3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1852C856-7BB2-6D4C-9B4F-6B02948149D8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6" name="TextBox 205">
                  <a:extLst>
                    <a:ext uri="{FF2B5EF4-FFF2-40B4-BE49-F238E27FC236}">
                      <a16:creationId xmlns:a16="http://schemas.microsoft.com/office/drawing/2014/main" id="{960A44FB-19EB-1E4D-8C5B-CDC441259E05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E0066DD0-4A88-D042-9AA1-C200FB55242C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8" name="TextBox 207">
                  <a:extLst>
                    <a:ext uri="{FF2B5EF4-FFF2-40B4-BE49-F238E27FC236}">
                      <a16:creationId xmlns:a16="http://schemas.microsoft.com/office/drawing/2014/main" id="{B8D50F9C-8BC2-E045-A7FD-475855BD19B7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B6C97703-F982-EB4F-902C-BFFBDD0EBF9B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8A6BEDE2-5D9B-8E4F-9CEB-8A9148E9F3DF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84" name="Рисунок 183">
              <a:extLst>
                <a:ext uri="{FF2B5EF4-FFF2-40B4-BE49-F238E27FC236}">
                  <a16:creationId xmlns:a16="http://schemas.microsoft.com/office/drawing/2014/main" id="{AC05CFD6-78E1-4146-A5B2-1AC39F70AF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1920208"/>
              <a:ext cx="195990" cy="230832"/>
            </a:xfrm>
            <a:prstGeom prst="rect">
              <a:avLst/>
            </a:prstGeom>
          </p:spPr>
        </p:pic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5FDCE866-AE4F-A74D-AB74-5394FDB8D891}"/>
                </a:ext>
              </a:extLst>
            </p:cNvPr>
            <p:cNvSpPr txBox="1"/>
            <p:nvPr/>
          </p:nvSpPr>
          <p:spPr>
            <a:xfrm>
              <a:off x="681383" y="1850958"/>
              <a:ext cx="2860781" cy="6976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6. В какой мере Вы согласны со следующим утверждением:</a:t>
              </a:r>
            </a:p>
            <a:p>
              <a:pPr lvl="0"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«Действия сотрудников ЦЗН между собой были согласованы и слажены»</a:t>
              </a:r>
            </a:p>
          </p:txBody>
        </p:sp>
      </p:grpSp>
      <p:grpSp>
        <p:nvGrpSpPr>
          <p:cNvPr id="211" name="Группа 210">
            <a:extLst>
              <a:ext uri="{FF2B5EF4-FFF2-40B4-BE49-F238E27FC236}">
                <a16:creationId xmlns:a16="http://schemas.microsoft.com/office/drawing/2014/main" id="{6B9E859C-C3AC-D248-BB56-0625D0D39A5D}"/>
              </a:ext>
            </a:extLst>
          </p:cNvPr>
          <p:cNvGrpSpPr/>
          <p:nvPr/>
        </p:nvGrpSpPr>
        <p:grpSpPr>
          <a:xfrm>
            <a:off x="485394" y="2431408"/>
            <a:ext cx="6125788" cy="728132"/>
            <a:chOff x="485394" y="2796031"/>
            <a:chExt cx="6125788" cy="728132"/>
          </a:xfrm>
        </p:grpSpPr>
        <p:grpSp>
          <p:nvGrpSpPr>
            <p:cNvPr id="212" name="Группа 211">
              <a:extLst>
                <a:ext uri="{FF2B5EF4-FFF2-40B4-BE49-F238E27FC236}">
                  <a16:creationId xmlns:a16="http://schemas.microsoft.com/office/drawing/2014/main" id="{93B88C52-F22E-5B4C-BD65-F99750754F14}"/>
                </a:ext>
              </a:extLst>
            </p:cNvPr>
            <p:cNvGrpSpPr/>
            <p:nvPr/>
          </p:nvGrpSpPr>
          <p:grpSpPr>
            <a:xfrm>
              <a:off x="3716536" y="3175765"/>
              <a:ext cx="2894646" cy="348398"/>
              <a:chOff x="3902800" y="1241517"/>
              <a:chExt cx="2894646" cy="348398"/>
            </a:xfrm>
          </p:grpSpPr>
          <p:sp>
            <p:nvSpPr>
              <p:cNvPr id="215" name="Овал 214">
                <a:extLst>
                  <a:ext uri="{FF2B5EF4-FFF2-40B4-BE49-F238E27FC236}">
                    <a16:creationId xmlns:a16="http://schemas.microsoft.com/office/drawing/2014/main" id="{41CA6171-C7C6-5040-B0C1-4C86C32A5052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6" name="Овал 215">
                <a:extLst>
                  <a:ext uri="{FF2B5EF4-FFF2-40B4-BE49-F238E27FC236}">
                    <a16:creationId xmlns:a16="http://schemas.microsoft.com/office/drawing/2014/main" id="{1A85BE7A-6D91-8A4B-9611-7E230D367E40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7" name="Овал 216">
                <a:extLst>
                  <a:ext uri="{FF2B5EF4-FFF2-40B4-BE49-F238E27FC236}">
                    <a16:creationId xmlns:a16="http://schemas.microsoft.com/office/drawing/2014/main" id="{3B4E2A16-8320-BA42-859F-1EC7F161CDE6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8" name="Овал 217">
                <a:extLst>
                  <a:ext uri="{FF2B5EF4-FFF2-40B4-BE49-F238E27FC236}">
                    <a16:creationId xmlns:a16="http://schemas.microsoft.com/office/drawing/2014/main" id="{8A024527-0D36-EB41-B34E-AE4EDCB09B5C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9" name="Овал 218">
                <a:extLst>
                  <a:ext uri="{FF2B5EF4-FFF2-40B4-BE49-F238E27FC236}">
                    <a16:creationId xmlns:a16="http://schemas.microsoft.com/office/drawing/2014/main" id="{6EAC0BFF-9E39-1D4C-B61F-8FAFCEF4B5B1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0" name="Овал 219">
                <a:extLst>
                  <a:ext uri="{FF2B5EF4-FFF2-40B4-BE49-F238E27FC236}">
                    <a16:creationId xmlns:a16="http://schemas.microsoft.com/office/drawing/2014/main" id="{F28752CC-3FF3-D445-AE6F-317C15CD823C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1" name="Овал 220">
                <a:extLst>
                  <a:ext uri="{FF2B5EF4-FFF2-40B4-BE49-F238E27FC236}">
                    <a16:creationId xmlns:a16="http://schemas.microsoft.com/office/drawing/2014/main" id="{78F51F81-FDC2-F34E-9D02-462F04E40608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5" name="Овал 254">
                <a:extLst>
                  <a:ext uri="{FF2B5EF4-FFF2-40B4-BE49-F238E27FC236}">
                    <a16:creationId xmlns:a16="http://schemas.microsoft.com/office/drawing/2014/main" id="{94761CFC-CB03-CD4A-B40B-C3ED7CF3CB84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6" name="Овал 255">
                <a:extLst>
                  <a:ext uri="{FF2B5EF4-FFF2-40B4-BE49-F238E27FC236}">
                    <a16:creationId xmlns:a16="http://schemas.microsoft.com/office/drawing/2014/main" id="{0B87133F-7674-3341-A50E-9BD78D30BFEA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7" name="Овал 256">
                <a:extLst>
                  <a:ext uri="{FF2B5EF4-FFF2-40B4-BE49-F238E27FC236}">
                    <a16:creationId xmlns:a16="http://schemas.microsoft.com/office/drawing/2014/main" id="{AC4AA664-A5BD-D64E-8B4E-C49B127EED9D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58" name="Группа 257">
                <a:extLst>
                  <a:ext uri="{FF2B5EF4-FFF2-40B4-BE49-F238E27FC236}">
                    <a16:creationId xmlns:a16="http://schemas.microsoft.com/office/drawing/2014/main" id="{3C33C2E3-C6A4-C741-8955-E29F43B06B41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59" name="TextBox 258">
                  <a:extLst>
                    <a:ext uri="{FF2B5EF4-FFF2-40B4-BE49-F238E27FC236}">
                      <a16:creationId xmlns:a16="http://schemas.microsoft.com/office/drawing/2014/main" id="{299BC6C9-8227-2040-895E-09E14055CA3B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0" name="TextBox 259">
                  <a:extLst>
                    <a:ext uri="{FF2B5EF4-FFF2-40B4-BE49-F238E27FC236}">
                      <a16:creationId xmlns:a16="http://schemas.microsoft.com/office/drawing/2014/main" id="{99AA2F17-2F65-724E-AC90-7A3AF3C4BFAD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1" name="TextBox 260">
                  <a:extLst>
                    <a:ext uri="{FF2B5EF4-FFF2-40B4-BE49-F238E27FC236}">
                      <a16:creationId xmlns:a16="http://schemas.microsoft.com/office/drawing/2014/main" id="{05C984C3-76D1-4B42-8D37-680564ED2E0B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2" name="TextBox 261">
                  <a:extLst>
                    <a:ext uri="{FF2B5EF4-FFF2-40B4-BE49-F238E27FC236}">
                      <a16:creationId xmlns:a16="http://schemas.microsoft.com/office/drawing/2014/main" id="{CD27A5EB-8748-9642-818D-F7776C4FC8A9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3" name="TextBox 262">
                  <a:extLst>
                    <a:ext uri="{FF2B5EF4-FFF2-40B4-BE49-F238E27FC236}">
                      <a16:creationId xmlns:a16="http://schemas.microsoft.com/office/drawing/2014/main" id="{F8EF00C2-D452-F94D-B623-D2F97D8364D6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4" name="TextBox 263">
                  <a:extLst>
                    <a:ext uri="{FF2B5EF4-FFF2-40B4-BE49-F238E27FC236}">
                      <a16:creationId xmlns:a16="http://schemas.microsoft.com/office/drawing/2014/main" id="{8D62F910-3C28-354C-9AC8-B122A774EF65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5" name="TextBox 264">
                  <a:extLst>
                    <a:ext uri="{FF2B5EF4-FFF2-40B4-BE49-F238E27FC236}">
                      <a16:creationId xmlns:a16="http://schemas.microsoft.com/office/drawing/2014/main" id="{943C680D-58D1-6642-BE56-069DD2C01624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8" name="TextBox 287">
                  <a:extLst>
                    <a:ext uri="{FF2B5EF4-FFF2-40B4-BE49-F238E27FC236}">
                      <a16:creationId xmlns:a16="http://schemas.microsoft.com/office/drawing/2014/main" id="{0CAE74BF-97A7-1D49-A001-2A0C51BBE7D8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9" name="TextBox 288">
                  <a:extLst>
                    <a:ext uri="{FF2B5EF4-FFF2-40B4-BE49-F238E27FC236}">
                      <a16:creationId xmlns:a16="http://schemas.microsoft.com/office/drawing/2014/main" id="{84588339-77D3-F44C-A1DC-04CC0FB90C28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90" name="TextBox 289">
                  <a:extLst>
                    <a:ext uri="{FF2B5EF4-FFF2-40B4-BE49-F238E27FC236}">
                      <a16:creationId xmlns:a16="http://schemas.microsoft.com/office/drawing/2014/main" id="{9B79B908-C1E4-D04F-9812-9D81DECA35AB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213" name="Рисунок 212">
              <a:extLst>
                <a:ext uri="{FF2B5EF4-FFF2-40B4-BE49-F238E27FC236}">
                  <a16:creationId xmlns:a16="http://schemas.microsoft.com/office/drawing/2014/main" id="{A142320D-7CF5-1446-AA39-CD3E8C114F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2865281"/>
              <a:ext cx="195990" cy="230832"/>
            </a:xfrm>
            <a:prstGeom prst="rect">
              <a:avLst/>
            </a:prstGeom>
          </p:spPr>
        </p:pic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312C47BD-5520-A546-AD3B-D29DF27F2B08}"/>
                </a:ext>
              </a:extLst>
            </p:cNvPr>
            <p:cNvSpPr txBox="1"/>
            <p:nvPr/>
          </p:nvSpPr>
          <p:spPr>
            <a:xfrm>
              <a:off x="681383" y="2796031"/>
              <a:ext cx="2954389" cy="6976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7. В какой мере Вы согласны со следующим утверждением:</a:t>
              </a:r>
            </a:p>
            <a:p>
              <a:pPr lvl="0"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«Внешний вид сотрудников ЦЗН соответствует деловому стилю»</a:t>
              </a:r>
            </a:p>
          </p:txBody>
        </p:sp>
      </p:grpSp>
      <p:grpSp>
        <p:nvGrpSpPr>
          <p:cNvPr id="137" name="Группа 136">
            <a:extLst>
              <a:ext uri="{FF2B5EF4-FFF2-40B4-BE49-F238E27FC236}">
                <a16:creationId xmlns:a16="http://schemas.microsoft.com/office/drawing/2014/main" id="{EF6D0D56-B1D2-0C4F-AE6D-D5B87C3690A8}"/>
              </a:ext>
            </a:extLst>
          </p:cNvPr>
          <p:cNvGrpSpPr/>
          <p:nvPr/>
        </p:nvGrpSpPr>
        <p:grpSpPr>
          <a:xfrm>
            <a:off x="485394" y="3725357"/>
            <a:ext cx="6125788" cy="836126"/>
            <a:chOff x="485394" y="3879604"/>
            <a:chExt cx="6125788" cy="836126"/>
          </a:xfrm>
        </p:grpSpPr>
        <p:grpSp>
          <p:nvGrpSpPr>
            <p:cNvPr id="138" name="Группа 137">
              <a:extLst>
                <a:ext uri="{FF2B5EF4-FFF2-40B4-BE49-F238E27FC236}">
                  <a16:creationId xmlns:a16="http://schemas.microsoft.com/office/drawing/2014/main" id="{10C40F65-D030-5745-9B36-13237DE84AEA}"/>
                </a:ext>
              </a:extLst>
            </p:cNvPr>
            <p:cNvGrpSpPr/>
            <p:nvPr/>
          </p:nvGrpSpPr>
          <p:grpSpPr>
            <a:xfrm>
              <a:off x="3716536" y="4291876"/>
              <a:ext cx="2894646" cy="348398"/>
              <a:chOff x="3902800" y="1241517"/>
              <a:chExt cx="2894646" cy="348398"/>
            </a:xfrm>
          </p:grpSpPr>
          <p:sp>
            <p:nvSpPr>
              <p:cNvPr id="141" name="Овал 140">
                <a:extLst>
                  <a:ext uri="{FF2B5EF4-FFF2-40B4-BE49-F238E27FC236}">
                    <a16:creationId xmlns:a16="http://schemas.microsoft.com/office/drawing/2014/main" id="{6B95912A-72CC-6941-94E7-7F225C2DE5FA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" name="Овал 141">
                <a:extLst>
                  <a:ext uri="{FF2B5EF4-FFF2-40B4-BE49-F238E27FC236}">
                    <a16:creationId xmlns:a16="http://schemas.microsoft.com/office/drawing/2014/main" id="{8F2D8359-B1BE-8044-BE5C-0CB98E2BF6C5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" name="Овал 142">
                <a:extLst>
                  <a:ext uri="{FF2B5EF4-FFF2-40B4-BE49-F238E27FC236}">
                    <a16:creationId xmlns:a16="http://schemas.microsoft.com/office/drawing/2014/main" id="{F65E9DFA-3D05-0746-B505-CDE2F7E0DFF3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" name="Овал 143">
                <a:extLst>
                  <a:ext uri="{FF2B5EF4-FFF2-40B4-BE49-F238E27FC236}">
                    <a16:creationId xmlns:a16="http://schemas.microsoft.com/office/drawing/2014/main" id="{26E33427-875F-6747-95F6-D6E989DCF1E5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Овал 144">
                <a:extLst>
                  <a:ext uri="{FF2B5EF4-FFF2-40B4-BE49-F238E27FC236}">
                    <a16:creationId xmlns:a16="http://schemas.microsoft.com/office/drawing/2014/main" id="{326F3537-02F7-1B4C-AEDF-D28F5C8FFAD9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6" name="Овал 145">
                <a:extLst>
                  <a:ext uri="{FF2B5EF4-FFF2-40B4-BE49-F238E27FC236}">
                    <a16:creationId xmlns:a16="http://schemas.microsoft.com/office/drawing/2014/main" id="{0C323223-4174-1C41-BFE4-90DD99E16418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" name="Овал 146">
                <a:extLst>
                  <a:ext uri="{FF2B5EF4-FFF2-40B4-BE49-F238E27FC236}">
                    <a16:creationId xmlns:a16="http://schemas.microsoft.com/office/drawing/2014/main" id="{A27BC34A-E189-A346-8565-FB251CA68E97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8" name="Овал 147">
                <a:extLst>
                  <a:ext uri="{FF2B5EF4-FFF2-40B4-BE49-F238E27FC236}">
                    <a16:creationId xmlns:a16="http://schemas.microsoft.com/office/drawing/2014/main" id="{75DA3209-A2F3-9D4D-BC20-0D658A2E6F2A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9" name="Овал 148">
                <a:extLst>
                  <a:ext uri="{FF2B5EF4-FFF2-40B4-BE49-F238E27FC236}">
                    <a16:creationId xmlns:a16="http://schemas.microsoft.com/office/drawing/2014/main" id="{F90E1AB7-420B-1747-B0AB-EBC359EA563A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0" name="Овал 149">
                <a:extLst>
                  <a:ext uri="{FF2B5EF4-FFF2-40B4-BE49-F238E27FC236}">
                    <a16:creationId xmlns:a16="http://schemas.microsoft.com/office/drawing/2014/main" id="{E807EDA8-B135-784F-8875-5551E6C8967C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1" name="Группа 150">
                <a:extLst>
                  <a:ext uri="{FF2B5EF4-FFF2-40B4-BE49-F238E27FC236}">
                    <a16:creationId xmlns:a16="http://schemas.microsoft.com/office/drawing/2014/main" id="{BA4918C4-9F6C-7242-A41E-3892635E9B82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7A7E0839-548D-5544-9FE5-B73932DBCA10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E3014A6C-7441-F347-BCC3-84AA1B0DC29B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4" name="TextBox 153">
                  <a:extLst>
                    <a:ext uri="{FF2B5EF4-FFF2-40B4-BE49-F238E27FC236}">
                      <a16:creationId xmlns:a16="http://schemas.microsoft.com/office/drawing/2014/main" id="{B3431BAE-A864-2941-BE21-5E4CC3B209EE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53CAC1FB-B72E-2E45-B504-990673EB4118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F4D7E1FF-3ACF-934C-8AF3-8976CC0BC250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5C47D207-A431-C54F-98C7-C81E66F2D9CF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8" name="TextBox 157">
                  <a:extLst>
                    <a:ext uri="{FF2B5EF4-FFF2-40B4-BE49-F238E27FC236}">
                      <a16:creationId xmlns:a16="http://schemas.microsoft.com/office/drawing/2014/main" id="{422409C1-D8DF-4E47-96E6-0AAB0F9038B9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A5076B6B-4CFD-894D-B88E-4AB198FE04B5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4A632121-6E7B-7C46-AB4F-FEDFF18EBA27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18D5278F-71B1-9C4D-9957-8251C209F9A1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39" name="Рисунок 138">
              <a:extLst>
                <a:ext uri="{FF2B5EF4-FFF2-40B4-BE49-F238E27FC236}">
                  <a16:creationId xmlns:a16="http://schemas.microsoft.com/office/drawing/2014/main" id="{F371D384-C88B-9D45-81AF-A088D4FA9F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3948854"/>
              <a:ext cx="195990" cy="230832"/>
            </a:xfrm>
            <a:prstGeom prst="rect">
              <a:avLst/>
            </a:prstGeom>
          </p:spPr>
        </p:pic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FE3A0752-3184-8842-8E86-A0E3B47DA9A1}"/>
                </a:ext>
              </a:extLst>
            </p:cNvPr>
            <p:cNvSpPr txBox="1"/>
            <p:nvPr/>
          </p:nvSpPr>
          <p:spPr>
            <a:xfrm>
              <a:off x="681383" y="3879604"/>
              <a:ext cx="2954389" cy="8361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8. В какой мере Вы согласны со следующим утверждением: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«Мне, как представителю организации, было просто пройти все процедуры в ЦЗН (</a:t>
              </a:r>
              <a:r>
                <a:rPr lang="ru-RU" sz="900" b="1" i="1" dirty="0">
                  <a:solidFill>
                    <a:srgbClr val="0070C0"/>
                  </a:solidFill>
                  <a:latin typeface="Montserrat SemiBold" pitchFamily="2" charset="0"/>
                </a:rPr>
                <a:t>например, заполнить документы и пр.</a:t>
              </a: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)»</a:t>
              </a:r>
            </a:p>
          </p:txBody>
        </p:sp>
      </p:grpSp>
      <p:grpSp>
        <p:nvGrpSpPr>
          <p:cNvPr id="162" name="Группа 161">
            <a:extLst>
              <a:ext uri="{FF2B5EF4-FFF2-40B4-BE49-F238E27FC236}">
                <a16:creationId xmlns:a16="http://schemas.microsoft.com/office/drawing/2014/main" id="{311AA508-ADC3-0D4F-B966-D301697D12E3}"/>
              </a:ext>
            </a:extLst>
          </p:cNvPr>
          <p:cNvGrpSpPr/>
          <p:nvPr/>
        </p:nvGrpSpPr>
        <p:grpSpPr>
          <a:xfrm>
            <a:off x="470126" y="5127300"/>
            <a:ext cx="6125788" cy="836126"/>
            <a:chOff x="485394" y="4963178"/>
            <a:chExt cx="6125788" cy="836126"/>
          </a:xfrm>
        </p:grpSpPr>
        <p:grpSp>
          <p:nvGrpSpPr>
            <p:cNvPr id="163" name="Группа 162">
              <a:extLst>
                <a:ext uri="{FF2B5EF4-FFF2-40B4-BE49-F238E27FC236}">
                  <a16:creationId xmlns:a16="http://schemas.microsoft.com/office/drawing/2014/main" id="{085FE306-F43B-B943-B16D-48C0D28F7217}"/>
                </a:ext>
              </a:extLst>
            </p:cNvPr>
            <p:cNvGrpSpPr/>
            <p:nvPr/>
          </p:nvGrpSpPr>
          <p:grpSpPr>
            <a:xfrm>
              <a:off x="3716536" y="5373420"/>
              <a:ext cx="2894646" cy="348398"/>
              <a:chOff x="3902800" y="1241517"/>
              <a:chExt cx="2894646" cy="348398"/>
            </a:xfrm>
          </p:grpSpPr>
          <p:sp>
            <p:nvSpPr>
              <p:cNvPr id="166" name="Овал 165">
                <a:extLst>
                  <a:ext uri="{FF2B5EF4-FFF2-40B4-BE49-F238E27FC236}">
                    <a16:creationId xmlns:a16="http://schemas.microsoft.com/office/drawing/2014/main" id="{D4A4AE09-3E16-8548-919C-B007C08E5423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5" name="Овал 174">
                <a:extLst>
                  <a:ext uri="{FF2B5EF4-FFF2-40B4-BE49-F238E27FC236}">
                    <a16:creationId xmlns:a16="http://schemas.microsoft.com/office/drawing/2014/main" id="{59E12190-B9B1-5846-B1C9-B5692BBB0242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7" name="Овал 176">
                <a:extLst>
                  <a:ext uri="{FF2B5EF4-FFF2-40B4-BE49-F238E27FC236}">
                    <a16:creationId xmlns:a16="http://schemas.microsoft.com/office/drawing/2014/main" id="{8BEFFC97-67EB-F14E-9D1B-402AF66DD9FE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8" name="Овал 177">
                <a:extLst>
                  <a:ext uri="{FF2B5EF4-FFF2-40B4-BE49-F238E27FC236}">
                    <a16:creationId xmlns:a16="http://schemas.microsoft.com/office/drawing/2014/main" id="{0854B2ED-DEB2-A94D-90C8-CB9386C15F95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9" name="Овал 178">
                <a:extLst>
                  <a:ext uri="{FF2B5EF4-FFF2-40B4-BE49-F238E27FC236}">
                    <a16:creationId xmlns:a16="http://schemas.microsoft.com/office/drawing/2014/main" id="{7F4B7C05-E29C-3D42-84CA-F217598C4A3B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3" name="Овал 182">
                <a:extLst>
                  <a:ext uri="{FF2B5EF4-FFF2-40B4-BE49-F238E27FC236}">
                    <a16:creationId xmlns:a16="http://schemas.microsoft.com/office/drawing/2014/main" id="{B321F3C3-6B15-7942-8030-EE77B5F77B90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6" name="Овал 195">
                <a:extLst>
                  <a:ext uri="{FF2B5EF4-FFF2-40B4-BE49-F238E27FC236}">
                    <a16:creationId xmlns:a16="http://schemas.microsoft.com/office/drawing/2014/main" id="{9B592EA4-3259-7A45-B8BA-4E772DEC9E7B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7" name="Овал 196">
                <a:extLst>
                  <a:ext uri="{FF2B5EF4-FFF2-40B4-BE49-F238E27FC236}">
                    <a16:creationId xmlns:a16="http://schemas.microsoft.com/office/drawing/2014/main" id="{B77498B7-4F26-AB42-B48D-3842B35C96FE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8" name="Овал 197">
                <a:extLst>
                  <a:ext uri="{FF2B5EF4-FFF2-40B4-BE49-F238E27FC236}">
                    <a16:creationId xmlns:a16="http://schemas.microsoft.com/office/drawing/2014/main" id="{5E591508-F026-3E40-9AB3-314BF00109CC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9" name="Овал 198">
                <a:extLst>
                  <a:ext uri="{FF2B5EF4-FFF2-40B4-BE49-F238E27FC236}">
                    <a16:creationId xmlns:a16="http://schemas.microsoft.com/office/drawing/2014/main" id="{AFF75463-E4C9-7948-8FCB-B9444D4F90C9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22" name="Группа 221">
                <a:extLst>
                  <a:ext uri="{FF2B5EF4-FFF2-40B4-BE49-F238E27FC236}">
                    <a16:creationId xmlns:a16="http://schemas.microsoft.com/office/drawing/2014/main" id="{FBFEB8BF-EFB2-8E4E-9C1D-2CB9D0FF27FF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2EA7A3BE-552E-344C-BD70-6BE910A49233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7F2FB9F0-8DCB-1E4C-8327-8DCB9337C105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5" name="TextBox 224">
                  <a:extLst>
                    <a:ext uri="{FF2B5EF4-FFF2-40B4-BE49-F238E27FC236}">
                      <a16:creationId xmlns:a16="http://schemas.microsoft.com/office/drawing/2014/main" id="{73A109A5-D6CA-B74A-8AD4-8874BDD5ECDF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6" name="TextBox 225">
                  <a:extLst>
                    <a:ext uri="{FF2B5EF4-FFF2-40B4-BE49-F238E27FC236}">
                      <a16:creationId xmlns:a16="http://schemas.microsoft.com/office/drawing/2014/main" id="{4E679430-84C2-8743-9EA1-3533832A1C32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7" name="TextBox 226">
                  <a:extLst>
                    <a:ext uri="{FF2B5EF4-FFF2-40B4-BE49-F238E27FC236}">
                      <a16:creationId xmlns:a16="http://schemas.microsoft.com/office/drawing/2014/main" id="{526495F6-71AC-A148-9EA6-18AB518FB1D2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8" name="TextBox 227">
                  <a:extLst>
                    <a:ext uri="{FF2B5EF4-FFF2-40B4-BE49-F238E27FC236}">
                      <a16:creationId xmlns:a16="http://schemas.microsoft.com/office/drawing/2014/main" id="{2E809CBC-41CA-A444-9A04-3D39A3411E73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9" name="TextBox 228">
                  <a:extLst>
                    <a:ext uri="{FF2B5EF4-FFF2-40B4-BE49-F238E27FC236}">
                      <a16:creationId xmlns:a16="http://schemas.microsoft.com/office/drawing/2014/main" id="{4E3D0505-D62F-2E40-A28F-5A677FDF9EFF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30" name="TextBox 229">
                  <a:extLst>
                    <a:ext uri="{FF2B5EF4-FFF2-40B4-BE49-F238E27FC236}">
                      <a16:creationId xmlns:a16="http://schemas.microsoft.com/office/drawing/2014/main" id="{116A9356-313F-8A46-ADFE-50EC611D16C2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31" name="TextBox 230">
                  <a:extLst>
                    <a:ext uri="{FF2B5EF4-FFF2-40B4-BE49-F238E27FC236}">
                      <a16:creationId xmlns:a16="http://schemas.microsoft.com/office/drawing/2014/main" id="{84E37324-E215-6243-9BFA-3E733B855F5A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32" name="TextBox 231">
                  <a:extLst>
                    <a:ext uri="{FF2B5EF4-FFF2-40B4-BE49-F238E27FC236}">
                      <a16:creationId xmlns:a16="http://schemas.microsoft.com/office/drawing/2014/main" id="{70BE1ACD-295C-4443-B148-DB9C24EE5091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64" name="Рисунок 163">
              <a:extLst>
                <a:ext uri="{FF2B5EF4-FFF2-40B4-BE49-F238E27FC236}">
                  <a16:creationId xmlns:a16="http://schemas.microsoft.com/office/drawing/2014/main" id="{FA2CC924-2FDE-6648-B691-376F6BC92A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5032428"/>
              <a:ext cx="195990" cy="230832"/>
            </a:xfrm>
            <a:prstGeom prst="rect">
              <a:avLst/>
            </a:prstGeom>
          </p:spPr>
        </p:pic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E797998-26DD-6D49-95BA-981DA443E794}"/>
                </a:ext>
              </a:extLst>
            </p:cNvPr>
            <p:cNvSpPr txBox="1"/>
            <p:nvPr/>
          </p:nvSpPr>
          <p:spPr>
            <a:xfrm>
              <a:off x="681383" y="4963178"/>
              <a:ext cx="2954389" cy="8361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9. В какой мере Вы согласны со следующим утверждением: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«В ЦЗН быстро и оперативно реагируют на обращения организации, в которой я работаю»</a:t>
              </a:r>
            </a:p>
          </p:txBody>
        </p:sp>
      </p:grpSp>
      <p:grpSp>
        <p:nvGrpSpPr>
          <p:cNvPr id="233" name="Группа 232">
            <a:extLst>
              <a:ext uri="{FF2B5EF4-FFF2-40B4-BE49-F238E27FC236}">
                <a16:creationId xmlns:a16="http://schemas.microsoft.com/office/drawing/2014/main" id="{B28E6543-68CA-824B-B4C0-4418B6AE3D1F}"/>
              </a:ext>
            </a:extLst>
          </p:cNvPr>
          <p:cNvGrpSpPr/>
          <p:nvPr/>
        </p:nvGrpSpPr>
        <p:grpSpPr>
          <a:xfrm>
            <a:off x="470126" y="6451757"/>
            <a:ext cx="6125788" cy="974626"/>
            <a:chOff x="485394" y="6185251"/>
            <a:chExt cx="6125788" cy="974626"/>
          </a:xfrm>
        </p:grpSpPr>
        <p:grpSp>
          <p:nvGrpSpPr>
            <p:cNvPr id="234" name="Группа 233">
              <a:extLst>
                <a:ext uri="{FF2B5EF4-FFF2-40B4-BE49-F238E27FC236}">
                  <a16:creationId xmlns:a16="http://schemas.microsoft.com/office/drawing/2014/main" id="{30663BED-390C-B040-BB69-C5A21D4BB54D}"/>
                </a:ext>
              </a:extLst>
            </p:cNvPr>
            <p:cNvGrpSpPr/>
            <p:nvPr/>
          </p:nvGrpSpPr>
          <p:grpSpPr>
            <a:xfrm>
              <a:off x="3716536" y="6605353"/>
              <a:ext cx="2894646" cy="348398"/>
              <a:chOff x="3902800" y="1241517"/>
              <a:chExt cx="2894646" cy="348398"/>
            </a:xfrm>
          </p:grpSpPr>
          <p:sp>
            <p:nvSpPr>
              <p:cNvPr id="237" name="Овал 236">
                <a:extLst>
                  <a:ext uri="{FF2B5EF4-FFF2-40B4-BE49-F238E27FC236}">
                    <a16:creationId xmlns:a16="http://schemas.microsoft.com/office/drawing/2014/main" id="{D0834888-2AE8-2847-89FD-EF9527BFD70F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8" name="Овал 237">
                <a:extLst>
                  <a:ext uri="{FF2B5EF4-FFF2-40B4-BE49-F238E27FC236}">
                    <a16:creationId xmlns:a16="http://schemas.microsoft.com/office/drawing/2014/main" id="{765C3016-F7E7-A54D-A00C-0AF6902687C6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9" name="Овал 238">
                <a:extLst>
                  <a:ext uri="{FF2B5EF4-FFF2-40B4-BE49-F238E27FC236}">
                    <a16:creationId xmlns:a16="http://schemas.microsoft.com/office/drawing/2014/main" id="{2B4BBAB0-8689-D644-A125-67A758F10A15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0" name="Овал 239">
                <a:extLst>
                  <a:ext uri="{FF2B5EF4-FFF2-40B4-BE49-F238E27FC236}">
                    <a16:creationId xmlns:a16="http://schemas.microsoft.com/office/drawing/2014/main" id="{A493FFB5-48A7-2049-89E2-C1CAA7F06C30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1" name="Овал 240">
                <a:extLst>
                  <a:ext uri="{FF2B5EF4-FFF2-40B4-BE49-F238E27FC236}">
                    <a16:creationId xmlns:a16="http://schemas.microsoft.com/office/drawing/2014/main" id="{8C6E6E8A-7B86-314A-A124-B2480B85DEF0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2" name="Овал 241">
                <a:extLst>
                  <a:ext uri="{FF2B5EF4-FFF2-40B4-BE49-F238E27FC236}">
                    <a16:creationId xmlns:a16="http://schemas.microsoft.com/office/drawing/2014/main" id="{2196A37C-884F-9249-B8CD-8BA763DBCD33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3" name="Овал 242">
                <a:extLst>
                  <a:ext uri="{FF2B5EF4-FFF2-40B4-BE49-F238E27FC236}">
                    <a16:creationId xmlns:a16="http://schemas.microsoft.com/office/drawing/2014/main" id="{47F3F3F7-6DD1-A840-91A5-97C6F9E4DBEF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4" name="Овал 243">
                <a:extLst>
                  <a:ext uri="{FF2B5EF4-FFF2-40B4-BE49-F238E27FC236}">
                    <a16:creationId xmlns:a16="http://schemas.microsoft.com/office/drawing/2014/main" id="{23CE1D50-A3CF-8B42-8A56-4CA832644B91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5" name="Овал 244">
                <a:extLst>
                  <a:ext uri="{FF2B5EF4-FFF2-40B4-BE49-F238E27FC236}">
                    <a16:creationId xmlns:a16="http://schemas.microsoft.com/office/drawing/2014/main" id="{5C9CAF40-5316-BA42-AA0B-3F2AF338CF21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6" name="Овал 245">
                <a:extLst>
                  <a:ext uri="{FF2B5EF4-FFF2-40B4-BE49-F238E27FC236}">
                    <a16:creationId xmlns:a16="http://schemas.microsoft.com/office/drawing/2014/main" id="{59679C56-681B-FF44-BF3F-32EDC6C6BCAD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47" name="Группа 246">
                <a:extLst>
                  <a:ext uri="{FF2B5EF4-FFF2-40B4-BE49-F238E27FC236}">
                    <a16:creationId xmlns:a16="http://schemas.microsoft.com/office/drawing/2014/main" id="{0B99AC0B-6BF3-054D-A779-79105154347A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48" name="TextBox 247">
                  <a:extLst>
                    <a:ext uri="{FF2B5EF4-FFF2-40B4-BE49-F238E27FC236}">
                      <a16:creationId xmlns:a16="http://schemas.microsoft.com/office/drawing/2014/main" id="{C20DB5D8-6AD7-C745-86F7-E7398CCB714F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49" name="TextBox 248">
                  <a:extLst>
                    <a:ext uri="{FF2B5EF4-FFF2-40B4-BE49-F238E27FC236}">
                      <a16:creationId xmlns:a16="http://schemas.microsoft.com/office/drawing/2014/main" id="{1F6331B4-EE99-C44F-B293-A14EEC8423F6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50" name="TextBox 249">
                  <a:extLst>
                    <a:ext uri="{FF2B5EF4-FFF2-40B4-BE49-F238E27FC236}">
                      <a16:creationId xmlns:a16="http://schemas.microsoft.com/office/drawing/2014/main" id="{7DF0039D-9E4F-B346-ADF9-3D7DCD34851D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51" name="TextBox 250">
                  <a:extLst>
                    <a:ext uri="{FF2B5EF4-FFF2-40B4-BE49-F238E27FC236}">
                      <a16:creationId xmlns:a16="http://schemas.microsoft.com/office/drawing/2014/main" id="{EFDA3268-D3DE-B147-AD1E-A3B8A3421881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52" name="TextBox 251">
                  <a:extLst>
                    <a:ext uri="{FF2B5EF4-FFF2-40B4-BE49-F238E27FC236}">
                      <a16:creationId xmlns:a16="http://schemas.microsoft.com/office/drawing/2014/main" id="{976FDB77-5945-B547-A12D-CE139ADABFBE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53" name="TextBox 252">
                  <a:extLst>
                    <a:ext uri="{FF2B5EF4-FFF2-40B4-BE49-F238E27FC236}">
                      <a16:creationId xmlns:a16="http://schemas.microsoft.com/office/drawing/2014/main" id="{467EBC0F-EAD5-1940-BE9E-B48C3111829E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54" name="TextBox 253">
                  <a:extLst>
                    <a:ext uri="{FF2B5EF4-FFF2-40B4-BE49-F238E27FC236}">
                      <a16:creationId xmlns:a16="http://schemas.microsoft.com/office/drawing/2014/main" id="{DD8C5E00-FD8A-2B47-99B3-84830C1A595E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6" name="TextBox 265">
                  <a:extLst>
                    <a:ext uri="{FF2B5EF4-FFF2-40B4-BE49-F238E27FC236}">
                      <a16:creationId xmlns:a16="http://schemas.microsoft.com/office/drawing/2014/main" id="{81D180C3-1483-EA44-8181-A58A9F920628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7" name="TextBox 266">
                  <a:extLst>
                    <a:ext uri="{FF2B5EF4-FFF2-40B4-BE49-F238E27FC236}">
                      <a16:creationId xmlns:a16="http://schemas.microsoft.com/office/drawing/2014/main" id="{96E074F1-4F1F-1846-BDB2-06E367CF8FA3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8" name="TextBox 267">
                  <a:extLst>
                    <a:ext uri="{FF2B5EF4-FFF2-40B4-BE49-F238E27FC236}">
                      <a16:creationId xmlns:a16="http://schemas.microsoft.com/office/drawing/2014/main" id="{AC8B39AD-0AA2-114C-8846-920F12671E8F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235" name="Рисунок 234">
              <a:extLst>
                <a:ext uri="{FF2B5EF4-FFF2-40B4-BE49-F238E27FC236}">
                  <a16:creationId xmlns:a16="http://schemas.microsoft.com/office/drawing/2014/main" id="{776F6AD3-9D5D-DE45-964D-15298BC1F9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6254501"/>
              <a:ext cx="195990" cy="230832"/>
            </a:xfrm>
            <a:prstGeom prst="rect">
              <a:avLst/>
            </a:prstGeom>
          </p:spPr>
        </p:pic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98FCCB7D-F1F8-3C47-B3B7-15DFEECB8028}"/>
                </a:ext>
              </a:extLst>
            </p:cNvPr>
            <p:cNvSpPr txBox="1"/>
            <p:nvPr/>
          </p:nvSpPr>
          <p:spPr>
            <a:xfrm>
              <a:off x="681383" y="6185251"/>
              <a:ext cx="2954389" cy="9746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10. В какой мере Вы согласны со следующим утверждением:</a:t>
              </a:r>
            </a:p>
            <a:p>
              <a:pPr lvl="0"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«Сотрудники ЦЗН обладают высоким уровнем профессиональных знаний для оказания услуг и сервисов в сфере занятости»</a:t>
              </a:r>
            </a:p>
          </p:txBody>
        </p:sp>
      </p:grpSp>
      <p:grpSp>
        <p:nvGrpSpPr>
          <p:cNvPr id="269" name="Группа 268">
            <a:extLst>
              <a:ext uri="{FF2B5EF4-FFF2-40B4-BE49-F238E27FC236}">
                <a16:creationId xmlns:a16="http://schemas.microsoft.com/office/drawing/2014/main" id="{CB861EF2-AC94-F943-97FA-60D5456E3324}"/>
              </a:ext>
            </a:extLst>
          </p:cNvPr>
          <p:cNvGrpSpPr/>
          <p:nvPr/>
        </p:nvGrpSpPr>
        <p:grpSpPr>
          <a:xfrm>
            <a:off x="470126" y="7992199"/>
            <a:ext cx="6163387" cy="974626"/>
            <a:chOff x="485394" y="7407324"/>
            <a:chExt cx="6163387" cy="974626"/>
          </a:xfrm>
        </p:grpSpPr>
        <p:pic>
          <p:nvPicPr>
            <p:cNvPr id="270" name="Рисунок 269">
              <a:extLst>
                <a:ext uri="{FF2B5EF4-FFF2-40B4-BE49-F238E27FC236}">
                  <a16:creationId xmlns:a16="http://schemas.microsoft.com/office/drawing/2014/main" id="{3D6F2159-796E-254A-ADB4-780E53D4D8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7476574"/>
              <a:ext cx="195990" cy="230832"/>
            </a:xfrm>
            <a:prstGeom prst="rect">
              <a:avLst/>
            </a:prstGeom>
          </p:spPr>
        </p:pic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C81E4D84-B218-2A43-98B2-B5F79D9F3EA5}"/>
                </a:ext>
              </a:extLst>
            </p:cNvPr>
            <p:cNvSpPr txBox="1"/>
            <p:nvPr/>
          </p:nvSpPr>
          <p:spPr>
            <a:xfrm>
              <a:off x="681383" y="7407324"/>
              <a:ext cx="2954389" cy="9746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11. В какой мере Вы согласны со следующим утверждением: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«Сотрудники ЦЗН обладают хорошими коммуникативными навыками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(</a:t>
              </a:r>
              <a:r>
                <a:rPr lang="ru-RU" sz="900" b="1" i="1" dirty="0">
                  <a:solidFill>
                    <a:srgbClr val="0070C0"/>
                  </a:solidFill>
                  <a:latin typeface="Montserrat SemiBold" pitchFamily="2" charset="0"/>
                </a:rPr>
                <a:t>проявление чуткости, внимательности </a:t>
              </a:r>
              <a:br>
                <a:rPr lang="ru-RU" sz="900" b="1" i="1" dirty="0">
                  <a:solidFill>
                    <a:srgbClr val="0070C0"/>
                  </a:solidFill>
                  <a:latin typeface="Montserrat SemiBold" pitchFamily="2" charset="0"/>
                </a:rPr>
              </a:br>
              <a:r>
                <a:rPr lang="ru-RU" sz="900" b="1" i="1" dirty="0">
                  <a:solidFill>
                    <a:srgbClr val="0070C0"/>
                  </a:solidFill>
                  <a:latin typeface="Montserrat SemiBold" pitchFamily="2" charset="0"/>
                </a:rPr>
                <a:t>и т.д</a:t>
              </a: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.)»</a:t>
              </a:r>
            </a:p>
          </p:txBody>
        </p:sp>
        <p:grpSp>
          <p:nvGrpSpPr>
            <p:cNvPr id="272" name="Группа 271">
              <a:extLst>
                <a:ext uri="{FF2B5EF4-FFF2-40B4-BE49-F238E27FC236}">
                  <a16:creationId xmlns:a16="http://schemas.microsoft.com/office/drawing/2014/main" id="{634A87D5-8E5C-474A-9565-911F9648F8D5}"/>
                </a:ext>
              </a:extLst>
            </p:cNvPr>
            <p:cNvGrpSpPr/>
            <p:nvPr/>
          </p:nvGrpSpPr>
          <p:grpSpPr>
            <a:xfrm>
              <a:off x="3754135" y="7837286"/>
              <a:ext cx="2894646" cy="348398"/>
              <a:chOff x="3902800" y="1241517"/>
              <a:chExt cx="2894646" cy="348398"/>
            </a:xfrm>
          </p:grpSpPr>
          <p:sp>
            <p:nvSpPr>
              <p:cNvPr id="273" name="Овал 272">
                <a:extLst>
                  <a:ext uri="{FF2B5EF4-FFF2-40B4-BE49-F238E27FC236}">
                    <a16:creationId xmlns:a16="http://schemas.microsoft.com/office/drawing/2014/main" id="{0E06BD7C-8CBE-9B4E-99BF-A214951D9C32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4" name="Овал 273">
                <a:extLst>
                  <a:ext uri="{FF2B5EF4-FFF2-40B4-BE49-F238E27FC236}">
                    <a16:creationId xmlns:a16="http://schemas.microsoft.com/office/drawing/2014/main" id="{49ABE589-15B7-D742-9743-ECDD31974D7F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5" name="Овал 274">
                <a:extLst>
                  <a:ext uri="{FF2B5EF4-FFF2-40B4-BE49-F238E27FC236}">
                    <a16:creationId xmlns:a16="http://schemas.microsoft.com/office/drawing/2014/main" id="{54CD2AC4-9D42-484A-9362-D23E7B9EF3E1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6" name="Овал 275">
                <a:extLst>
                  <a:ext uri="{FF2B5EF4-FFF2-40B4-BE49-F238E27FC236}">
                    <a16:creationId xmlns:a16="http://schemas.microsoft.com/office/drawing/2014/main" id="{4D732B7A-F034-AC43-B095-8A352D5CEB8B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7" name="Овал 276">
                <a:extLst>
                  <a:ext uri="{FF2B5EF4-FFF2-40B4-BE49-F238E27FC236}">
                    <a16:creationId xmlns:a16="http://schemas.microsoft.com/office/drawing/2014/main" id="{FB4D56A0-91AE-1E43-B2F2-EB66E871AB6B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8" name="Овал 277">
                <a:extLst>
                  <a:ext uri="{FF2B5EF4-FFF2-40B4-BE49-F238E27FC236}">
                    <a16:creationId xmlns:a16="http://schemas.microsoft.com/office/drawing/2014/main" id="{54ECD620-1D2C-6140-A75D-F54C174CCE48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9" name="Овал 278">
                <a:extLst>
                  <a:ext uri="{FF2B5EF4-FFF2-40B4-BE49-F238E27FC236}">
                    <a16:creationId xmlns:a16="http://schemas.microsoft.com/office/drawing/2014/main" id="{20F7C58F-ECC6-2F43-9E03-06ADD7B15E24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0" name="Овал 279">
                <a:extLst>
                  <a:ext uri="{FF2B5EF4-FFF2-40B4-BE49-F238E27FC236}">
                    <a16:creationId xmlns:a16="http://schemas.microsoft.com/office/drawing/2014/main" id="{7C266686-248E-354D-B6AD-59F733C8CD6A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1" name="Овал 280">
                <a:extLst>
                  <a:ext uri="{FF2B5EF4-FFF2-40B4-BE49-F238E27FC236}">
                    <a16:creationId xmlns:a16="http://schemas.microsoft.com/office/drawing/2014/main" id="{0E95A8CC-DD48-FC4A-83B6-DA9E423EB425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2" name="Овал 281">
                <a:extLst>
                  <a:ext uri="{FF2B5EF4-FFF2-40B4-BE49-F238E27FC236}">
                    <a16:creationId xmlns:a16="http://schemas.microsoft.com/office/drawing/2014/main" id="{600E7F09-171F-0940-A55A-6B273C774889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83" name="Группа 282">
                <a:extLst>
                  <a:ext uri="{FF2B5EF4-FFF2-40B4-BE49-F238E27FC236}">
                    <a16:creationId xmlns:a16="http://schemas.microsoft.com/office/drawing/2014/main" id="{2017595E-BE1F-8745-98B1-1823123FDD6F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84" name="TextBox 283">
                  <a:extLst>
                    <a:ext uri="{FF2B5EF4-FFF2-40B4-BE49-F238E27FC236}">
                      <a16:creationId xmlns:a16="http://schemas.microsoft.com/office/drawing/2014/main" id="{ECB38422-F3AF-0D49-876C-2005230AE2F6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5" name="TextBox 284">
                  <a:extLst>
                    <a:ext uri="{FF2B5EF4-FFF2-40B4-BE49-F238E27FC236}">
                      <a16:creationId xmlns:a16="http://schemas.microsoft.com/office/drawing/2014/main" id="{DEF9ACAF-751F-FF43-80E8-56228E70F9B5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6" name="TextBox 285">
                  <a:extLst>
                    <a:ext uri="{FF2B5EF4-FFF2-40B4-BE49-F238E27FC236}">
                      <a16:creationId xmlns:a16="http://schemas.microsoft.com/office/drawing/2014/main" id="{7CB32D09-2BDC-C549-8C38-07602177B80D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7" name="TextBox 286">
                  <a:extLst>
                    <a:ext uri="{FF2B5EF4-FFF2-40B4-BE49-F238E27FC236}">
                      <a16:creationId xmlns:a16="http://schemas.microsoft.com/office/drawing/2014/main" id="{9B115117-996F-B348-8718-61B03222DEE4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16" name="TextBox 315">
                  <a:extLst>
                    <a:ext uri="{FF2B5EF4-FFF2-40B4-BE49-F238E27FC236}">
                      <a16:creationId xmlns:a16="http://schemas.microsoft.com/office/drawing/2014/main" id="{47F18CA7-1B03-ED4C-BD5E-09EF30AD4BEB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17" name="TextBox 316">
                  <a:extLst>
                    <a:ext uri="{FF2B5EF4-FFF2-40B4-BE49-F238E27FC236}">
                      <a16:creationId xmlns:a16="http://schemas.microsoft.com/office/drawing/2014/main" id="{ACCFA7EE-17F1-A249-BA05-FD9EEFAADFC1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18" name="TextBox 317">
                  <a:extLst>
                    <a:ext uri="{FF2B5EF4-FFF2-40B4-BE49-F238E27FC236}">
                      <a16:creationId xmlns:a16="http://schemas.microsoft.com/office/drawing/2014/main" id="{DED13A7D-6755-E644-8496-9B1CAA8CB4F0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19" name="TextBox 318">
                  <a:extLst>
                    <a:ext uri="{FF2B5EF4-FFF2-40B4-BE49-F238E27FC236}">
                      <a16:creationId xmlns:a16="http://schemas.microsoft.com/office/drawing/2014/main" id="{3C669CAD-E32F-054A-9B50-0E4DEB6FBB78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20" name="TextBox 319">
                  <a:extLst>
                    <a:ext uri="{FF2B5EF4-FFF2-40B4-BE49-F238E27FC236}">
                      <a16:creationId xmlns:a16="http://schemas.microsoft.com/office/drawing/2014/main" id="{BFD9F411-83A2-0E40-A59C-F2135F53D499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21" name="TextBox 320">
                  <a:extLst>
                    <a:ext uri="{FF2B5EF4-FFF2-40B4-BE49-F238E27FC236}">
                      <a16:creationId xmlns:a16="http://schemas.microsoft.com/office/drawing/2014/main" id="{FC40571D-DD8D-9D40-BE2F-1CF6883970C1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352" name="TextBox 351">
            <a:extLst>
              <a:ext uri="{FF2B5EF4-FFF2-40B4-BE49-F238E27FC236}">
                <a16:creationId xmlns:a16="http://schemas.microsoft.com/office/drawing/2014/main" id="{87C21F33-B84D-4B44-BFE0-BF1E0753DE98}"/>
              </a:ext>
            </a:extLst>
          </p:cNvPr>
          <p:cNvSpPr txBox="1"/>
          <p:nvPr/>
        </p:nvSpPr>
        <p:spPr>
          <a:xfrm>
            <a:off x="6408728" y="9346727"/>
            <a:ext cx="2930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chemeClr val="bg1">
                    <a:lumMod val="75000"/>
                  </a:schemeClr>
                </a:solidFill>
                <a:latin typeface="Montserrat" pitchFamily="2" charset="0"/>
              </a:rPr>
              <a:t>2</a:t>
            </a:r>
            <a:endParaRPr lang="ru-RU" sz="105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FC9B2B-0BC0-EF48-917A-6974C69E8418}"/>
              </a:ext>
            </a:extLst>
          </p:cNvPr>
          <p:cNvSpPr txBox="1"/>
          <p:nvPr/>
        </p:nvSpPr>
        <p:spPr>
          <a:xfrm>
            <a:off x="382341" y="376664"/>
            <a:ext cx="6149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+mn-cs"/>
              </a:rPr>
              <a:t>Опросный лист (лист 3)</a:t>
            </a:r>
          </a:p>
        </p:txBody>
      </p:sp>
      <p:sp>
        <p:nvSpPr>
          <p:cNvPr id="228" name="Скругленный прямоугольник 227">
            <a:extLst>
              <a:ext uri="{FF2B5EF4-FFF2-40B4-BE49-F238E27FC236}">
                <a16:creationId xmlns:a16="http://schemas.microsoft.com/office/drawing/2014/main" id="{29931CA3-CFBA-1C42-81B1-4CB5B3AEAC41}"/>
              </a:ext>
            </a:extLst>
          </p:cNvPr>
          <p:cNvSpPr/>
          <p:nvPr/>
        </p:nvSpPr>
        <p:spPr>
          <a:xfrm>
            <a:off x="485876" y="8065372"/>
            <a:ext cx="6125306" cy="1081164"/>
          </a:xfrm>
          <a:prstGeom prst="roundRect">
            <a:avLst>
              <a:gd name="adj" fmla="val 5446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28EA94E1-3564-204B-A63E-79B748FDF86C}"/>
              </a:ext>
            </a:extLst>
          </p:cNvPr>
          <p:cNvSpPr txBox="1"/>
          <p:nvPr/>
        </p:nvSpPr>
        <p:spPr>
          <a:xfrm>
            <a:off x="461448" y="7647056"/>
            <a:ext cx="6149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Если мы что-то упустили или у Вас есть пожелания и предложения, пожалуйста, напишите их ниже: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22F30551-8E80-5342-8BC7-6AAFD084FCDE}"/>
              </a:ext>
            </a:extLst>
          </p:cNvPr>
          <p:cNvSpPr txBox="1"/>
          <p:nvPr/>
        </p:nvSpPr>
        <p:spPr>
          <a:xfrm>
            <a:off x="461448" y="9216316"/>
            <a:ext cx="614973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900" dirty="0">
                <a:solidFill>
                  <a:schemeClr val="bg2">
                    <a:lumMod val="25000"/>
                  </a:schemeClr>
                </a:solidFill>
                <a:latin typeface="Montserrat" pitchFamily="2" charset="0"/>
              </a:rPr>
              <a:t>Пожалуйста, расскажите нам немного о себе на следующих страницах</a:t>
            </a:r>
          </a:p>
        </p:txBody>
      </p:sp>
      <p:pic>
        <p:nvPicPr>
          <p:cNvPr id="141" name="Рисунок 140">
            <a:extLst>
              <a:ext uri="{FF2B5EF4-FFF2-40B4-BE49-F238E27FC236}">
                <a16:creationId xmlns:a16="http://schemas.microsoft.com/office/drawing/2014/main" id="{334B93A2-73AB-5A44-ABDF-45EDD99D4C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27" b="91055"/>
          <a:stretch/>
        </p:blipFill>
        <p:spPr>
          <a:xfrm>
            <a:off x="475303" y="4053868"/>
            <a:ext cx="195990" cy="230832"/>
          </a:xfrm>
          <a:prstGeom prst="rect">
            <a:avLst/>
          </a:prstGeom>
        </p:spPr>
      </p:pic>
      <p:sp>
        <p:nvSpPr>
          <p:cNvPr id="161" name="TextBox 160">
            <a:extLst>
              <a:ext uri="{FF2B5EF4-FFF2-40B4-BE49-F238E27FC236}">
                <a16:creationId xmlns:a16="http://schemas.microsoft.com/office/drawing/2014/main" id="{41B41292-6D1C-F941-8BED-84822AB682E2}"/>
              </a:ext>
            </a:extLst>
          </p:cNvPr>
          <p:cNvSpPr txBox="1"/>
          <p:nvPr/>
        </p:nvSpPr>
        <p:spPr>
          <a:xfrm>
            <a:off x="671293" y="3984618"/>
            <a:ext cx="27687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dirty="0">
                <a:solidFill>
                  <a:srgbClr val="0070C0"/>
                </a:solidFill>
                <a:latin typeface="Montserrat" pitchFamily="2" charset="0"/>
              </a:rPr>
              <a:t>14. Какой канал взаимодействия является для Вас наиболее удобным </a:t>
            </a:r>
            <a:r>
              <a:rPr lang="ru-RU" sz="900" i="1" dirty="0">
                <a:solidFill>
                  <a:srgbClr val="0070C0"/>
                </a:solidFill>
                <a:latin typeface="Montserrat" pitchFamily="2" charset="0"/>
              </a:rPr>
              <a:t>(офис ЦЗН, контакт-центр, социальные сети ЦЗН, сайт СЗН и т.д.)</a:t>
            </a:r>
            <a:r>
              <a:rPr lang="ru-RU" sz="900" dirty="0">
                <a:solidFill>
                  <a:srgbClr val="0070C0"/>
                </a:solidFill>
                <a:latin typeface="Montserrat" pitchFamily="2" charset="0"/>
              </a:rPr>
              <a:t>?</a:t>
            </a:r>
          </a:p>
        </p:txBody>
      </p:sp>
      <p:grpSp>
        <p:nvGrpSpPr>
          <p:cNvPr id="163" name="Группа 162">
            <a:extLst>
              <a:ext uri="{FF2B5EF4-FFF2-40B4-BE49-F238E27FC236}">
                <a16:creationId xmlns:a16="http://schemas.microsoft.com/office/drawing/2014/main" id="{40341697-5593-E442-831B-F0ADE7BEAAB0}"/>
              </a:ext>
            </a:extLst>
          </p:cNvPr>
          <p:cNvGrpSpPr/>
          <p:nvPr/>
        </p:nvGrpSpPr>
        <p:grpSpPr>
          <a:xfrm>
            <a:off x="475303" y="2379549"/>
            <a:ext cx="6165627" cy="1225512"/>
            <a:chOff x="485394" y="4721397"/>
            <a:chExt cx="6165627" cy="1225512"/>
          </a:xfrm>
        </p:grpSpPr>
        <p:grpSp>
          <p:nvGrpSpPr>
            <p:cNvPr id="164" name="Группа 163">
              <a:extLst>
                <a:ext uri="{FF2B5EF4-FFF2-40B4-BE49-F238E27FC236}">
                  <a16:creationId xmlns:a16="http://schemas.microsoft.com/office/drawing/2014/main" id="{28BE8CDE-0FBA-934A-BFCB-91C02373BFE3}"/>
                </a:ext>
              </a:extLst>
            </p:cNvPr>
            <p:cNvGrpSpPr/>
            <p:nvPr/>
          </p:nvGrpSpPr>
          <p:grpSpPr>
            <a:xfrm>
              <a:off x="3756375" y="5598511"/>
              <a:ext cx="2894646" cy="348398"/>
              <a:chOff x="3902800" y="1241517"/>
              <a:chExt cx="2894646" cy="348398"/>
            </a:xfrm>
          </p:grpSpPr>
          <p:sp>
            <p:nvSpPr>
              <p:cNvPr id="202" name="Овал 201">
                <a:extLst>
                  <a:ext uri="{FF2B5EF4-FFF2-40B4-BE49-F238E27FC236}">
                    <a16:creationId xmlns:a16="http://schemas.microsoft.com/office/drawing/2014/main" id="{F4894F40-657C-2B46-98FF-D8159108E2EF}"/>
                  </a:ext>
                </a:extLst>
              </p:cNvPr>
              <p:cNvSpPr/>
              <p:nvPr/>
            </p:nvSpPr>
            <p:spPr>
              <a:xfrm>
                <a:off x="394973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3" name="Овал 202">
                <a:extLst>
                  <a:ext uri="{FF2B5EF4-FFF2-40B4-BE49-F238E27FC236}">
                    <a16:creationId xmlns:a16="http://schemas.microsoft.com/office/drawing/2014/main" id="{45496170-25BB-8F42-A8D0-A33D1B62C8D9}"/>
                  </a:ext>
                </a:extLst>
              </p:cNvPr>
              <p:cNvSpPr/>
              <p:nvPr/>
            </p:nvSpPr>
            <p:spPr>
              <a:xfrm>
                <a:off x="424166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4" name="Овал 203">
                <a:extLst>
                  <a:ext uri="{FF2B5EF4-FFF2-40B4-BE49-F238E27FC236}">
                    <a16:creationId xmlns:a16="http://schemas.microsoft.com/office/drawing/2014/main" id="{1F195A9B-014B-5F44-B7E4-B859C23047E8}"/>
                  </a:ext>
                </a:extLst>
              </p:cNvPr>
              <p:cNvSpPr/>
              <p:nvPr/>
            </p:nvSpPr>
            <p:spPr>
              <a:xfrm>
                <a:off x="453360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5" name="Овал 204">
                <a:extLst>
                  <a:ext uri="{FF2B5EF4-FFF2-40B4-BE49-F238E27FC236}">
                    <a16:creationId xmlns:a16="http://schemas.microsoft.com/office/drawing/2014/main" id="{D82558D3-A8B7-0A46-B798-256D22EE9F53}"/>
                  </a:ext>
                </a:extLst>
              </p:cNvPr>
              <p:cNvSpPr/>
              <p:nvPr/>
            </p:nvSpPr>
            <p:spPr>
              <a:xfrm>
                <a:off x="482554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6" name="Овал 205">
                <a:extLst>
                  <a:ext uri="{FF2B5EF4-FFF2-40B4-BE49-F238E27FC236}">
                    <a16:creationId xmlns:a16="http://schemas.microsoft.com/office/drawing/2014/main" id="{FACC9AE1-CCB7-6349-9F62-C32802901199}"/>
                  </a:ext>
                </a:extLst>
              </p:cNvPr>
              <p:cNvSpPr/>
              <p:nvPr/>
            </p:nvSpPr>
            <p:spPr>
              <a:xfrm>
                <a:off x="5117476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7" name="Овал 206">
                <a:extLst>
                  <a:ext uri="{FF2B5EF4-FFF2-40B4-BE49-F238E27FC236}">
                    <a16:creationId xmlns:a16="http://schemas.microsoft.com/office/drawing/2014/main" id="{072B13AC-642D-DB46-BCBF-E6DFA668F33C}"/>
                  </a:ext>
                </a:extLst>
              </p:cNvPr>
              <p:cNvSpPr/>
              <p:nvPr/>
            </p:nvSpPr>
            <p:spPr>
              <a:xfrm>
                <a:off x="5409412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8" name="Овал 207">
                <a:extLst>
                  <a:ext uri="{FF2B5EF4-FFF2-40B4-BE49-F238E27FC236}">
                    <a16:creationId xmlns:a16="http://schemas.microsoft.com/office/drawing/2014/main" id="{9DF8F50F-7A44-A841-9426-13BC8318DFAC}"/>
                  </a:ext>
                </a:extLst>
              </p:cNvPr>
              <p:cNvSpPr/>
              <p:nvPr/>
            </p:nvSpPr>
            <p:spPr>
              <a:xfrm>
                <a:off x="570134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9" name="Овал 208">
                <a:extLst>
                  <a:ext uri="{FF2B5EF4-FFF2-40B4-BE49-F238E27FC236}">
                    <a16:creationId xmlns:a16="http://schemas.microsoft.com/office/drawing/2014/main" id="{C7243A62-F2E6-4343-9ED2-CAB4C548FB4C}"/>
                  </a:ext>
                </a:extLst>
              </p:cNvPr>
              <p:cNvSpPr/>
              <p:nvPr/>
            </p:nvSpPr>
            <p:spPr>
              <a:xfrm>
                <a:off x="5993284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0" name="Овал 209">
                <a:extLst>
                  <a:ext uri="{FF2B5EF4-FFF2-40B4-BE49-F238E27FC236}">
                    <a16:creationId xmlns:a16="http://schemas.microsoft.com/office/drawing/2014/main" id="{6477EA88-D381-5741-8105-AA4E145FDD24}"/>
                  </a:ext>
                </a:extLst>
              </p:cNvPr>
              <p:cNvSpPr/>
              <p:nvPr/>
            </p:nvSpPr>
            <p:spPr>
              <a:xfrm>
                <a:off x="6285220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1" name="Овал 210">
                <a:extLst>
                  <a:ext uri="{FF2B5EF4-FFF2-40B4-BE49-F238E27FC236}">
                    <a16:creationId xmlns:a16="http://schemas.microsoft.com/office/drawing/2014/main" id="{70AAAAB0-49F7-AE4C-B228-88084CEDD454}"/>
                  </a:ext>
                </a:extLst>
              </p:cNvPr>
              <p:cNvSpPr/>
              <p:nvPr/>
            </p:nvSpPr>
            <p:spPr>
              <a:xfrm>
                <a:off x="6577158" y="124151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12" name="Группа 211">
                <a:extLst>
                  <a:ext uri="{FF2B5EF4-FFF2-40B4-BE49-F238E27FC236}">
                    <a16:creationId xmlns:a16="http://schemas.microsoft.com/office/drawing/2014/main" id="{7D8F8362-2823-9745-8C6E-70108C447859}"/>
                  </a:ext>
                </a:extLst>
              </p:cNvPr>
              <p:cNvGrpSpPr/>
              <p:nvPr/>
            </p:nvGrpSpPr>
            <p:grpSpPr>
              <a:xfrm>
                <a:off x="3902800" y="135908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13" name="TextBox 212">
                  <a:extLst>
                    <a:ext uri="{FF2B5EF4-FFF2-40B4-BE49-F238E27FC236}">
                      <a16:creationId xmlns:a16="http://schemas.microsoft.com/office/drawing/2014/main" id="{233052A3-7650-6445-B80B-4EB8F7E1F83C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4" name="TextBox 213">
                  <a:extLst>
                    <a:ext uri="{FF2B5EF4-FFF2-40B4-BE49-F238E27FC236}">
                      <a16:creationId xmlns:a16="http://schemas.microsoft.com/office/drawing/2014/main" id="{9C2A28B0-0217-6E49-8284-505BD8621916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5" name="TextBox 214">
                  <a:extLst>
                    <a:ext uri="{FF2B5EF4-FFF2-40B4-BE49-F238E27FC236}">
                      <a16:creationId xmlns:a16="http://schemas.microsoft.com/office/drawing/2014/main" id="{AD66C48A-AEA9-EF49-A078-86B336597B7E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6" name="TextBox 215">
                  <a:extLst>
                    <a:ext uri="{FF2B5EF4-FFF2-40B4-BE49-F238E27FC236}">
                      <a16:creationId xmlns:a16="http://schemas.microsoft.com/office/drawing/2014/main" id="{6FAD6CF4-617D-5843-B912-35A4F3C77041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7" name="TextBox 216">
                  <a:extLst>
                    <a:ext uri="{FF2B5EF4-FFF2-40B4-BE49-F238E27FC236}">
                      <a16:creationId xmlns:a16="http://schemas.microsoft.com/office/drawing/2014/main" id="{CFEAEED0-8DA9-2E49-B897-BC8F8986D470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95595CFE-45EF-154B-A4EE-67CF8972E6AE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9" name="TextBox 218">
                  <a:extLst>
                    <a:ext uri="{FF2B5EF4-FFF2-40B4-BE49-F238E27FC236}">
                      <a16:creationId xmlns:a16="http://schemas.microsoft.com/office/drawing/2014/main" id="{806221B7-3B69-7B4C-B681-C8CE3D565BDD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0" name="TextBox 219">
                  <a:extLst>
                    <a:ext uri="{FF2B5EF4-FFF2-40B4-BE49-F238E27FC236}">
                      <a16:creationId xmlns:a16="http://schemas.microsoft.com/office/drawing/2014/main" id="{51E78800-9D42-7443-A52E-04F4BA68FEEE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1" name="TextBox 220">
                  <a:extLst>
                    <a:ext uri="{FF2B5EF4-FFF2-40B4-BE49-F238E27FC236}">
                      <a16:creationId xmlns:a16="http://schemas.microsoft.com/office/drawing/2014/main" id="{EFD0AC50-F66A-7C48-BEF8-3790B361E6A6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27830E9A-20DC-974A-8F6D-A56BB870CE7E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165" name="Рисунок 164">
              <a:extLst>
                <a:ext uri="{FF2B5EF4-FFF2-40B4-BE49-F238E27FC236}">
                  <a16:creationId xmlns:a16="http://schemas.microsoft.com/office/drawing/2014/main" id="{468A7D0B-B86D-444D-B22A-21943CD96C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85394" y="4790647"/>
              <a:ext cx="195990" cy="230832"/>
            </a:xfrm>
            <a:prstGeom prst="rect">
              <a:avLst/>
            </a:prstGeom>
          </p:spPr>
        </p:pic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3CE6871D-E1E6-6449-A9B1-C3C02FCDA8A2}"/>
                </a:ext>
              </a:extLst>
            </p:cNvPr>
            <p:cNvSpPr txBox="1"/>
            <p:nvPr/>
          </p:nvSpPr>
          <p:spPr>
            <a:xfrm>
              <a:off x="681383" y="4721397"/>
              <a:ext cx="2954389" cy="12157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13. Пользовались ли Вы функцией предварительной записи? </a:t>
              </a:r>
            </a:p>
            <a:p>
              <a:pPr>
                <a:spcAft>
                  <a:spcPts val="400"/>
                </a:spcAft>
                <a:defRPr/>
              </a:pPr>
              <a:endParaRPr lang="ru-RU" sz="900" dirty="0">
                <a:solidFill>
                  <a:srgbClr val="0070C0"/>
                </a:solidFill>
                <a:latin typeface="Montserrat" pitchFamily="2" charset="0"/>
              </a:endParaRPr>
            </a:p>
            <a:p>
              <a:pPr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Если «да», то в какой мере Вы согласны со следующим утверждением:</a:t>
              </a:r>
            </a:p>
            <a:p>
              <a:pPr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«Функционал предварительной записи </a:t>
              </a:r>
              <a:b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</a:b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в ЦЗН удобен и прост для меня»</a:t>
              </a:r>
            </a:p>
          </p:txBody>
        </p:sp>
        <p:grpSp>
          <p:nvGrpSpPr>
            <p:cNvPr id="169" name="Группа 168">
              <a:extLst>
                <a:ext uri="{FF2B5EF4-FFF2-40B4-BE49-F238E27FC236}">
                  <a16:creationId xmlns:a16="http://schemas.microsoft.com/office/drawing/2014/main" id="{1FABCCCA-BC61-C14C-8BAB-68337B339AD8}"/>
                </a:ext>
              </a:extLst>
            </p:cNvPr>
            <p:cNvGrpSpPr/>
            <p:nvPr/>
          </p:nvGrpSpPr>
          <p:grpSpPr>
            <a:xfrm>
              <a:off x="4369673" y="4808936"/>
              <a:ext cx="372790" cy="408050"/>
              <a:chOff x="4011532" y="4812379"/>
              <a:chExt cx="372790" cy="408050"/>
            </a:xfrm>
          </p:grpSpPr>
          <p:sp>
            <p:nvSpPr>
              <p:cNvPr id="173" name="Овал 172">
                <a:extLst>
                  <a:ext uri="{FF2B5EF4-FFF2-40B4-BE49-F238E27FC236}">
                    <a16:creationId xmlns:a16="http://schemas.microsoft.com/office/drawing/2014/main" id="{CD51B5A4-53C2-A84E-86D9-E36B27243777}"/>
                  </a:ext>
                </a:extLst>
              </p:cNvPr>
              <p:cNvSpPr/>
              <p:nvPr/>
            </p:nvSpPr>
            <p:spPr>
              <a:xfrm>
                <a:off x="4114540" y="4812379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F9593EDD-A4F4-1044-BD4E-136224915099}"/>
                  </a:ext>
                </a:extLst>
              </p:cNvPr>
              <p:cNvSpPr txBox="1"/>
              <p:nvPr/>
            </p:nvSpPr>
            <p:spPr>
              <a:xfrm>
                <a:off x="4011532" y="4989597"/>
                <a:ext cx="372790" cy="230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900" dirty="0">
                    <a:solidFill>
                      <a:schemeClr val="bg1">
                        <a:lumMod val="50000"/>
                      </a:schemeClr>
                    </a:solidFill>
                    <a:latin typeface="Montserrat" panose="00000500000000000000" pitchFamily="2" charset="-52"/>
                  </a:rPr>
                  <a:t>Да</a:t>
                </a:r>
                <a:endParaRPr lang="ru-RU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70" name="Группа 169">
              <a:extLst>
                <a:ext uri="{FF2B5EF4-FFF2-40B4-BE49-F238E27FC236}">
                  <a16:creationId xmlns:a16="http://schemas.microsoft.com/office/drawing/2014/main" id="{CE5106F4-4005-F04C-B2E4-E9CC07891FCC}"/>
                </a:ext>
              </a:extLst>
            </p:cNvPr>
            <p:cNvGrpSpPr/>
            <p:nvPr/>
          </p:nvGrpSpPr>
          <p:grpSpPr>
            <a:xfrm>
              <a:off x="5223148" y="4804715"/>
              <a:ext cx="536908" cy="394924"/>
              <a:chOff x="5288876" y="4807181"/>
              <a:chExt cx="536908" cy="394924"/>
            </a:xfrm>
          </p:grpSpPr>
          <p:sp>
            <p:nvSpPr>
              <p:cNvPr id="171" name="Овал 170">
                <a:extLst>
                  <a:ext uri="{FF2B5EF4-FFF2-40B4-BE49-F238E27FC236}">
                    <a16:creationId xmlns:a16="http://schemas.microsoft.com/office/drawing/2014/main" id="{C8E2843D-D223-C14E-8892-8BC222DBFC1A}"/>
                  </a:ext>
                </a:extLst>
              </p:cNvPr>
              <p:cNvSpPr/>
              <p:nvPr/>
            </p:nvSpPr>
            <p:spPr>
              <a:xfrm>
                <a:off x="5493457" y="4807181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FADD5434-DC97-B046-9F57-946169352CF3}"/>
                  </a:ext>
                </a:extLst>
              </p:cNvPr>
              <p:cNvSpPr txBox="1"/>
              <p:nvPr/>
            </p:nvSpPr>
            <p:spPr>
              <a:xfrm>
                <a:off x="5288876" y="4971273"/>
                <a:ext cx="536908" cy="230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900" dirty="0">
                    <a:solidFill>
                      <a:schemeClr val="bg1">
                        <a:lumMod val="50000"/>
                      </a:schemeClr>
                    </a:solidFill>
                    <a:latin typeface="Montserrat" panose="00000500000000000000" pitchFamily="2" charset="-52"/>
                  </a:rPr>
                  <a:t>Нет</a:t>
                </a:r>
                <a:endParaRPr lang="ru-RU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ABAC770-7C55-1C46-9078-FDDACE5E9726}"/>
              </a:ext>
            </a:extLst>
          </p:cNvPr>
          <p:cNvGrpSpPr/>
          <p:nvPr/>
        </p:nvGrpSpPr>
        <p:grpSpPr>
          <a:xfrm>
            <a:off x="475303" y="5326318"/>
            <a:ext cx="6125788" cy="2079187"/>
            <a:chOff x="475303" y="5326318"/>
            <a:chExt cx="6125788" cy="2079187"/>
          </a:xfrm>
        </p:grpSpPr>
        <p:pic>
          <p:nvPicPr>
            <p:cNvPr id="226" name="Рисунок 225">
              <a:extLst>
                <a:ext uri="{FF2B5EF4-FFF2-40B4-BE49-F238E27FC236}">
                  <a16:creationId xmlns:a16="http://schemas.microsoft.com/office/drawing/2014/main" id="{B4E1A2F0-0583-D548-8DD9-7607C0F9D4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27" b="91055"/>
            <a:stretch/>
          </p:blipFill>
          <p:spPr>
            <a:xfrm>
              <a:off x="475303" y="5395568"/>
              <a:ext cx="195990" cy="230832"/>
            </a:xfrm>
            <a:prstGeom prst="rect">
              <a:avLst/>
            </a:prstGeom>
          </p:spPr>
        </p:pic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48828E05-FB3D-7249-9ADF-5F4CD317E7D6}"/>
                </a:ext>
              </a:extLst>
            </p:cNvPr>
            <p:cNvSpPr txBox="1"/>
            <p:nvPr/>
          </p:nvSpPr>
          <p:spPr>
            <a:xfrm>
              <a:off x="671292" y="5326318"/>
              <a:ext cx="2975645" cy="19441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spcAft>
                  <a:spcPts val="400"/>
                </a:spcAft>
                <a:defRPr/>
              </a:pPr>
              <a:r>
                <a:rPr lang="ru-RU" sz="900" dirty="0">
                  <a:solidFill>
                    <a:srgbClr val="0070C0"/>
                  </a:solidFill>
                  <a:latin typeface="Montserrat" pitchFamily="2" charset="0"/>
                </a:rPr>
                <a:t>15. В какой мере Вы согласны со следующим утверждением:</a:t>
              </a:r>
            </a:p>
            <a:p>
              <a:pPr lvl="0"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«Информация о ЦЗН, его услугах и сервисах сформулирована и представлена в понятной и доступной для меня форме</a:t>
              </a:r>
            </a:p>
            <a:p>
              <a:pPr lvl="0">
                <a:defRPr/>
              </a:pPr>
              <a:endParaRPr lang="ru-RU" sz="900" i="1" dirty="0">
                <a:solidFill>
                  <a:srgbClr val="0070C0"/>
                </a:solidFill>
                <a:latin typeface="Montserrat" pitchFamily="2" charset="0"/>
              </a:endParaRPr>
            </a:p>
            <a:p>
              <a:pPr lvl="0" indent="-171450">
                <a:buFont typeface="Системный шрифт, обычный"/>
                <a:buChar char="−"/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в офисе ЦЗН</a:t>
              </a:r>
            </a:p>
            <a:p>
              <a:pPr lvl="0" indent="-171450">
                <a:buFont typeface="Системный шрифт, обычный"/>
                <a:buChar char="−"/>
                <a:defRPr/>
              </a:pPr>
              <a:endParaRPr lang="ru-RU" sz="900" b="1" dirty="0">
                <a:solidFill>
                  <a:srgbClr val="0070C0"/>
                </a:solidFill>
                <a:latin typeface="Montserrat SemiBold" pitchFamily="2" charset="0"/>
              </a:endParaRPr>
            </a:p>
            <a:p>
              <a:pPr lvl="0" indent="-171450">
                <a:buFont typeface="Системный шрифт, обычный"/>
                <a:buChar char="−"/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на сайте СЗН</a:t>
              </a:r>
            </a:p>
            <a:p>
              <a:pPr lvl="0" indent="-171450">
                <a:buFont typeface="Системный шрифт, обычный"/>
                <a:buChar char="−"/>
                <a:defRPr/>
              </a:pPr>
              <a:endParaRPr lang="ru-RU" sz="900" b="1" dirty="0">
                <a:solidFill>
                  <a:srgbClr val="0070C0"/>
                </a:solidFill>
                <a:latin typeface="Montserrat SemiBold" pitchFamily="2" charset="0"/>
              </a:endParaRPr>
            </a:p>
            <a:p>
              <a:pPr lvl="0" indent="-171450">
                <a:buFont typeface="Системный шрифт, обычный"/>
                <a:buChar char="−"/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в социальных сетях</a:t>
              </a:r>
            </a:p>
            <a:p>
              <a:pPr lvl="0" indent="-171450">
                <a:buFont typeface="Системный шрифт, обычный"/>
                <a:buChar char="−"/>
                <a:defRPr/>
              </a:pPr>
              <a:endParaRPr lang="ru-RU" sz="900" b="1" dirty="0">
                <a:solidFill>
                  <a:srgbClr val="0070C0"/>
                </a:solidFill>
                <a:latin typeface="Montserrat SemiBold" pitchFamily="2" charset="0"/>
              </a:endParaRPr>
            </a:p>
            <a:p>
              <a:pPr lvl="0" indent="-171450">
                <a:buFont typeface="Системный шрифт, обычный"/>
                <a:buChar char="−"/>
                <a:defRPr/>
              </a:pPr>
              <a:r>
                <a:rPr lang="ru-RU" sz="900" b="1" dirty="0">
                  <a:solidFill>
                    <a:srgbClr val="0070C0"/>
                  </a:solidFill>
                  <a:latin typeface="Montserrat SemiBold" pitchFamily="2" charset="0"/>
                </a:rPr>
                <a:t>через контакт-центр» </a:t>
              </a:r>
            </a:p>
          </p:txBody>
        </p: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F671ACB4-6167-424F-BE9B-F26C19E71F93}"/>
                </a:ext>
              </a:extLst>
            </p:cNvPr>
            <p:cNvGrpSpPr/>
            <p:nvPr/>
          </p:nvGrpSpPr>
          <p:grpSpPr>
            <a:xfrm>
              <a:off x="3706445" y="6229082"/>
              <a:ext cx="2894646" cy="1176423"/>
              <a:chOff x="3706445" y="6229082"/>
              <a:chExt cx="2894646" cy="1176423"/>
            </a:xfrm>
          </p:grpSpPr>
          <p:sp>
            <p:nvSpPr>
              <p:cNvPr id="268" name="Овал 267">
                <a:extLst>
                  <a:ext uri="{FF2B5EF4-FFF2-40B4-BE49-F238E27FC236}">
                    <a16:creationId xmlns:a16="http://schemas.microsoft.com/office/drawing/2014/main" id="{D288B923-FBCA-C549-8FB3-5E255031C291}"/>
                  </a:ext>
                </a:extLst>
              </p:cNvPr>
              <p:cNvSpPr/>
              <p:nvPr/>
            </p:nvSpPr>
            <p:spPr>
              <a:xfrm>
                <a:off x="3753377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>
                <a:extLst>
                  <a:ext uri="{FF2B5EF4-FFF2-40B4-BE49-F238E27FC236}">
                    <a16:creationId xmlns:a16="http://schemas.microsoft.com/office/drawing/2014/main" id="{635CD7FF-A687-F641-AD25-8EF74859948D}"/>
                  </a:ext>
                </a:extLst>
              </p:cNvPr>
              <p:cNvSpPr/>
              <p:nvPr/>
            </p:nvSpPr>
            <p:spPr>
              <a:xfrm>
                <a:off x="4045313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>
                <a:extLst>
                  <a:ext uri="{FF2B5EF4-FFF2-40B4-BE49-F238E27FC236}">
                    <a16:creationId xmlns:a16="http://schemas.microsoft.com/office/drawing/2014/main" id="{2F2828EE-22F2-D146-AF92-916DF8777F98}"/>
                  </a:ext>
                </a:extLst>
              </p:cNvPr>
              <p:cNvSpPr/>
              <p:nvPr/>
            </p:nvSpPr>
            <p:spPr>
              <a:xfrm>
                <a:off x="4337249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1" name="Овал 270">
                <a:extLst>
                  <a:ext uri="{FF2B5EF4-FFF2-40B4-BE49-F238E27FC236}">
                    <a16:creationId xmlns:a16="http://schemas.microsoft.com/office/drawing/2014/main" id="{E0780A75-21F6-7049-A827-895E58C18E18}"/>
                  </a:ext>
                </a:extLst>
              </p:cNvPr>
              <p:cNvSpPr/>
              <p:nvPr/>
            </p:nvSpPr>
            <p:spPr>
              <a:xfrm>
                <a:off x="4629185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2" name="Овал 271">
                <a:extLst>
                  <a:ext uri="{FF2B5EF4-FFF2-40B4-BE49-F238E27FC236}">
                    <a16:creationId xmlns:a16="http://schemas.microsoft.com/office/drawing/2014/main" id="{5FBBC144-8B10-544B-AF50-8B92AF7F8E64}"/>
                  </a:ext>
                </a:extLst>
              </p:cNvPr>
              <p:cNvSpPr/>
              <p:nvPr/>
            </p:nvSpPr>
            <p:spPr>
              <a:xfrm>
                <a:off x="4921121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3" name="Овал 272">
                <a:extLst>
                  <a:ext uri="{FF2B5EF4-FFF2-40B4-BE49-F238E27FC236}">
                    <a16:creationId xmlns:a16="http://schemas.microsoft.com/office/drawing/2014/main" id="{10B36D59-ACD5-424C-AC26-BFA3DBADFEE3}"/>
                  </a:ext>
                </a:extLst>
              </p:cNvPr>
              <p:cNvSpPr/>
              <p:nvPr/>
            </p:nvSpPr>
            <p:spPr>
              <a:xfrm>
                <a:off x="5213057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4" name="Овал 273">
                <a:extLst>
                  <a:ext uri="{FF2B5EF4-FFF2-40B4-BE49-F238E27FC236}">
                    <a16:creationId xmlns:a16="http://schemas.microsoft.com/office/drawing/2014/main" id="{17CC56FD-81EA-E54D-966F-672922786242}"/>
                  </a:ext>
                </a:extLst>
              </p:cNvPr>
              <p:cNvSpPr/>
              <p:nvPr/>
            </p:nvSpPr>
            <p:spPr>
              <a:xfrm>
                <a:off x="5504993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5" name="Овал 274">
                <a:extLst>
                  <a:ext uri="{FF2B5EF4-FFF2-40B4-BE49-F238E27FC236}">
                    <a16:creationId xmlns:a16="http://schemas.microsoft.com/office/drawing/2014/main" id="{C612C2BD-DED9-E542-9CFE-0A1D637AE2AF}"/>
                  </a:ext>
                </a:extLst>
              </p:cNvPr>
              <p:cNvSpPr/>
              <p:nvPr/>
            </p:nvSpPr>
            <p:spPr>
              <a:xfrm>
                <a:off x="5796929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6" name="Овал 275">
                <a:extLst>
                  <a:ext uri="{FF2B5EF4-FFF2-40B4-BE49-F238E27FC236}">
                    <a16:creationId xmlns:a16="http://schemas.microsoft.com/office/drawing/2014/main" id="{E5538EAA-6F01-134A-9E2E-71BE25D45FCA}"/>
                  </a:ext>
                </a:extLst>
              </p:cNvPr>
              <p:cNvSpPr/>
              <p:nvPr/>
            </p:nvSpPr>
            <p:spPr>
              <a:xfrm>
                <a:off x="6088865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7" name="Овал 276">
                <a:extLst>
                  <a:ext uri="{FF2B5EF4-FFF2-40B4-BE49-F238E27FC236}">
                    <a16:creationId xmlns:a16="http://schemas.microsoft.com/office/drawing/2014/main" id="{A9F5CE43-B0E1-1248-ACE4-EDC348616D24}"/>
                  </a:ext>
                </a:extLst>
              </p:cNvPr>
              <p:cNvSpPr/>
              <p:nvPr/>
            </p:nvSpPr>
            <p:spPr>
              <a:xfrm>
                <a:off x="6380803" y="7057107"/>
                <a:ext cx="117566" cy="1175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78" name="Группа 277">
                <a:extLst>
                  <a:ext uri="{FF2B5EF4-FFF2-40B4-BE49-F238E27FC236}">
                    <a16:creationId xmlns:a16="http://schemas.microsoft.com/office/drawing/2014/main" id="{3803E4B5-1371-4C46-92A9-913A6958970D}"/>
                  </a:ext>
                </a:extLst>
              </p:cNvPr>
              <p:cNvGrpSpPr/>
              <p:nvPr/>
            </p:nvGrpSpPr>
            <p:grpSpPr>
              <a:xfrm>
                <a:off x="3706445" y="7174673"/>
                <a:ext cx="2894646" cy="230832"/>
                <a:chOff x="3902800" y="1359083"/>
                <a:chExt cx="2894646" cy="230832"/>
              </a:xfrm>
            </p:grpSpPr>
            <p:sp>
              <p:nvSpPr>
                <p:cNvPr id="279" name="TextBox 278">
                  <a:extLst>
                    <a:ext uri="{FF2B5EF4-FFF2-40B4-BE49-F238E27FC236}">
                      <a16:creationId xmlns:a16="http://schemas.microsoft.com/office/drawing/2014/main" id="{CBADDAFB-A742-324D-8FFB-E034424AB052}"/>
                    </a:ext>
                  </a:extLst>
                </p:cNvPr>
                <p:cNvSpPr txBox="1"/>
                <p:nvPr/>
              </p:nvSpPr>
              <p:spPr>
                <a:xfrm>
                  <a:off x="390280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0" name="TextBox 279">
                  <a:extLst>
                    <a:ext uri="{FF2B5EF4-FFF2-40B4-BE49-F238E27FC236}">
                      <a16:creationId xmlns:a16="http://schemas.microsoft.com/office/drawing/2014/main" id="{80ADEC69-D2EB-024D-A224-1A953D7E7214}"/>
                    </a:ext>
                  </a:extLst>
                </p:cNvPr>
                <p:cNvSpPr txBox="1"/>
                <p:nvPr/>
              </p:nvSpPr>
              <p:spPr>
                <a:xfrm>
                  <a:off x="419048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2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1" name="TextBox 280">
                  <a:extLst>
                    <a:ext uri="{FF2B5EF4-FFF2-40B4-BE49-F238E27FC236}">
                      <a16:creationId xmlns:a16="http://schemas.microsoft.com/office/drawing/2014/main" id="{8954A7B1-C090-CF4B-AF6A-537D2421C2E2}"/>
                    </a:ext>
                  </a:extLst>
                </p:cNvPr>
                <p:cNvSpPr txBox="1"/>
                <p:nvPr/>
              </p:nvSpPr>
              <p:spPr>
                <a:xfrm>
                  <a:off x="447817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3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2" name="TextBox 281">
                  <a:extLst>
                    <a:ext uri="{FF2B5EF4-FFF2-40B4-BE49-F238E27FC236}">
                      <a16:creationId xmlns:a16="http://schemas.microsoft.com/office/drawing/2014/main" id="{3DF41F90-8DD2-0E44-BCF5-21D7D126A596}"/>
                    </a:ext>
                  </a:extLst>
                </p:cNvPr>
                <p:cNvSpPr txBox="1"/>
                <p:nvPr/>
              </p:nvSpPr>
              <p:spPr>
                <a:xfrm>
                  <a:off x="476585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4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3" name="TextBox 282">
                  <a:extLst>
                    <a:ext uri="{FF2B5EF4-FFF2-40B4-BE49-F238E27FC236}">
                      <a16:creationId xmlns:a16="http://schemas.microsoft.com/office/drawing/2014/main" id="{68001F88-A6B0-8F4D-8A73-3ABB9BB81C08}"/>
                    </a:ext>
                  </a:extLst>
                </p:cNvPr>
                <p:cNvSpPr txBox="1"/>
                <p:nvPr/>
              </p:nvSpPr>
              <p:spPr>
                <a:xfrm>
                  <a:off x="505354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5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4" name="TextBox 283">
                  <a:extLst>
                    <a:ext uri="{FF2B5EF4-FFF2-40B4-BE49-F238E27FC236}">
                      <a16:creationId xmlns:a16="http://schemas.microsoft.com/office/drawing/2014/main" id="{56334C9C-359E-C847-8C63-EE74CE78BEBE}"/>
                    </a:ext>
                  </a:extLst>
                </p:cNvPr>
                <p:cNvSpPr txBox="1"/>
                <p:nvPr/>
              </p:nvSpPr>
              <p:spPr>
                <a:xfrm>
                  <a:off x="534122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6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5" name="TextBox 284">
                  <a:extLst>
                    <a:ext uri="{FF2B5EF4-FFF2-40B4-BE49-F238E27FC236}">
                      <a16:creationId xmlns:a16="http://schemas.microsoft.com/office/drawing/2014/main" id="{F759B8E0-AB98-184D-88C7-75C8DB82962E}"/>
                    </a:ext>
                  </a:extLst>
                </p:cNvPr>
                <p:cNvSpPr txBox="1"/>
                <p:nvPr/>
              </p:nvSpPr>
              <p:spPr>
                <a:xfrm>
                  <a:off x="562891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7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6" name="TextBox 285">
                  <a:extLst>
                    <a:ext uri="{FF2B5EF4-FFF2-40B4-BE49-F238E27FC236}">
                      <a16:creationId xmlns:a16="http://schemas.microsoft.com/office/drawing/2014/main" id="{99CF5C08-4CF1-1C47-949E-118C2E67D2BB}"/>
                    </a:ext>
                  </a:extLst>
                </p:cNvPr>
                <p:cNvSpPr txBox="1"/>
                <p:nvPr/>
              </p:nvSpPr>
              <p:spPr>
                <a:xfrm>
                  <a:off x="5916595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8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7" name="TextBox 286">
                  <a:extLst>
                    <a:ext uri="{FF2B5EF4-FFF2-40B4-BE49-F238E27FC236}">
                      <a16:creationId xmlns:a16="http://schemas.microsoft.com/office/drawing/2014/main" id="{AAB618A3-CE50-704C-BD7A-59872D200986}"/>
                    </a:ext>
                  </a:extLst>
                </p:cNvPr>
                <p:cNvSpPr txBox="1"/>
                <p:nvPr/>
              </p:nvSpPr>
              <p:spPr>
                <a:xfrm>
                  <a:off x="6204280" y="1359083"/>
                  <a:ext cx="258014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9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8" name="TextBox 287">
                  <a:extLst>
                    <a:ext uri="{FF2B5EF4-FFF2-40B4-BE49-F238E27FC236}">
                      <a16:creationId xmlns:a16="http://schemas.microsoft.com/office/drawing/2014/main" id="{506F29B6-572C-5942-8FAA-BB85DE6D31E8}"/>
                    </a:ext>
                  </a:extLst>
                </p:cNvPr>
                <p:cNvSpPr txBox="1"/>
                <p:nvPr/>
              </p:nvSpPr>
              <p:spPr>
                <a:xfrm>
                  <a:off x="6491961" y="1359083"/>
                  <a:ext cx="305485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sz="900" dirty="0">
                      <a:solidFill>
                        <a:schemeClr val="bg1">
                          <a:lumMod val="50000"/>
                        </a:schemeClr>
                      </a:solidFill>
                      <a:latin typeface="Montserrat" panose="00000500000000000000" pitchFamily="2" charset="-52"/>
                    </a:rPr>
                    <a:t>10</a:t>
                  </a:r>
                  <a:endParaRPr lang="ru-RU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  <p:grpSp>
            <p:nvGrpSpPr>
              <p:cNvPr id="235" name="Группа 234">
                <a:extLst>
                  <a:ext uri="{FF2B5EF4-FFF2-40B4-BE49-F238E27FC236}">
                    <a16:creationId xmlns:a16="http://schemas.microsoft.com/office/drawing/2014/main" id="{B2E60F39-E55C-E546-8288-868EBDF1D7EF}"/>
                  </a:ext>
                </a:extLst>
              </p:cNvPr>
              <p:cNvGrpSpPr/>
              <p:nvPr/>
            </p:nvGrpSpPr>
            <p:grpSpPr>
              <a:xfrm>
                <a:off x="3753377" y="6229082"/>
                <a:ext cx="2744992" cy="117566"/>
                <a:chOff x="3949732" y="1241517"/>
                <a:chExt cx="2744992" cy="117566"/>
              </a:xfrm>
            </p:grpSpPr>
            <p:sp>
              <p:nvSpPr>
                <p:cNvPr id="258" name="Овал 257">
                  <a:extLst>
                    <a:ext uri="{FF2B5EF4-FFF2-40B4-BE49-F238E27FC236}">
                      <a16:creationId xmlns:a16="http://schemas.microsoft.com/office/drawing/2014/main" id="{F03E9A4A-B989-5A4A-8440-4B3AB3516F5B}"/>
                    </a:ext>
                  </a:extLst>
                </p:cNvPr>
                <p:cNvSpPr/>
                <p:nvPr/>
              </p:nvSpPr>
              <p:spPr>
                <a:xfrm>
                  <a:off x="3949732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9" name="Овал 258">
                  <a:extLst>
                    <a:ext uri="{FF2B5EF4-FFF2-40B4-BE49-F238E27FC236}">
                      <a16:creationId xmlns:a16="http://schemas.microsoft.com/office/drawing/2014/main" id="{FEB21A0D-23D0-3348-8166-293F7F3FBBD0}"/>
                    </a:ext>
                  </a:extLst>
                </p:cNvPr>
                <p:cNvSpPr/>
                <p:nvPr/>
              </p:nvSpPr>
              <p:spPr>
                <a:xfrm>
                  <a:off x="424166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0" name="Овал 259">
                  <a:extLst>
                    <a:ext uri="{FF2B5EF4-FFF2-40B4-BE49-F238E27FC236}">
                      <a16:creationId xmlns:a16="http://schemas.microsoft.com/office/drawing/2014/main" id="{CE769AB5-8CAF-2942-89B2-A02F7E5AB6D4}"/>
                    </a:ext>
                  </a:extLst>
                </p:cNvPr>
                <p:cNvSpPr/>
                <p:nvPr/>
              </p:nvSpPr>
              <p:spPr>
                <a:xfrm>
                  <a:off x="4533604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1" name="Овал 260">
                  <a:extLst>
                    <a:ext uri="{FF2B5EF4-FFF2-40B4-BE49-F238E27FC236}">
                      <a16:creationId xmlns:a16="http://schemas.microsoft.com/office/drawing/2014/main" id="{AFB30FC4-B650-8E49-B439-5A9CA362D01C}"/>
                    </a:ext>
                  </a:extLst>
                </p:cNvPr>
                <p:cNvSpPr/>
                <p:nvPr/>
              </p:nvSpPr>
              <p:spPr>
                <a:xfrm>
                  <a:off x="4825540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2" name="Овал 261">
                  <a:extLst>
                    <a:ext uri="{FF2B5EF4-FFF2-40B4-BE49-F238E27FC236}">
                      <a16:creationId xmlns:a16="http://schemas.microsoft.com/office/drawing/2014/main" id="{15D3BC68-978E-EA40-8294-195CF7DBFA8D}"/>
                    </a:ext>
                  </a:extLst>
                </p:cNvPr>
                <p:cNvSpPr/>
                <p:nvPr/>
              </p:nvSpPr>
              <p:spPr>
                <a:xfrm>
                  <a:off x="5117476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3" name="Овал 262">
                  <a:extLst>
                    <a:ext uri="{FF2B5EF4-FFF2-40B4-BE49-F238E27FC236}">
                      <a16:creationId xmlns:a16="http://schemas.microsoft.com/office/drawing/2014/main" id="{5F9574CB-5C5F-5848-818B-DA7C2B737A66}"/>
                    </a:ext>
                  </a:extLst>
                </p:cNvPr>
                <p:cNvSpPr/>
                <p:nvPr/>
              </p:nvSpPr>
              <p:spPr>
                <a:xfrm>
                  <a:off x="5409412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4" name="Овал 263">
                  <a:extLst>
                    <a:ext uri="{FF2B5EF4-FFF2-40B4-BE49-F238E27FC236}">
                      <a16:creationId xmlns:a16="http://schemas.microsoft.com/office/drawing/2014/main" id="{9FC0CAAF-AEF7-4C48-866C-9C81A26AD750}"/>
                    </a:ext>
                  </a:extLst>
                </p:cNvPr>
                <p:cNvSpPr/>
                <p:nvPr/>
              </p:nvSpPr>
              <p:spPr>
                <a:xfrm>
                  <a:off x="570134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5" name="Овал 264">
                  <a:extLst>
                    <a:ext uri="{FF2B5EF4-FFF2-40B4-BE49-F238E27FC236}">
                      <a16:creationId xmlns:a16="http://schemas.microsoft.com/office/drawing/2014/main" id="{7F390EE8-7646-0244-A758-42DB2586E297}"/>
                    </a:ext>
                  </a:extLst>
                </p:cNvPr>
                <p:cNvSpPr/>
                <p:nvPr/>
              </p:nvSpPr>
              <p:spPr>
                <a:xfrm>
                  <a:off x="5993284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6" name="Овал 265">
                  <a:extLst>
                    <a:ext uri="{FF2B5EF4-FFF2-40B4-BE49-F238E27FC236}">
                      <a16:creationId xmlns:a16="http://schemas.microsoft.com/office/drawing/2014/main" id="{61688881-AD90-9448-A363-1FF53D96886B}"/>
                    </a:ext>
                  </a:extLst>
                </p:cNvPr>
                <p:cNvSpPr/>
                <p:nvPr/>
              </p:nvSpPr>
              <p:spPr>
                <a:xfrm>
                  <a:off x="6285220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7" name="Овал 266">
                  <a:extLst>
                    <a:ext uri="{FF2B5EF4-FFF2-40B4-BE49-F238E27FC236}">
                      <a16:creationId xmlns:a16="http://schemas.microsoft.com/office/drawing/2014/main" id="{5106EC1F-401B-7E42-9CF6-BFA126802F04}"/>
                    </a:ext>
                  </a:extLst>
                </p:cNvPr>
                <p:cNvSpPr/>
                <p:nvPr/>
              </p:nvSpPr>
              <p:spPr>
                <a:xfrm>
                  <a:off x="657715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36" name="Группа 235">
                <a:extLst>
                  <a:ext uri="{FF2B5EF4-FFF2-40B4-BE49-F238E27FC236}">
                    <a16:creationId xmlns:a16="http://schemas.microsoft.com/office/drawing/2014/main" id="{8D14CD9F-7A7A-D445-BB29-01E0168E2A09}"/>
                  </a:ext>
                </a:extLst>
              </p:cNvPr>
              <p:cNvGrpSpPr/>
              <p:nvPr/>
            </p:nvGrpSpPr>
            <p:grpSpPr>
              <a:xfrm>
                <a:off x="3753377" y="6510946"/>
                <a:ext cx="2744992" cy="117566"/>
                <a:chOff x="3949732" y="1241517"/>
                <a:chExt cx="2744992" cy="117566"/>
              </a:xfrm>
            </p:grpSpPr>
            <p:sp>
              <p:nvSpPr>
                <p:cNvPr id="248" name="Овал 247">
                  <a:extLst>
                    <a:ext uri="{FF2B5EF4-FFF2-40B4-BE49-F238E27FC236}">
                      <a16:creationId xmlns:a16="http://schemas.microsoft.com/office/drawing/2014/main" id="{65CF0FB6-EC45-0E45-A0F5-723D7C97C238}"/>
                    </a:ext>
                  </a:extLst>
                </p:cNvPr>
                <p:cNvSpPr/>
                <p:nvPr/>
              </p:nvSpPr>
              <p:spPr>
                <a:xfrm>
                  <a:off x="3949732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9" name="Овал 248">
                  <a:extLst>
                    <a:ext uri="{FF2B5EF4-FFF2-40B4-BE49-F238E27FC236}">
                      <a16:creationId xmlns:a16="http://schemas.microsoft.com/office/drawing/2014/main" id="{346AE1DF-2404-FD47-BA0A-6BD727433F57}"/>
                    </a:ext>
                  </a:extLst>
                </p:cNvPr>
                <p:cNvSpPr/>
                <p:nvPr/>
              </p:nvSpPr>
              <p:spPr>
                <a:xfrm>
                  <a:off x="424166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0" name="Овал 249">
                  <a:extLst>
                    <a:ext uri="{FF2B5EF4-FFF2-40B4-BE49-F238E27FC236}">
                      <a16:creationId xmlns:a16="http://schemas.microsoft.com/office/drawing/2014/main" id="{06F8CE7D-7DF4-0B42-805C-358193701E89}"/>
                    </a:ext>
                  </a:extLst>
                </p:cNvPr>
                <p:cNvSpPr/>
                <p:nvPr/>
              </p:nvSpPr>
              <p:spPr>
                <a:xfrm>
                  <a:off x="4533604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1" name="Овал 250">
                  <a:extLst>
                    <a:ext uri="{FF2B5EF4-FFF2-40B4-BE49-F238E27FC236}">
                      <a16:creationId xmlns:a16="http://schemas.microsoft.com/office/drawing/2014/main" id="{844B84A7-AFB6-4F4C-A1F6-1CBBADD9EC1F}"/>
                    </a:ext>
                  </a:extLst>
                </p:cNvPr>
                <p:cNvSpPr/>
                <p:nvPr/>
              </p:nvSpPr>
              <p:spPr>
                <a:xfrm>
                  <a:off x="4825540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2" name="Овал 251">
                  <a:extLst>
                    <a:ext uri="{FF2B5EF4-FFF2-40B4-BE49-F238E27FC236}">
                      <a16:creationId xmlns:a16="http://schemas.microsoft.com/office/drawing/2014/main" id="{83B79A5F-E6A6-8D4A-8FFD-2A9951A293C7}"/>
                    </a:ext>
                  </a:extLst>
                </p:cNvPr>
                <p:cNvSpPr/>
                <p:nvPr/>
              </p:nvSpPr>
              <p:spPr>
                <a:xfrm>
                  <a:off x="5117476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3" name="Овал 252">
                  <a:extLst>
                    <a:ext uri="{FF2B5EF4-FFF2-40B4-BE49-F238E27FC236}">
                      <a16:creationId xmlns:a16="http://schemas.microsoft.com/office/drawing/2014/main" id="{98F2EBF4-6F20-5540-ABF7-5804B6EBF18A}"/>
                    </a:ext>
                  </a:extLst>
                </p:cNvPr>
                <p:cNvSpPr/>
                <p:nvPr/>
              </p:nvSpPr>
              <p:spPr>
                <a:xfrm>
                  <a:off x="5409412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4" name="Овал 253">
                  <a:extLst>
                    <a:ext uri="{FF2B5EF4-FFF2-40B4-BE49-F238E27FC236}">
                      <a16:creationId xmlns:a16="http://schemas.microsoft.com/office/drawing/2014/main" id="{A6CE0D4C-9A08-FA42-A02D-6524627E1DFD}"/>
                    </a:ext>
                  </a:extLst>
                </p:cNvPr>
                <p:cNvSpPr/>
                <p:nvPr/>
              </p:nvSpPr>
              <p:spPr>
                <a:xfrm>
                  <a:off x="570134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5" name="Овал 254">
                  <a:extLst>
                    <a:ext uri="{FF2B5EF4-FFF2-40B4-BE49-F238E27FC236}">
                      <a16:creationId xmlns:a16="http://schemas.microsoft.com/office/drawing/2014/main" id="{010AB15C-6AEA-AD4A-A8A5-6AE7533DBBDE}"/>
                    </a:ext>
                  </a:extLst>
                </p:cNvPr>
                <p:cNvSpPr/>
                <p:nvPr/>
              </p:nvSpPr>
              <p:spPr>
                <a:xfrm>
                  <a:off x="5993284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6" name="Овал 255">
                  <a:extLst>
                    <a:ext uri="{FF2B5EF4-FFF2-40B4-BE49-F238E27FC236}">
                      <a16:creationId xmlns:a16="http://schemas.microsoft.com/office/drawing/2014/main" id="{B4A34081-1B2B-DD4D-A46F-480D551D3746}"/>
                    </a:ext>
                  </a:extLst>
                </p:cNvPr>
                <p:cNvSpPr/>
                <p:nvPr/>
              </p:nvSpPr>
              <p:spPr>
                <a:xfrm>
                  <a:off x="6285220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7" name="Овал 256">
                  <a:extLst>
                    <a:ext uri="{FF2B5EF4-FFF2-40B4-BE49-F238E27FC236}">
                      <a16:creationId xmlns:a16="http://schemas.microsoft.com/office/drawing/2014/main" id="{33E7E663-83A7-3346-A28D-22066400867C}"/>
                    </a:ext>
                  </a:extLst>
                </p:cNvPr>
                <p:cNvSpPr/>
                <p:nvPr/>
              </p:nvSpPr>
              <p:spPr>
                <a:xfrm>
                  <a:off x="657715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37" name="Группа 236">
                <a:extLst>
                  <a:ext uri="{FF2B5EF4-FFF2-40B4-BE49-F238E27FC236}">
                    <a16:creationId xmlns:a16="http://schemas.microsoft.com/office/drawing/2014/main" id="{15E097AD-3847-454C-8906-B10860A1E39A}"/>
                  </a:ext>
                </a:extLst>
              </p:cNvPr>
              <p:cNvGrpSpPr/>
              <p:nvPr/>
            </p:nvGrpSpPr>
            <p:grpSpPr>
              <a:xfrm>
                <a:off x="3753377" y="6787253"/>
                <a:ext cx="2744992" cy="117566"/>
                <a:chOff x="3949732" y="1241517"/>
                <a:chExt cx="2744992" cy="117566"/>
              </a:xfrm>
            </p:grpSpPr>
            <p:sp>
              <p:nvSpPr>
                <p:cNvPr id="238" name="Овал 237">
                  <a:extLst>
                    <a:ext uri="{FF2B5EF4-FFF2-40B4-BE49-F238E27FC236}">
                      <a16:creationId xmlns:a16="http://schemas.microsoft.com/office/drawing/2014/main" id="{0B93CB80-B88D-4342-922F-8B7DD23EF623}"/>
                    </a:ext>
                  </a:extLst>
                </p:cNvPr>
                <p:cNvSpPr/>
                <p:nvPr/>
              </p:nvSpPr>
              <p:spPr>
                <a:xfrm>
                  <a:off x="3949732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9" name="Овал 238">
                  <a:extLst>
                    <a:ext uri="{FF2B5EF4-FFF2-40B4-BE49-F238E27FC236}">
                      <a16:creationId xmlns:a16="http://schemas.microsoft.com/office/drawing/2014/main" id="{A82E063E-C048-4247-A415-7C8C3812D5C2}"/>
                    </a:ext>
                  </a:extLst>
                </p:cNvPr>
                <p:cNvSpPr/>
                <p:nvPr/>
              </p:nvSpPr>
              <p:spPr>
                <a:xfrm>
                  <a:off x="424166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0" name="Овал 239">
                  <a:extLst>
                    <a:ext uri="{FF2B5EF4-FFF2-40B4-BE49-F238E27FC236}">
                      <a16:creationId xmlns:a16="http://schemas.microsoft.com/office/drawing/2014/main" id="{495A3859-B21C-EC4B-815D-464A95A5E772}"/>
                    </a:ext>
                  </a:extLst>
                </p:cNvPr>
                <p:cNvSpPr/>
                <p:nvPr/>
              </p:nvSpPr>
              <p:spPr>
                <a:xfrm>
                  <a:off x="4533604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1" name="Овал 240">
                  <a:extLst>
                    <a:ext uri="{FF2B5EF4-FFF2-40B4-BE49-F238E27FC236}">
                      <a16:creationId xmlns:a16="http://schemas.microsoft.com/office/drawing/2014/main" id="{8796E078-ED31-3749-9443-8056F49C4E20}"/>
                    </a:ext>
                  </a:extLst>
                </p:cNvPr>
                <p:cNvSpPr/>
                <p:nvPr/>
              </p:nvSpPr>
              <p:spPr>
                <a:xfrm>
                  <a:off x="4825540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2" name="Овал 241">
                  <a:extLst>
                    <a:ext uri="{FF2B5EF4-FFF2-40B4-BE49-F238E27FC236}">
                      <a16:creationId xmlns:a16="http://schemas.microsoft.com/office/drawing/2014/main" id="{5BACAA5D-891B-C845-92DB-EC94CFD36C46}"/>
                    </a:ext>
                  </a:extLst>
                </p:cNvPr>
                <p:cNvSpPr/>
                <p:nvPr/>
              </p:nvSpPr>
              <p:spPr>
                <a:xfrm>
                  <a:off x="5117476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3" name="Овал 242">
                  <a:extLst>
                    <a:ext uri="{FF2B5EF4-FFF2-40B4-BE49-F238E27FC236}">
                      <a16:creationId xmlns:a16="http://schemas.microsoft.com/office/drawing/2014/main" id="{DF5CEF2E-F919-3C48-82C3-6D2DF64F413F}"/>
                    </a:ext>
                  </a:extLst>
                </p:cNvPr>
                <p:cNvSpPr/>
                <p:nvPr/>
              </p:nvSpPr>
              <p:spPr>
                <a:xfrm>
                  <a:off x="5409412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4" name="Овал 243">
                  <a:extLst>
                    <a:ext uri="{FF2B5EF4-FFF2-40B4-BE49-F238E27FC236}">
                      <a16:creationId xmlns:a16="http://schemas.microsoft.com/office/drawing/2014/main" id="{32AF50B6-55CD-484E-84E8-3E45AAA428DA}"/>
                    </a:ext>
                  </a:extLst>
                </p:cNvPr>
                <p:cNvSpPr/>
                <p:nvPr/>
              </p:nvSpPr>
              <p:spPr>
                <a:xfrm>
                  <a:off x="570134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5" name="Овал 244">
                  <a:extLst>
                    <a:ext uri="{FF2B5EF4-FFF2-40B4-BE49-F238E27FC236}">
                      <a16:creationId xmlns:a16="http://schemas.microsoft.com/office/drawing/2014/main" id="{CE21E2C3-D674-FD4F-BF7B-26728D5C6365}"/>
                    </a:ext>
                  </a:extLst>
                </p:cNvPr>
                <p:cNvSpPr/>
                <p:nvPr/>
              </p:nvSpPr>
              <p:spPr>
                <a:xfrm>
                  <a:off x="5993284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6" name="Овал 245">
                  <a:extLst>
                    <a:ext uri="{FF2B5EF4-FFF2-40B4-BE49-F238E27FC236}">
                      <a16:creationId xmlns:a16="http://schemas.microsoft.com/office/drawing/2014/main" id="{356D1230-B4FE-9E42-8B13-F4FB89B90014}"/>
                    </a:ext>
                  </a:extLst>
                </p:cNvPr>
                <p:cNvSpPr/>
                <p:nvPr/>
              </p:nvSpPr>
              <p:spPr>
                <a:xfrm>
                  <a:off x="6285220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7" name="Овал 246">
                  <a:extLst>
                    <a:ext uri="{FF2B5EF4-FFF2-40B4-BE49-F238E27FC236}">
                      <a16:creationId xmlns:a16="http://schemas.microsoft.com/office/drawing/2014/main" id="{451829A9-09C4-1F4A-9AF3-E5D480432B8B}"/>
                    </a:ext>
                  </a:extLst>
                </p:cNvPr>
                <p:cNvSpPr/>
                <p:nvPr/>
              </p:nvSpPr>
              <p:spPr>
                <a:xfrm>
                  <a:off x="6577158" y="1241517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pSp>
        <p:nvGrpSpPr>
          <p:cNvPr id="289" name="Группа 288">
            <a:extLst>
              <a:ext uri="{FF2B5EF4-FFF2-40B4-BE49-F238E27FC236}">
                <a16:creationId xmlns:a16="http://schemas.microsoft.com/office/drawing/2014/main" id="{176C6BDA-D673-E847-997A-3712CA9D61C4}"/>
              </a:ext>
            </a:extLst>
          </p:cNvPr>
          <p:cNvGrpSpPr/>
          <p:nvPr/>
        </p:nvGrpSpPr>
        <p:grpSpPr>
          <a:xfrm>
            <a:off x="475303" y="879755"/>
            <a:ext cx="6125788" cy="1254071"/>
            <a:chOff x="485394" y="6606167"/>
            <a:chExt cx="6125788" cy="1254071"/>
          </a:xfrm>
        </p:grpSpPr>
        <p:grpSp>
          <p:nvGrpSpPr>
            <p:cNvPr id="290" name="Группа 289">
              <a:extLst>
                <a:ext uri="{FF2B5EF4-FFF2-40B4-BE49-F238E27FC236}">
                  <a16:creationId xmlns:a16="http://schemas.microsoft.com/office/drawing/2014/main" id="{1164B0EF-6791-C046-AAEB-99C44AF0ADE5}"/>
                </a:ext>
              </a:extLst>
            </p:cNvPr>
            <p:cNvGrpSpPr/>
            <p:nvPr/>
          </p:nvGrpSpPr>
          <p:grpSpPr>
            <a:xfrm>
              <a:off x="485394" y="6606167"/>
              <a:ext cx="6125788" cy="1254071"/>
              <a:chOff x="485394" y="8629396"/>
              <a:chExt cx="6125788" cy="1254071"/>
            </a:xfrm>
          </p:grpSpPr>
          <p:pic>
            <p:nvPicPr>
              <p:cNvPr id="295" name="Рисунок 294">
                <a:extLst>
                  <a:ext uri="{FF2B5EF4-FFF2-40B4-BE49-F238E27FC236}">
                    <a16:creationId xmlns:a16="http://schemas.microsoft.com/office/drawing/2014/main" id="{4B67BF9C-C751-2A4A-865F-AEB640A5DB0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95727" b="91055"/>
              <a:stretch/>
            </p:blipFill>
            <p:spPr>
              <a:xfrm>
                <a:off x="485394" y="8698646"/>
                <a:ext cx="195990" cy="230832"/>
              </a:xfrm>
              <a:prstGeom prst="rect">
                <a:avLst/>
              </a:prstGeom>
            </p:spPr>
          </p:pic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64910B60-70C3-DC46-822A-18B5B8E6C92C}"/>
                  </a:ext>
                </a:extLst>
              </p:cNvPr>
              <p:cNvSpPr txBox="1"/>
              <p:nvPr/>
            </p:nvSpPr>
            <p:spPr>
              <a:xfrm>
                <a:off x="681383" y="8629396"/>
                <a:ext cx="2954389" cy="12157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400"/>
                  </a:spcAft>
                  <a:defRPr/>
                </a:pPr>
                <a:r>
                  <a:rPr lang="ru-RU" sz="900" dirty="0">
                    <a:solidFill>
                      <a:srgbClr val="0070C0"/>
                    </a:solidFill>
                    <a:latin typeface="Montserrat" pitchFamily="2" charset="0"/>
                  </a:rPr>
                  <a:t>12. Приходилось ли Вам обращаться к руководству ЦЗН? </a:t>
                </a:r>
              </a:p>
              <a:p>
                <a:pPr>
                  <a:spcAft>
                    <a:spcPts val="400"/>
                  </a:spcAft>
                  <a:defRPr/>
                </a:pPr>
                <a:endParaRPr lang="ru-RU" sz="900" dirty="0">
                  <a:solidFill>
                    <a:srgbClr val="0070C0"/>
                  </a:solidFill>
                  <a:latin typeface="Montserrat" pitchFamily="2" charset="0"/>
                </a:endParaRPr>
              </a:p>
              <a:p>
                <a:pPr>
                  <a:spcAft>
                    <a:spcPts val="400"/>
                  </a:spcAft>
                  <a:defRPr/>
                </a:pPr>
                <a:r>
                  <a:rPr lang="ru-RU" sz="900" dirty="0">
                    <a:solidFill>
                      <a:srgbClr val="0070C0"/>
                    </a:solidFill>
                    <a:latin typeface="Montserrat" pitchFamily="2" charset="0"/>
                  </a:rPr>
                  <a:t>Если «да», то в какой мере Вы согласны со следующим утверждением:</a:t>
                </a:r>
              </a:p>
              <a:p>
                <a:pPr lvl="0">
                  <a:defRPr/>
                </a:pPr>
                <a:r>
                  <a:rPr lang="ru-RU" sz="900" b="1" dirty="0">
                    <a:solidFill>
                      <a:srgbClr val="0070C0"/>
                    </a:solidFill>
                    <a:latin typeface="Montserrat SemiBold" pitchFamily="2" charset="0"/>
                  </a:rPr>
                  <a:t>«Руководство ЦЗН готово идти навстречу для решения моего вопроса»</a:t>
                </a:r>
              </a:p>
            </p:txBody>
          </p:sp>
          <p:grpSp>
            <p:nvGrpSpPr>
              <p:cNvPr id="297" name="Группа 296">
                <a:extLst>
                  <a:ext uri="{FF2B5EF4-FFF2-40B4-BE49-F238E27FC236}">
                    <a16:creationId xmlns:a16="http://schemas.microsoft.com/office/drawing/2014/main" id="{C5D45161-876C-014F-B837-424A2429E266}"/>
                  </a:ext>
                </a:extLst>
              </p:cNvPr>
              <p:cNvGrpSpPr/>
              <p:nvPr/>
            </p:nvGrpSpPr>
            <p:grpSpPr>
              <a:xfrm>
                <a:off x="3716536" y="9535069"/>
                <a:ext cx="2894646" cy="348398"/>
                <a:chOff x="3902800" y="1425411"/>
                <a:chExt cx="2894646" cy="348398"/>
              </a:xfrm>
            </p:grpSpPr>
            <p:sp>
              <p:nvSpPr>
                <p:cNvPr id="298" name="Овал 297">
                  <a:extLst>
                    <a:ext uri="{FF2B5EF4-FFF2-40B4-BE49-F238E27FC236}">
                      <a16:creationId xmlns:a16="http://schemas.microsoft.com/office/drawing/2014/main" id="{9D75FAE7-A0D3-B444-B9B8-6F0279FF82BE}"/>
                    </a:ext>
                  </a:extLst>
                </p:cNvPr>
                <p:cNvSpPr/>
                <p:nvPr/>
              </p:nvSpPr>
              <p:spPr>
                <a:xfrm>
                  <a:off x="3949732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9" name="Овал 298">
                  <a:extLst>
                    <a:ext uri="{FF2B5EF4-FFF2-40B4-BE49-F238E27FC236}">
                      <a16:creationId xmlns:a16="http://schemas.microsoft.com/office/drawing/2014/main" id="{0F7436C3-5609-354F-B015-5ADDCCBDDE08}"/>
                    </a:ext>
                  </a:extLst>
                </p:cNvPr>
                <p:cNvSpPr/>
                <p:nvPr/>
              </p:nvSpPr>
              <p:spPr>
                <a:xfrm>
                  <a:off x="4241668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0" name="Овал 299">
                  <a:extLst>
                    <a:ext uri="{FF2B5EF4-FFF2-40B4-BE49-F238E27FC236}">
                      <a16:creationId xmlns:a16="http://schemas.microsoft.com/office/drawing/2014/main" id="{1DF398E5-7A78-3240-B46B-82A7503C22A0}"/>
                    </a:ext>
                  </a:extLst>
                </p:cNvPr>
                <p:cNvSpPr/>
                <p:nvPr/>
              </p:nvSpPr>
              <p:spPr>
                <a:xfrm>
                  <a:off x="4533604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1" name="Овал 300">
                  <a:extLst>
                    <a:ext uri="{FF2B5EF4-FFF2-40B4-BE49-F238E27FC236}">
                      <a16:creationId xmlns:a16="http://schemas.microsoft.com/office/drawing/2014/main" id="{C318D8B8-05AA-124B-9A91-AB7E6103B402}"/>
                    </a:ext>
                  </a:extLst>
                </p:cNvPr>
                <p:cNvSpPr/>
                <p:nvPr/>
              </p:nvSpPr>
              <p:spPr>
                <a:xfrm>
                  <a:off x="4825540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2" name="Овал 301">
                  <a:extLst>
                    <a:ext uri="{FF2B5EF4-FFF2-40B4-BE49-F238E27FC236}">
                      <a16:creationId xmlns:a16="http://schemas.microsoft.com/office/drawing/2014/main" id="{257BEF36-1EC6-C54B-84B8-3812DD791FA1}"/>
                    </a:ext>
                  </a:extLst>
                </p:cNvPr>
                <p:cNvSpPr/>
                <p:nvPr/>
              </p:nvSpPr>
              <p:spPr>
                <a:xfrm>
                  <a:off x="5117476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3" name="Овал 302">
                  <a:extLst>
                    <a:ext uri="{FF2B5EF4-FFF2-40B4-BE49-F238E27FC236}">
                      <a16:creationId xmlns:a16="http://schemas.microsoft.com/office/drawing/2014/main" id="{1BA1B980-A8A7-5F44-84A4-4544BE08FB3A}"/>
                    </a:ext>
                  </a:extLst>
                </p:cNvPr>
                <p:cNvSpPr/>
                <p:nvPr/>
              </p:nvSpPr>
              <p:spPr>
                <a:xfrm>
                  <a:off x="5409412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4" name="Овал 303">
                  <a:extLst>
                    <a:ext uri="{FF2B5EF4-FFF2-40B4-BE49-F238E27FC236}">
                      <a16:creationId xmlns:a16="http://schemas.microsoft.com/office/drawing/2014/main" id="{53535362-5B63-3E43-BA12-9073B24E0FB9}"/>
                    </a:ext>
                  </a:extLst>
                </p:cNvPr>
                <p:cNvSpPr/>
                <p:nvPr/>
              </p:nvSpPr>
              <p:spPr>
                <a:xfrm>
                  <a:off x="5701348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5" name="Овал 304">
                  <a:extLst>
                    <a:ext uri="{FF2B5EF4-FFF2-40B4-BE49-F238E27FC236}">
                      <a16:creationId xmlns:a16="http://schemas.microsoft.com/office/drawing/2014/main" id="{81EA6C82-3255-3742-B957-01947D32669C}"/>
                    </a:ext>
                  </a:extLst>
                </p:cNvPr>
                <p:cNvSpPr/>
                <p:nvPr/>
              </p:nvSpPr>
              <p:spPr>
                <a:xfrm>
                  <a:off x="5993284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6" name="Овал 305">
                  <a:extLst>
                    <a:ext uri="{FF2B5EF4-FFF2-40B4-BE49-F238E27FC236}">
                      <a16:creationId xmlns:a16="http://schemas.microsoft.com/office/drawing/2014/main" id="{3D35CE32-7FF5-EA42-AFE4-98B6C86C2431}"/>
                    </a:ext>
                  </a:extLst>
                </p:cNvPr>
                <p:cNvSpPr/>
                <p:nvPr/>
              </p:nvSpPr>
              <p:spPr>
                <a:xfrm>
                  <a:off x="6285220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7" name="Овал 306">
                  <a:extLst>
                    <a:ext uri="{FF2B5EF4-FFF2-40B4-BE49-F238E27FC236}">
                      <a16:creationId xmlns:a16="http://schemas.microsoft.com/office/drawing/2014/main" id="{1520B896-E16F-DA41-A188-EE1F52301E01}"/>
                    </a:ext>
                  </a:extLst>
                </p:cNvPr>
                <p:cNvSpPr/>
                <p:nvPr/>
              </p:nvSpPr>
              <p:spPr>
                <a:xfrm>
                  <a:off x="6577158" y="1425411"/>
                  <a:ext cx="117566" cy="1175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308" name="Группа 307">
                  <a:extLst>
                    <a:ext uri="{FF2B5EF4-FFF2-40B4-BE49-F238E27FC236}">
                      <a16:creationId xmlns:a16="http://schemas.microsoft.com/office/drawing/2014/main" id="{04CDB9F8-028D-A64E-A7FE-24B09AD33DEB}"/>
                    </a:ext>
                  </a:extLst>
                </p:cNvPr>
                <p:cNvGrpSpPr/>
                <p:nvPr/>
              </p:nvGrpSpPr>
              <p:grpSpPr>
                <a:xfrm>
                  <a:off x="3902800" y="1542977"/>
                  <a:ext cx="2894646" cy="230832"/>
                  <a:chOff x="3902800" y="1542977"/>
                  <a:chExt cx="2894646" cy="230832"/>
                </a:xfrm>
              </p:grpSpPr>
              <p:sp>
                <p:nvSpPr>
                  <p:cNvPr id="309" name="TextBox 308">
                    <a:extLst>
                      <a:ext uri="{FF2B5EF4-FFF2-40B4-BE49-F238E27FC236}">
                        <a16:creationId xmlns:a16="http://schemas.microsoft.com/office/drawing/2014/main" id="{F17434A5-C0AA-C342-9E1D-A90A114E2940}"/>
                      </a:ext>
                    </a:extLst>
                  </p:cNvPr>
                  <p:cNvSpPr txBox="1"/>
                  <p:nvPr/>
                </p:nvSpPr>
                <p:spPr>
                  <a:xfrm>
                    <a:off x="3902800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1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0" name="TextBox 309">
                    <a:extLst>
                      <a:ext uri="{FF2B5EF4-FFF2-40B4-BE49-F238E27FC236}">
                        <a16:creationId xmlns:a16="http://schemas.microsoft.com/office/drawing/2014/main" id="{709508FC-64A4-174D-9F8B-1324C899A656}"/>
                      </a:ext>
                    </a:extLst>
                  </p:cNvPr>
                  <p:cNvSpPr txBox="1"/>
                  <p:nvPr/>
                </p:nvSpPr>
                <p:spPr>
                  <a:xfrm>
                    <a:off x="4190485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2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1" name="TextBox 310">
                    <a:extLst>
                      <a:ext uri="{FF2B5EF4-FFF2-40B4-BE49-F238E27FC236}">
                        <a16:creationId xmlns:a16="http://schemas.microsoft.com/office/drawing/2014/main" id="{045278E2-8445-D741-91D7-9FAB246DA979}"/>
                      </a:ext>
                    </a:extLst>
                  </p:cNvPr>
                  <p:cNvSpPr txBox="1"/>
                  <p:nvPr/>
                </p:nvSpPr>
                <p:spPr>
                  <a:xfrm>
                    <a:off x="4478170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3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2" name="TextBox 311">
                    <a:extLst>
                      <a:ext uri="{FF2B5EF4-FFF2-40B4-BE49-F238E27FC236}">
                        <a16:creationId xmlns:a16="http://schemas.microsoft.com/office/drawing/2014/main" id="{E1F828FC-AB9B-E148-946F-CCBDBD9E55D7}"/>
                      </a:ext>
                    </a:extLst>
                  </p:cNvPr>
                  <p:cNvSpPr txBox="1"/>
                  <p:nvPr/>
                </p:nvSpPr>
                <p:spPr>
                  <a:xfrm>
                    <a:off x="4765855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4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3" name="TextBox 312">
                    <a:extLst>
                      <a:ext uri="{FF2B5EF4-FFF2-40B4-BE49-F238E27FC236}">
                        <a16:creationId xmlns:a16="http://schemas.microsoft.com/office/drawing/2014/main" id="{E2E9CCEE-11E2-0842-A7D1-27E84F1C8708}"/>
                      </a:ext>
                    </a:extLst>
                  </p:cNvPr>
                  <p:cNvSpPr txBox="1"/>
                  <p:nvPr/>
                </p:nvSpPr>
                <p:spPr>
                  <a:xfrm>
                    <a:off x="5053540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5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4" name="TextBox 313">
                    <a:extLst>
                      <a:ext uri="{FF2B5EF4-FFF2-40B4-BE49-F238E27FC236}">
                        <a16:creationId xmlns:a16="http://schemas.microsoft.com/office/drawing/2014/main" id="{8A43858E-CFFE-8F4F-9BFB-B21EB05B9554}"/>
                      </a:ext>
                    </a:extLst>
                  </p:cNvPr>
                  <p:cNvSpPr txBox="1"/>
                  <p:nvPr/>
                </p:nvSpPr>
                <p:spPr>
                  <a:xfrm>
                    <a:off x="5341225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6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5" name="TextBox 314">
                    <a:extLst>
                      <a:ext uri="{FF2B5EF4-FFF2-40B4-BE49-F238E27FC236}">
                        <a16:creationId xmlns:a16="http://schemas.microsoft.com/office/drawing/2014/main" id="{63E088CA-EDE1-9942-8A1C-9F20101E4A7E}"/>
                      </a:ext>
                    </a:extLst>
                  </p:cNvPr>
                  <p:cNvSpPr txBox="1"/>
                  <p:nvPr/>
                </p:nvSpPr>
                <p:spPr>
                  <a:xfrm>
                    <a:off x="5628910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7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6" name="TextBox 315">
                    <a:extLst>
                      <a:ext uri="{FF2B5EF4-FFF2-40B4-BE49-F238E27FC236}">
                        <a16:creationId xmlns:a16="http://schemas.microsoft.com/office/drawing/2014/main" id="{2B7EC7B8-0B55-3840-A8EF-B34D92871D19}"/>
                      </a:ext>
                    </a:extLst>
                  </p:cNvPr>
                  <p:cNvSpPr txBox="1"/>
                  <p:nvPr/>
                </p:nvSpPr>
                <p:spPr>
                  <a:xfrm>
                    <a:off x="5916595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8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7" name="TextBox 316">
                    <a:extLst>
                      <a:ext uri="{FF2B5EF4-FFF2-40B4-BE49-F238E27FC236}">
                        <a16:creationId xmlns:a16="http://schemas.microsoft.com/office/drawing/2014/main" id="{171979BC-7B10-2247-AC3E-46D31DBA8CB8}"/>
                      </a:ext>
                    </a:extLst>
                  </p:cNvPr>
                  <p:cNvSpPr txBox="1"/>
                  <p:nvPr/>
                </p:nvSpPr>
                <p:spPr>
                  <a:xfrm>
                    <a:off x="6204280" y="1542977"/>
                    <a:ext cx="258014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9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18" name="TextBox 317">
                    <a:extLst>
                      <a:ext uri="{FF2B5EF4-FFF2-40B4-BE49-F238E27FC236}">
                        <a16:creationId xmlns:a16="http://schemas.microsoft.com/office/drawing/2014/main" id="{0C52F7B7-833F-2D4A-8B35-D59A4E37BAD5}"/>
                      </a:ext>
                    </a:extLst>
                  </p:cNvPr>
                  <p:cNvSpPr txBox="1"/>
                  <p:nvPr/>
                </p:nvSpPr>
                <p:spPr>
                  <a:xfrm>
                    <a:off x="6491961" y="1542977"/>
                    <a:ext cx="305485" cy="2308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Montserrat" panose="00000500000000000000" pitchFamily="2" charset="-52"/>
                      </a:rPr>
                      <a:t>10</a:t>
                    </a:r>
                    <a:endParaRPr lang="ru-RU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p:grpSp>
          </p:grpSp>
        </p:grpSp>
        <p:sp>
          <p:nvSpPr>
            <p:cNvPr id="291" name="Овал 290">
              <a:extLst>
                <a:ext uri="{FF2B5EF4-FFF2-40B4-BE49-F238E27FC236}">
                  <a16:creationId xmlns:a16="http://schemas.microsoft.com/office/drawing/2014/main" id="{B69AA74F-BD88-264F-92E7-2E1B1DAB716F}"/>
                </a:ext>
              </a:extLst>
            </p:cNvPr>
            <p:cNvSpPr/>
            <p:nvPr/>
          </p:nvSpPr>
          <p:spPr>
            <a:xfrm>
              <a:off x="4479654" y="6679638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31DFDB51-F6D7-3848-A9DD-57CB8A26A783}"/>
                </a:ext>
              </a:extLst>
            </p:cNvPr>
            <p:cNvSpPr txBox="1"/>
            <p:nvPr/>
          </p:nvSpPr>
          <p:spPr>
            <a:xfrm>
              <a:off x="4376646" y="6856856"/>
              <a:ext cx="37279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Да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3" name="Овал 292">
              <a:extLst>
                <a:ext uri="{FF2B5EF4-FFF2-40B4-BE49-F238E27FC236}">
                  <a16:creationId xmlns:a16="http://schemas.microsoft.com/office/drawing/2014/main" id="{8A0A7644-7ADD-5841-973B-6101F2114880}"/>
                </a:ext>
              </a:extLst>
            </p:cNvPr>
            <p:cNvSpPr/>
            <p:nvPr/>
          </p:nvSpPr>
          <p:spPr>
            <a:xfrm>
              <a:off x="5434702" y="6675417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2621972F-4A96-164F-BB12-D8297E227A51}"/>
                </a:ext>
              </a:extLst>
            </p:cNvPr>
            <p:cNvSpPr txBox="1"/>
            <p:nvPr/>
          </p:nvSpPr>
          <p:spPr>
            <a:xfrm>
              <a:off x="5230121" y="6839509"/>
              <a:ext cx="536908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Нет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20" name="TextBox 319">
            <a:extLst>
              <a:ext uri="{FF2B5EF4-FFF2-40B4-BE49-F238E27FC236}">
                <a16:creationId xmlns:a16="http://schemas.microsoft.com/office/drawing/2014/main" id="{C95E9835-835E-A241-8DBA-D2581F2CCB9B}"/>
              </a:ext>
            </a:extLst>
          </p:cNvPr>
          <p:cNvSpPr txBox="1"/>
          <p:nvPr/>
        </p:nvSpPr>
        <p:spPr>
          <a:xfrm>
            <a:off x="6408728" y="9346727"/>
            <a:ext cx="2930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chemeClr val="bg1">
                    <a:lumMod val="75000"/>
                  </a:schemeClr>
                </a:solidFill>
                <a:latin typeface="Montserrat" pitchFamily="2" charset="0"/>
              </a:rPr>
              <a:t>3</a:t>
            </a:r>
            <a:endParaRPr lang="ru-RU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CC3C9441-BCE2-ED45-8A29-D127C890B449}"/>
              </a:ext>
            </a:extLst>
          </p:cNvPr>
          <p:cNvSpPr txBox="1"/>
          <p:nvPr/>
        </p:nvSpPr>
        <p:spPr>
          <a:xfrm>
            <a:off x="3526423" y="5802113"/>
            <a:ext cx="33165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700" dirty="0">
                <a:solidFill>
                  <a:schemeClr val="bg1">
                    <a:lumMod val="50000"/>
                  </a:schemeClr>
                </a:solidFill>
                <a:latin typeface="Montserrat" pitchFamily="2" charset="0"/>
              </a:rPr>
              <a:t>Если Вы не использовали определенные каналы взаимодействия, просто оставьте соответствующую шкалу незаполненной  </a:t>
            </a:r>
          </a:p>
        </p:txBody>
      </p:sp>
      <p:grpSp>
        <p:nvGrpSpPr>
          <p:cNvPr id="132" name="Группа 131">
            <a:extLst>
              <a:ext uri="{FF2B5EF4-FFF2-40B4-BE49-F238E27FC236}">
                <a16:creationId xmlns:a16="http://schemas.microsoft.com/office/drawing/2014/main" id="{65CD924B-8154-8440-AF8C-FA5B2AA87635}"/>
              </a:ext>
            </a:extLst>
          </p:cNvPr>
          <p:cNvGrpSpPr/>
          <p:nvPr/>
        </p:nvGrpSpPr>
        <p:grpSpPr>
          <a:xfrm>
            <a:off x="3793216" y="3977617"/>
            <a:ext cx="1927024" cy="230832"/>
            <a:chOff x="2946996" y="2330466"/>
            <a:chExt cx="1927024" cy="230832"/>
          </a:xfrm>
        </p:grpSpPr>
        <p:sp>
          <p:nvSpPr>
            <p:cNvPr id="133" name="Овал 132">
              <a:extLst>
                <a:ext uri="{FF2B5EF4-FFF2-40B4-BE49-F238E27FC236}">
                  <a16:creationId xmlns:a16="http://schemas.microsoft.com/office/drawing/2014/main" id="{5F906F76-1665-D840-ABD4-39CEC5276799}"/>
                </a:ext>
              </a:extLst>
            </p:cNvPr>
            <p:cNvSpPr/>
            <p:nvPr/>
          </p:nvSpPr>
          <p:spPr>
            <a:xfrm>
              <a:off x="2946996" y="2381346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D49FF8A-F2C5-1A44-9FD8-F089AB7A4067}"/>
                </a:ext>
              </a:extLst>
            </p:cNvPr>
            <p:cNvSpPr txBox="1"/>
            <p:nvPr/>
          </p:nvSpPr>
          <p:spPr>
            <a:xfrm>
              <a:off x="3147839" y="2330466"/>
              <a:ext cx="172618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Очное посещение ЦЗН</a:t>
              </a:r>
            </a:p>
          </p:txBody>
        </p:sp>
      </p:grpSp>
      <p:grpSp>
        <p:nvGrpSpPr>
          <p:cNvPr id="135" name="Группа 134">
            <a:extLst>
              <a:ext uri="{FF2B5EF4-FFF2-40B4-BE49-F238E27FC236}">
                <a16:creationId xmlns:a16="http://schemas.microsoft.com/office/drawing/2014/main" id="{54326505-68E8-5844-8458-EB8A7A958E8A}"/>
              </a:ext>
            </a:extLst>
          </p:cNvPr>
          <p:cNvGrpSpPr/>
          <p:nvPr/>
        </p:nvGrpSpPr>
        <p:grpSpPr>
          <a:xfrm>
            <a:off x="3793216" y="4199967"/>
            <a:ext cx="1519808" cy="230832"/>
            <a:chOff x="2946996" y="2637964"/>
            <a:chExt cx="1519808" cy="230832"/>
          </a:xfrm>
        </p:grpSpPr>
        <p:sp>
          <p:nvSpPr>
            <p:cNvPr id="136" name="Овал 135">
              <a:extLst>
                <a:ext uri="{FF2B5EF4-FFF2-40B4-BE49-F238E27FC236}">
                  <a16:creationId xmlns:a16="http://schemas.microsoft.com/office/drawing/2014/main" id="{6F995D8B-F333-9E48-9D1A-E741FCC920CA}"/>
                </a:ext>
              </a:extLst>
            </p:cNvPr>
            <p:cNvSpPr/>
            <p:nvPr/>
          </p:nvSpPr>
          <p:spPr>
            <a:xfrm>
              <a:off x="2946996" y="2688844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5B8A5505-B950-0F4C-88A1-71F665356E03}"/>
                </a:ext>
              </a:extLst>
            </p:cNvPr>
            <p:cNvSpPr txBox="1"/>
            <p:nvPr/>
          </p:nvSpPr>
          <p:spPr>
            <a:xfrm>
              <a:off x="3147839" y="2637964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Сайт СЗН</a:t>
              </a:r>
            </a:p>
          </p:txBody>
        </p:sp>
      </p:grpSp>
      <p:grpSp>
        <p:nvGrpSpPr>
          <p:cNvPr id="138" name="Группа 137">
            <a:extLst>
              <a:ext uri="{FF2B5EF4-FFF2-40B4-BE49-F238E27FC236}">
                <a16:creationId xmlns:a16="http://schemas.microsoft.com/office/drawing/2014/main" id="{401BDA1D-8974-0F44-898C-34E385A5A82A}"/>
              </a:ext>
            </a:extLst>
          </p:cNvPr>
          <p:cNvGrpSpPr/>
          <p:nvPr/>
        </p:nvGrpSpPr>
        <p:grpSpPr>
          <a:xfrm>
            <a:off x="3793216" y="4422317"/>
            <a:ext cx="2161118" cy="230832"/>
            <a:chOff x="2946996" y="2945461"/>
            <a:chExt cx="2161118" cy="230832"/>
          </a:xfrm>
        </p:grpSpPr>
        <p:sp>
          <p:nvSpPr>
            <p:cNvPr id="139" name="Овал 138">
              <a:extLst>
                <a:ext uri="{FF2B5EF4-FFF2-40B4-BE49-F238E27FC236}">
                  <a16:creationId xmlns:a16="http://schemas.microsoft.com/office/drawing/2014/main" id="{912BD870-13B5-CF4B-9DC8-27E0DF6A2BBD}"/>
                </a:ext>
              </a:extLst>
            </p:cNvPr>
            <p:cNvSpPr/>
            <p:nvPr/>
          </p:nvSpPr>
          <p:spPr>
            <a:xfrm>
              <a:off x="2946996" y="299634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7B33420-8C16-4746-8B35-0DDE633B0B55}"/>
                </a:ext>
              </a:extLst>
            </p:cNvPr>
            <p:cNvSpPr txBox="1"/>
            <p:nvPr/>
          </p:nvSpPr>
          <p:spPr>
            <a:xfrm>
              <a:off x="3147839" y="2945461"/>
              <a:ext cx="196027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Социальные сети ЦЗН</a:t>
              </a:r>
            </a:p>
          </p:txBody>
        </p:sp>
      </p:grpSp>
      <p:grpSp>
        <p:nvGrpSpPr>
          <p:cNvPr id="143" name="Группа 142">
            <a:extLst>
              <a:ext uri="{FF2B5EF4-FFF2-40B4-BE49-F238E27FC236}">
                <a16:creationId xmlns:a16="http://schemas.microsoft.com/office/drawing/2014/main" id="{68F7E1EF-1469-3845-9710-BC445396AB22}"/>
              </a:ext>
            </a:extLst>
          </p:cNvPr>
          <p:cNvGrpSpPr/>
          <p:nvPr/>
        </p:nvGrpSpPr>
        <p:grpSpPr>
          <a:xfrm>
            <a:off x="3793216" y="4644667"/>
            <a:ext cx="1937192" cy="230832"/>
            <a:chOff x="2946996" y="3301510"/>
            <a:chExt cx="1937192" cy="230832"/>
          </a:xfrm>
        </p:grpSpPr>
        <p:sp>
          <p:nvSpPr>
            <p:cNvPr id="144" name="Овал 143">
              <a:extLst>
                <a:ext uri="{FF2B5EF4-FFF2-40B4-BE49-F238E27FC236}">
                  <a16:creationId xmlns:a16="http://schemas.microsoft.com/office/drawing/2014/main" id="{12929E94-4E08-D449-A423-30711D2A7F11}"/>
                </a:ext>
              </a:extLst>
            </p:cNvPr>
            <p:cNvSpPr/>
            <p:nvPr/>
          </p:nvSpPr>
          <p:spPr>
            <a:xfrm>
              <a:off x="2946996" y="3352390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1CE8B5A1-1DCE-4E4E-84CE-8C9E247B3C08}"/>
                </a:ext>
              </a:extLst>
            </p:cNvPr>
            <p:cNvSpPr txBox="1"/>
            <p:nvPr/>
          </p:nvSpPr>
          <p:spPr>
            <a:xfrm>
              <a:off x="3147839" y="3301510"/>
              <a:ext cx="1736349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Контакт-центр ЦЗН</a:t>
              </a:r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DAB698F-DCBE-BC44-85D8-391D3DAC3CA1}"/>
              </a:ext>
            </a:extLst>
          </p:cNvPr>
          <p:cNvGrpSpPr/>
          <p:nvPr/>
        </p:nvGrpSpPr>
        <p:grpSpPr>
          <a:xfrm>
            <a:off x="3793216" y="4895593"/>
            <a:ext cx="2064555" cy="230832"/>
            <a:chOff x="3793216" y="4895593"/>
            <a:chExt cx="2064555" cy="230832"/>
          </a:xfrm>
        </p:grpSpPr>
        <p:sp>
          <p:nvSpPr>
            <p:cNvPr id="149" name="Скругленный прямоугольник 148">
              <a:extLst>
                <a:ext uri="{FF2B5EF4-FFF2-40B4-BE49-F238E27FC236}">
                  <a16:creationId xmlns:a16="http://schemas.microsoft.com/office/drawing/2014/main" id="{38148380-B59B-D04C-A04A-9BFFE38A6F4F}"/>
                </a:ext>
              </a:extLst>
            </p:cNvPr>
            <p:cNvSpPr/>
            <p:nvPr/>
          </p:nvSpPr>
          <p:spPr>
            <a:xfrm>
              <a:off x="4083047" y="4919150"/>
              <a:ext cx="1713882" cy="183719"/>
            </a:xfrm>
            <a:prstGeom prst="roundRect">
              <a:avLst>
                <a:gd name="adj" fmla="val 5446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B7CAF5D8-5DE9-2843-BBE6-1B143A45B2DB}"/>
                </a:ext>
              </a:extLst>
            </p:cNvPr>
            <p:cNvSpPr txBox="1"/>
            <p:nvPr/>
          </p:nvSpPr>
          <p:spPr>
            <a:xfrm>
              <a:off x="4042721" y="4895593"/>
              <a:ext cx="181505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Другое (впишите)</a:t>
              </a:r>
            </a:p>
          </p:txBody>
        </p:sp>
        <p:sp>
          <p:nvSpPr>
            <p:cNvPr id="152" name="Овал 151">
              <a:extLst>
                <a:ext uri="{FF2B5EF4-FFF2-40B4-BE49-F238E27FC236}">
                  <a16:creationId xmlns:a16="http://schemas.microsoft.com/office/drawing/2014/main" id="{3B3B827D-776C-094E-BDE7-995B44613BF1}"/>
                </a:ext>
              </a:extLst>
            </p:cNvPr>
            <p:cNvSpPr/>
            <p:nvPr/>
          </p:nvSpPr>
          <p:spPr>
            <a:xfrm>
              <a:off x="3793216" y="4932886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5157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FC9B2B-0BC0-EF48-917A-6974C69E8418}"/>
              </a:ext>
            </a:extLst>
          </p:cNvPr>
          <p:cNvSpPr txBox="1"/>
          <p:nvPr/>
        </p:nvSpPr>
        <p:spPr>
          <a:xfrm>
            <a:off x="374249" y="385373"/>
            <a:ext cx="6149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+mn-cs"/>
              </a:rPr>
              <a:t>Социально-демографический блок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E420560E-CA16-7042-8478-62C46089AA81}"/>
              </a:ext>
            </a:extLst>
          </p:cNvPr>
          <p:cNvSpPr txBox="1"/>
          <p:nvPr/>
        </p:nvSpPr>
        <p:spPr>
          <a:xfrm>
            <a:off x="387000" y="914491"/>
            <a:ext cx="616827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dirty="0">
                <a:solidFill>
                  <a:srgbClr val="DF3E13"/>
                </a:solidFill>
                <a:latin typeface="Montserrat" pitchFamily="2" charset="0"/>
              </a:rPr>
              <a:t>Пожалуйста, уделите нам еще минуту, чтобы мы лучше Вас понимали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302C302-1333-754A-9670-BC24AA25682F}"/>
              </a:ext>
            </a:extLst>
          </p:cNvPr>
          <p:cNvSpPr txBox="1"/>
          <p:nvPr/>
        </p:nvSpPr>
        <p:spPr>
          <a:xfrm>
            <a:off x="709729" y="3633652"/>
            <a:ext cx="27192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defRPr/>
            </a:pPr>
            <a:r>
              <a:rPr lang="ru-RU" sz="900" b="1" dirty="0">
                <a:solidFill>
                  <a:srgbClr val="0070C0"/>
                </a:solidFill>
                <a:latin typeface="Montserrat" pitchFamily="2" charset="0"/>
              </a:rPr>
              <a:t>2. Общее количество работников на Вашем предприятии </a:t>
            </a:r>
            <a:endParaRPr lang="ru-RU" sz="900" b="1" dirty="0">
              <a:solidFill>
                <a:srgbClr val="0070C0"/>
              </a:solidFill>
              <a:latin typeface="Montserrat SemiBold" pitchFamily="2" charset="0"/>
            </a:endParaRPr>
          </a:p>
        </p:txBody>
      </p:sp>
      <p:pic>
        <p:nvPicPr>
          <p:cNvPr id="165" name="Рисунок 164">
            <a:extLst>
              <a:ext uri="{FF2B5EF4-FFF2-40B4-BE49-F238E27FC236}">
                <a16:creationId xmlns:a16="http://schemas.microsoft.com/office/drawing/2014/main" id="{51400684-4046-4940-B809-842AD48C49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27" b="91055"/>
          <a:stretch/>
        </p:blipFill>
        <p:spPr>
          <a:xfrm>
            <a:off x="476322" y="3651000"/>
            <a:ext cx="195990" cy="2308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229F44EA-B4AB-B44C-9E8A-B44EF9420CAC}"/>
              </a:ext>
            </a:extLst>
          </p:cNvPr>
          <p:cNvSpPr txBox="1"/>
          <p:nvPr/>
        </p:nvSpPr>
        <p:spPr>
          <a:xfrm>
            <a:off x="709730" y="1469972"/>
            <a:ext cx="2621300" cy="381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defRPr/>
            </a:pPr>
            <a:r>
              <a:rPr lang="ru-RU" sz="900" b="1" dirty="0">
                <a:solidFill>
                  <a:srgbClr val="0070C0"/>
                </a:solidFill>
                <a:latin typeface="Montserrat" pitchFamily="2" charset="0"/>
              </a:rPr>
              <a:t>1. Форма собственности организации, в которой Вы работаете</a:t>
            </a:r>
            <a:endParaRPr lang="ru-RU" sz="900" b="1" dirty="0">
              <a:solidFill>
                <a:srgbClr val="0070C0"/>
              </a:solidFill>
              <a:latin typeface="Montserrat SemiBold" pitchFamily="2" charset="0"/>
            </a:endParaRP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554A9E39-0498-9F4B-9A1E-B34B729169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27" b="91055"/>
          <a:stretch/>
        </p:blipFill>
        <p:spPr>
          <a:xfrm>
            <a:off x="476322" y="1487320"/>
            <a:ext cx="195990" cy="230832"/>
          </a:xfrm>
          <a:prstGeom prst="rect">
            <a:avLst/>
          </a:prstGeom>
        </p:spPr>
      </p:pic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08157DA4-5799-2048-A82E-E8D8C83C8ABC}"/>
              </a:ext>
            </a:extLst>
          </p:cNvPr>
          <p:cNvGrpSpPr/>
          <p:nvPr/>
        </p:nvGrpSpPr>
        <p:grpSpPr>
          <a:xfrm>
            <a:off x="3454339" y="1476057"/>
            <a:ext cx="2954389" cy="230832"/>
            <a:chOff x="2946996" y="2330466"/>
            <a:chExt cx="2954389" cy="230832"/>
          </a:xfrm>
        </p:grpSpPr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DE1ACD81-8B20-074C-B8A8-1B4F86258F4A}"/>
                </a:ext>
              </a:extLst>
            </p:cNvPr>
            <p:cNvSpPr/>
            <p:nvPr/>
          </p:nvSpPr>
          <p:spPr>
            <a:xfrm>
              <a:off x="2946996" y="2381346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5453B18-7DDD-7144-AF44-72591D092649}"/>
                </a:ext>
              </a:extLst>
            </p:cNvPr>
            <p:cNvSpPr txBox="1"/>
            <p:nvPr/>
          </p:nvSpPr>
          <p:spPr>
            <a:xfrm>
              <a:off x="3147839" y="2330466"/>
              <a:ext cx="2753546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Государственная / муниципальная </a:t>
              </a: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18CE0BC9-7E07-6840-B8DE-FCB53C72D592}"/>
              </a:ext>
            </a:extLst>
          </p:cNvPr>
          <p:cNvGrpSpPr/>
          <p:nvPr/>
        </p:nvGrpSpPr>
        <p:grpSpPr>
          <a:xfrm>
            <a:off x="3454339" y="1741338"/>
            <a:ext cx="2926280" cy="369332"/>
            <a:chOff x="2946996" y="2637964"/>
            <a:chExt cx="2926280" cy="369332"/>
          </a:xfrm>
        </p:grpSpPr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F828A0D5-82AC-A649-B75B-B24B7B78F981}"/>
                </a:ext>
              </a:extLst>
            </p:cNvPr>
            <p:cNvSpPr/>
            <p:nvPr/>
          </p:nvSpPr>
          <p:spPr>
            <a:xfrm>
              <a:off x="2946996" y="2688844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A2AED0F-DF11-064A-A30B-9F55CC34AEBD}"/>
                </a:ext>
              </a:extLst>
            </p:cNvPr>
            <p:cNvSpPr txBox="1"/>
            <p:nvPr/>
          </p:nvSpPr>
          <p:spPr>
            <a:xfrm>
              <a:off x="3147839" y="2637964"/>
              <a:ext cx="272543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Смешанная российская (государственно-частная) </a:t>
              </a:r>
            </a:p>
          </p:txBody>
        </p:sp>
      </p:grp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21265D29-D39C-D744-B486-19F3134F191D}"/>
              </a:ext>
            </a:extLst>
          </p:cNvPr>
          <p:cNvGrpSpPr/>
          <p:nvPr/>
        </p:nvGrpSpPr>
        <p:grpSpPr>
          <a:xfrm>
            <a:off x="3454339" y="2102527"/>
            <a:ext cx="2615197" cy="230832"/>
            <a:chOff x="2946996" y="2945461"/>
            <a:chExt cx="2615197" cy="230832"/>
          </a:xfrm>
        </p:grpSpPr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id="{99D5724E-6C8E-8E42-932A-408EB214CF98}"/>
                </a:ext>
              </a:extLst>
            </p:cNvPr>
            <p:cNvSpPr/>
            <p:nvPr/>
          </p:nvSpPr>
          <p:spPr>
            <a:xfrm>
              <a:off x="2946996" y="299634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F18E3B1-FD82-454A-BC89-1FC7DBBCC3CC}"/>
                </a:ext>
              </a:extLst>
            </p:cNvPr>
            <p:cNvSpPr txBox="1"/>
            <p:nvPr/>
          </p:nvSpPr>
          <p:spPr>
            <a:xfrm>
              <a:off x="3147839" y="2945461"/>
              <a:ext cx="241435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Частная российская </a:t>
              </a:r>
            </a:p>
          </p:txBody>
        </p:sp>
      </p:grp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1D04F432-885F-1A45-B7DD-46B00618C879}"/>
              </a:ext>
            </a:extLst>
          </p:cNvPr>
          <p:cNvGrpSpPr/>
          <p:nvPr/>
        </p:nvGrpSpPr>
        <p:grpSpPr>
          <a:xfrm>
            <a:off x="3454339" y="2367808"/>
            <a:ext cx="3232564" cy="230832"/>
            <a:chOff x="2946996" y="3568548"/>
            <a:chExt cx="3232564" cy="230832"/>
          </a:xfrm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58573CAF-A544-1A4B-B506-51ED90D5F683}"/>
                </a:ext>
              </a:extLst>
            </p:cNvPr>
            <p:cNvSpPr/>
            <p:nvPr/>
          </p:nvSpPr>
          <p:spPr>
            <a:xfrm>
              <a:off x="2946996" y="3619428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15798FF-F3C7-C04C-8456-EF8611CAD0E4}"/>
                </a:ext>
              </a:extLst>
            </p:cNvPr>
            <p:cNvSpPr txBox="1"/>
            <p:nvPr/>
          </p:nvSpPr>
          <p:spPr>
            <a:xfrm>
              <a:off x="3147839" y="3568548"/>
              <a:ext cx="303172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Совместная российская и иностранная </a:t>
              </a:r>
            </a:p>
          </p:txBody>
        </p:sp>
      </p:grp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BEBB06E1-C1EA-7F42-B2F1-F5EBEAD71D8C}"/>
              </a:ext>
            </a:extLst>
          </p:cNvPr>
          <p:cNvGrpSpPr/>
          <p:nvPr/>
        </p:nvGrpSpPr>
        <p:grpSpPr>
          <a:xfrm>
            <a:off x="3454339" y="2633089"/>
            <a:ext cx="1519808" cy="230832"/>
            <a:chOff x="2946996" y="3981241"/>
            <a:chExt cx="1519808" cy="230832"/>
          </a:xfrm>
        </p:grpSpPr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id="{538F9BC9-B702-7040-B346-B39D65EB316D}"/>
                </a:ext>
              </a:extLst>
            </p:cNvPr>
            <p:cNvSpPr/>
            <p:nvPr/>
          </p:nvSpPr>
          <p:spPr>
            <a:xfrm>
              <a:off x="2946996" y="403212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31D07A6-0638-6548-988A-F21008B00538}"/>
                </a:ext>
              </a:extLst>
            </p:cNvPr>
            <p:cNvSpPr txBox="1"/>
            <p:nvPr/>
          </p:nvSpPr>
          <p:spPr>
            <a:xfrm>
              <a:off x="3147839" y="3981241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Иностранная </a:t>
              </a:r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E6854C9D-D00B-BD4D-B501-E59DD19C2A03}"/>
              </a:ext>
            </a:extLst>
          </p:cNvPr>
          <p:cNvSpPr txBox="1"/>
          <p:nvPr/>
        </p:nvSpPr>
        <p:spPr>
          <a:xfrm>
            <a:off x="374249" y="7260787"/>
            <a:ext cx="630242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rgbClr val="DF3E13"/>
                </a:solidFill>
                <a:latin typeface="Montserrat SemiBold" pitchFamily="2" charset="0"/>
              </a:rPr>
              <a:t>Благодарим Вас за уделенное время!</a:t>
            </a:r>
          </a:p>
          <a:p>
            <a:pPr>
              <a:defRPr/>
            </a:pPr>
            <a:r>
              <a:rPr lang="ru-RU" sz="1000" b="1" dirty="0">
                <a:solidFill>
                  <a:srgbClr val="DF3E13"/>
                </a:solidFill>
                <a:latin typeface="Montserrat SemiBold" pitchFamily="2" charset="0"/>
              </a:rPr>
              <a:t>Ваши ответы помогут нам выбрать правильное направление в работе над улучшением качества предоставления услуг и сервисов.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D70A02E-DBD0-2647-BFFB-5E8E473A54AA}"/>
              </a:ext>
            </a:extLst>
          </p:cNvPr>
          <p:cNvSpPr txBox="1"/>
          <p:nvPr/>
        </p:nvSpPr>
        <p:spPr>
          <a:xfrm>
            <a:off x="6408728" y="9346727"/>
            <a:ext cx="2930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chemeClr val="bg1">
                    <a:lumMod val="75000"/>
                  </a:schemeClr>
                </a:solidFill>
                <a:latin typeface="Montserrat" pitchFamily="2" charset="0"/>
              </a:rPr>
              <a:t>4</a:t>
            </a:r>
            <a:endParaRPr lang="ru-RU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id="{9D409EE1-F6C4-7A4F-BB36-BACB143AEBD6}"/>
              </a:ext>
            </a:extLst>
          </p:cNvPr>
          <p:cNvGrpSpPr/>
          <p:nvPr/>
        </p:nvGrpSpPr>
        <p:grpSpPr>
          <a:xfrm>
            <a:off x="3454339" y="3617501"/>
            <a:ext cx="2954389" cy="230832"/>
            <a:chOff x="2946996" y="2330466"/>
            <a:chExt cx="2954389" cy="230832"/>
          </a:xfrm>
        </p:grpSpPr>
        <p:sp>
          <p:nvSpPr>
            <p:cNvPr id="71" name="Овал 70">
              <a:extLst>
                <a:ext uri="{FF2B5EF4-FFF2-40B4-BE49-F238E27FC236}">
                  <a16:creationId xmlns:a16="http://schemas.microsoft.com/office/drawing/2014/main" id="{42B2A9FB-52CD-7044-8389-9429DC3D3701}"/>
                </a:ext>
              </a:extLst>
            </p:cNvPr>
            <p:cNvSpPr/>
            <p:nvPr/>
          </p:nvSpPr>
          <p:spPr>
            <a:xfrm>
              <a:off x="2946996" y="2381346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8479E67-84A8-F64E-BAB9-79AEA56C4901}"/>
                </a:ext>
              </a:extLst>
            </p:cNvPr>
            <p:cNvSpPr txBox="1"/>
            <p:nvPr/>
          </p:nvSpPr>
          <p:spPr>
            <a:xfrm>
              <a:off x="3147839" y="2330466"/>
              <a:ext cx="2753546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До 15 человек </a:t>
              </a:r>
            </a:p>
          </p:txBody>
        </p:sp>
      </p:grpSp>
      <p:grpSp>
        <p:nvGrpSpPr>
          <p:cNvPr id="73" name="Группа 72">
            <a:extLst>
              <a:ext uri="{FF2B5EF4-FFF2-40B4-BE49-F238E27FC236}">
                <a16:creationId xmlns:a16="http://schemas.microsoft.com/office/drawing/2014/main" id="{7A89ED4A-367C-D544-8069-182BD81196F9}"/>
              </a:ext>
            </a:extLst>
          </p:cNvPr>
          <p:cNvGrpSpPr/>
          <p:nvPr/>
        </p:nvGrpSpPr>
        <p:grpSpPr>
          <a:xfrm>
            <a:off x="3454339" y="3879677"/>
            <a:ext cx="3418486" cy="230832"/>
            <a:chOff x="2946996" y="2637964"/>
            <a:chExt cx="3418486" cy="230832"/>
          </a:xfrm>
        </p:grpSpPr>
        <p:sp>
          <p:nvSpPr>
            <p:cNvPr id="74" name="Овал 73">
              <a:extLst>
                <a:ext uri="{FF2B5EF4-FFF2-40B4-BE49-F238E27FC236}">
                  <a16:creationId xmlns:a16="http://schemas.microsoft.com/office/drawing/2014/main" id="{D9515717-AE88-AF4D-85C2-69E40146ADB5}"/>
                </a:ext>
              </a:extLst>
            </p:cNvPr>
            <p:cNvSpPr/>
            <p:nvPr/>
          </p:nvSpPr>
          <p:spPr>
            <a:xfrm>
              <a:off x="2946996" y="2688844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965F11F-5278-2B4E-9D60-044790AF888A}"/>
                </a:ext>
              </a:extLst>
            </p:cNvPr>
            <p:cNvSpPr txBox="1"/>
            <p:nvPr/>
          </p:nvSpPr>
          <p:spPr>
            <a:xfrm>
              <a:off x="3147839" y="2637964"/>
              <a:ext cx="321764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От 16 до 100 человек </a:t>
              </a:r>
            </a:p>
          </p:txBody>
        </p:sp>
      </p:grpSp>
      <p:grpSp>
        <p:nvGrpSpPr>
          <p:cNvPr id="76" name="Группа 75">
            <a:extLst>
              <a:ext uri="{FF2B5EF4-FFF2-40B4-BE49-F238E27FC236}">
                <a16:creationId xmlns:a16="http://schemas.microsoft.com/office/drawing/2014/main" id="{761D4FDF-DBDC-2245-979A-55C9D90601F7}"/>
              </a:ext>
            </a:extLst>
          </p:cNvPr>
          <p:cNvGrpSpPr/>
          <p:nvPr/>
        </p:nvGrpSpPr>
        <p:grpSpPr>
          <a:xfrm>
            <a:off x="3454339" y="4141853"/>
            <a:ext cx="2615197" cy="230832"/>
            <a:chOff x="2946996" y="2945461"/>
            <a:chExt cx="2615197" cy="230832"/>
          </a:xfrm>
        </p:grpSpPr>
        <p:sp>
          <p:nvSpPr>
            <p:cNvPr id="77" name="Овал 76">
              <a:extLst>
                <a:ext uri="{FF2B5EF4-FFF2-40B4-BE49-F238E27FC236}">
                  <a16:creationId xmlns:a16="http://schemas.microsoft.com/office/drawing/2014/main" id="{06F69A84-3B5A-A742-BBA2-F8ED0F717102}"/>
                </a:ext>
              </a:extLst>
            </p:cNvPr>
            <p:cNvSpPr/>
            <p:nvPr/>
          </p:nvSpPr>
          <p:spPr>
            <a:xfrm>
              <a:off x="2946996" y="299634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B4EE398-53AB-CA43-92B9-46734C8FE872}"/>
                </a:ext>
              </a:extLst>
            </p:cNvPr>
            <p:cNvSpPr txBox="1"/>
            <p:nvPr/>
          </p:nvSpPr>
          <p:spPr>
            <a:xfrm>
              <a:off x="3147839" y="2945461"/>
              <a:ext cx="241435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От 101 до 250 человек </a:t>
              </a:r>
            </a:p>
          </p:txBody>
        </p:sp>
      </p:grpSp>
      <p:grpSp>
        <p:nvGrpSpPr>
          <p:cNvPr id="79" name="Группа 78">
            <a:extLst>
              <a:ext uri="{FF2B5EF4-FFF2-40B4-BE49-F238E27FC236}">
                <a16:creationId xmlns:a16="http://schemas.microsoft.com/office/drawing/2014/main" id="{44204B1B-CE9E-ED47-9929-B42404529E13}"/>
              </a:ext>
            </a:extLst>
          </p:cNvPr>
          <p:cNvGrpSpPr/>
          <p:nvPr/>
        </p:nvGrpSpPr>
        <p:grpSpPr>
          <a:xfrm>
            <a:off x="3454339" y="4404030"/>
            <a:ext cx="1519808" cy="230832"/>
            <a:chOff x="2946996" y="3301510"/>
            <a:chExt cx="1519808" cy="230832"/>
          </a:xfrm>
        </p:grpSpPr>
        <p:sp>
          <p:nvSpPr>
            <p:cNvPr id="80" name="Овал 79">
              <a:extLst>
                <a:ext uri="{FF2B5EF4-FFF2-40B4-BE49-F238E27FC236}">
                  <a16:creationId xmlns:a16="http://schemas.microsoft.com/office/drawing/2014/main" id="{51850AE9-539A-B849-8D60-BB81D61CC1B7}"/>
                </a:ext>
              </a:extLst>
            </p:cNvPr>
            <p:cNvSpPr/>
            <p:nvPr/>
          </p:nvSpPr>
          <p:spPr>
            <a:xfrm>
              <a:off x="2946996" y="3352390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1926C49-53CC-4C40-9ADC-AD84CDCA7E24}"/>
                </a:ext>
              </a:extLst>
            </p:cNvPr>
            <p:cNvSpPr txBox="1"/>
            <p:nvPr/>
          </p:nvSpPr>
          <p:spPr>
            <a:xfrm>
              <a:off x="3147839" y="3301510"/>
              <a:ext cx="131896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Более 250 человек </a:t>
              </a:r>
            </a:p>
          </p:txBody>
        </p:sp>
      </p:grpSp>
      <p:grpSp>
        <p:nvGrpSpPr>
          <p:cNvPr id="142" name="Группа 141">
            <a:extLst>
              <a:ext uri="{FF2B5EF4-FFF2-40B4-BE49-F238E27FC236}">
                <a16:creationId xmlns:a16="http://schemas.microsoft.com/office/drawing/2014/main" id="{CD485548-D33A-494B-8DF3-4AFAD56C0B73}"/>
              </a:ext>
            </a:extLst>
          </p:cNvPr>
          <p:cNvGrpSpPr/>
          <p:nvPr/>
        </p:nvGrpSpPr>
        <p:grpSpPr>
          <a:xfrm>
            <a:off x="3454339" y="2926731"/>
            <a:ext cx="2064555" cy="230832"/>
            <a:chOff x="3793216" y="4895593"/>
            <a:chExt cx="2064555" cy="230832"/>
          </a:xfrm>
        </p:grpSpPr>
        <p:sp>
          <p:nvSpPr>
            <p:cNvPr id="143" name="Скругленный прямоугольник 142">
              <a:extLst>
                <a:ext uri="{FF2B5EF4-FFF2-40B4-BE49-F238E27FC236}">
                  <a16:creationId xmlns:a16="http://schemas.microsoft.com/office/drawing/2014/main" id="{B1628A28-A5D3-BA40-A9A8-CF555177D9BA}"/>
                </a:ext>
              </a:extLst>
            </p:cNvPr>
            <p:cNvSpPr/>
            <p:nvPr/>
          </p:nvSpPr>
          <p:spPr>
            <a:xfrm>
              <a:off x="4083047" y="4919150"/>
              <a:ext cx="1713882" cy="183719"/>
            </a:xfrm>
            <a:prstGeom prst="roundRect">
              <a:avLst>
                <a:gd name="adj" fmla="val 5446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90B11492-B52D-7346-A5F8-3A2A745D4B4E}"/>
                </a:ext>
              </a:extLst>
            </p:cNvPr>
            <p:cNvSpPr txBox="1"/>
            <p:nvPr/>
          </p:nvSpPr>
          <p:spPr>
            <a:xfrm>
              <a:off x="4042721" y="4895593"/>
              <a:ext cx="181505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Другое (впишите)</a:t>
              </a:r>
            </a:p>
          </p:txBody>
        </p:sp>
        <p:sp>
          <p:nvSpPr>
            <p:cNvPr id="145" name="Овал 144">
              <a:extLst>
                <a:ext uri="{FF2B5EF4-FFF2-40B4-BE49-F238E27FC236}">
                  <a16:creationId xmlns:a16="http://schemas.microsoft.com/office/drawing/2014/main" id="{AF599408-A68B-694D-BB56-C8843E921E27}"/>
                </a:ext>
              </a:extLst>
            </p:cNvPr>
            <p:cNvSpPr/>
            <p:nvPr/>
          </p:nvSpPr>
          <p:spPr>
            <a:xfrm>
              <a:off x="3793216" y="4932886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A903A34F-4F8C-474A-A2F5-7B2FEEF79432}"/>
              </a:ext>
            </a:extLst>
          </p:cNvPr>
          <p:cNvSpPr txBox="1"/>
          <p:nvPr/>
        </p:nvSpPr>
        <p:spPr>
          <a:xfrm>
            <a:off x="709729" y="5006581"/>
            <a:ext cx="271927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defRPr/>
            </a:pPr>
            <a:r>
              <a:rPr lang="ru-RU" sz="900" b="1" dirty="0">
                <a:solidFill>
                  <a:srgbClr val="0070C0"/>
                </a:solidFill>
                <a:latin typeface="Montserrat" pitchFamily="2" charset="0"/>
              </a:rPr>
              <a:t>3. Относится ли что-то из нижеперечисленного к вашей компании </a:t>
            </a:r>
            <a:endParaRPr lang="ru-RU" sz="900" b="1" dirty="0">
              <a:solidFill>
                <a:srgbClr val="0070C0"/>
              </a:solidFill>
              <a:latin typeface="Montserrat SemiBold" pitchFamily="2" charset="0"/>
            </a:endParaRPr>
          </a:p>
        </p:txBody>
      </p:sp>
      <p:pic>
        <p:nvPicPr>
          <p:cNvPr id="151" name="Рисунок 150">
            <a:extLst>
              <a:ext uri="{FF2B5EF4-FFF2-40B4-BE49-F238E27FC236}">
                <a16:creationId xmlns:a16="http://schemas.microsoft.com/office/drawing/2014/main" id="{48019A07-6EF7-9047-8A44-2EC0F7921B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27" b="91055"/>
          <a:stretch/>
        </p:blipFill>
        <p:spPr>
          <a:xfrm>
            <a:off x="476322" y="5023929"/>
            <a:ext cx="195990" cy="230832"/>
          </a:xfrm>
          <a:prstGeom prst="rect">
            <a:avLst/>
          </a:prstGeom>
        </p:spPr>
      </p:pic>
      <p:grpSp>
        <p:nvGrpSpPr>
          <p:cNvPr id="152" name="Группа 151">
            <a:extLst>
              <a:ext uri="{FF2B5EF4-FFF2-40B4-BE49-F238E27FC236}">
                <a16:creationId xmlns:a16="http://schemas.microsoft.com/office/drawing/2014/main" id="{2676A653-AA3C-8041-90F8-2061DC677701}"/>
              </a:ext>
            </a:extLst>
          </p:cNvPr>
          <p:cNvGrpSpPr/>
          <p:nvPr/>
        </p:nvGrpSpPr>
        <p:grpSpPr>
          <a:xfrm>
            <a:off x="3454339" y="5036892"/>
            <a:ext cx="2954389" cy="230832"/>
            <a:chOff x="2946996" y="2330466"/>
            <a:chExt cx="2954389" cy="230832"/>
          </a:xfrm>
        </p:grpSpPr>
        <p:sp>
          <p:nvSpPr>
            <p:cNvPr id="153" name="Овал 152">
              <a:extLst>
                <a:ext uri="{FF2B5EF4-FFF2-40B4-BE49-F238E27FC236}">
                  <a16:creationId xmlns:a16="http://schemas.microsoft.com/office/drawing/2014/main" id="{AD493958-DAA9-6A4C-9DBC-F1BCCA28CCF8}"/>
                </a:ext>
              </a:extLst>
            </p:cNvPr>
            <p:cNvSpPr/>
            <p:nvPr/>
          </p:nvSpPr>
          <p:spPr>
            <a:xfrm>
              <a:off x="2946996" y="2381346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D9A0ABCE-9F01-6E40-A67E-FFC88DC525E0}"/>
                </a:ext>
              </a:extLst>
            </p:cNvPr>
            <p:cNvSpPr txBox="1"/>
            <p:nvPr/>
          </p:nvSpPr>
          <p:spPr>
            <a:xfrm>
              <a:off x="3147839" y="2330466"/>
              <a:ext cx="2753546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Высокая текучесть кадров </a:t>
              </a:r>
            </a:p>
          </p:txBody>
        </p:sp>
      </p:grpSp>
      <p:grpSp>
        <p:nvGrpSpPr>
          <p:cNvPr id="155" name="Группа 154">
            <a:extLst>
              <a:ext uri="{FF2B5EF4-FFF2-40B4-BE49-F238E27FC236}">
                <a16:creationId xmlns:a16="http://schemas.microsoft.com/office/drawing/2014/main" id="{590C960B-FB41-D144-BCFB-5E55943FEE61}"/>
              </a:ext>
            </a:extLst>
          </p:cNvPr>
          <p:cNvGrpSpPr/>
          <p:nvPr/>
        </p:nvGrpSpPr>
        <p:grpSpPr>
          <a:xfrm>
            <a:off x="3454339" y="5324150"/>
            <a:ext cx="2926280" cy="369332"/>
            <a:chOff x="2946996" y="2637964"/>
            <a:chExt cx="2926280" cy="369332"/>
          </a:xfrm>
        </p:grpSpPr>
        <p:sp>
          <p:nvSpPr>
            <p:cNvPr id="156" name="Овал 155">
              <a:extLst>
                <a:ext uri="{FF2B5EF4-FFF2-40B4-BE49-F238E27FC236}">
                  <a16:creationId xmlns:a16="http://schemas.microsoft.com/office/drawing/2014/main" id="{19D22A8D-0181-544B-BC97-90F18C25E3F4}"/>
                </a:ext>
              </a:extLst>
            </p:cNvPr>
            <p:cNvSpPr/>
            <p:nvPr/>
          </p:nvSpPr>
          <p:spPr>
            <a:xfrm>
              <a:off x="2946996" y="2688844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787BFA1F-5DEC-3246-A1A9-1E08A227E67D}"/>
                </a:ext>
              </a:extLst>
            </p:cNvPr>
            <p:cNvSpPr txBox="1"/>
            <p:nvPr/>
          </p:nvSpPr>
          <p:spPr>
            <a:xfrm>
              <a:off x="3147839" y="2637964"/>
              <a:ext cx="272543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Высокая сезонная потребность в персонале </a:t>
              </a:r>
            </a:p>
          </p:txBody>
        </p:sp>
      </p:grpSp>
      <p:grpSp>
        <p:nvGrpSpPr>
          <p:cNvPr id="158" name="Группа 157">
            <a:extLst>
              <a:ext uri="{FF2B5EF4-FFF2-40B4-BE49-F238E27FC236}">
                <a16:creationId xmlns:a16="http://schemas.microsoft.com/office/drawing/2014/main" id="{73E2816A-3659-D840-9EFF-10F845299040}"/>
              </a:ext>
            </a:extLst>
          </p:cNvPr>
          <p:cNvGrpSpPr/>
          <p:nvPr/>
        </p:nvGrpSpPr>
        <p:grpSpPr>
          <a:xfrm>
            <a:off x="3454339" y="5749908"/>
            <a:ext cx="3043335" cy="369332"/>
            <a:chOff x="2946996" y="2945461"/>
            <a:chExt cx="3043335" cy="369332"/>
          </a:xfrm>
        </p:grpSpPr>
        <p:sp>
          <p:nvSpPr>
            <p:cNvPr id="159" name="Овал 158">
              <a:extLst>
                <a:ext uri="{FF2B5EF4-FFF2-40B4-BE49-F238E27FC236}">
                  <a16:creationId xmlns:a16="http://schemas.microsoft.com/office/drawing/2014/main" id="{BD926701-177A-6846-B71A-F27A6F91A0A7}"/>
                </a:ext>
              </a:extLst>
            </p:cNvPr>
            <p:cNvSpPr/>
            <p:nvPr/>
          </p:nvSpPr>
          <p:spPr>
            <a:xfrm>
              <a:off x="2946996" y="2996341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EBD31BD2-D7E6-3B44-97CB-DD2CD2677286}"/>
                </a:ext>
              </a:extLst>
            </p:cNvPr>
            <p:cNvSpPr txBox="1"/>
            <p:nvPr/>
          </p:nvSpPr>
          <p:spPr>
            <a:xfrm>
              <a:off x="3147839" y="2945461"/>
              <a:ext cx="284249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Тенденция к сокращению численности персонала </a:t>
              </a:r>
            </a:p>
          </p:txBody>
        </p:sp>
      </p:grpSp>
      <p:grpSp>
        <p:nvGrpSpPr>
          <p:cNvPr id="167" name="Группа 166">
            <a:extLst>
              <a:ext uri="{FF2B5EF4-FFF2-40B4-BE49-F238E27FC236}">
                <a16:creationId xmlns:a16="http://schemas.microsoft.com/office/drawing/2014/main" id="{CF6ABEC6-F2B3-7B40-A8A5-073EBAF5F316}"/>
              </a:ext>
            </a:extLst>
          </p:cNvPr>
          <p:cNvGrpSpPr/>
          <p:nvPr/>
        </p:nvGrpSpPr>
        <p:grpSpPr>
          <a:xfrm>
            <a:off x="3454339" y="6175666"/>
            <a:ext cx="2984743" cy="369332"/>
            <a:chOff x="2946996" y="3301510"/>
            <a:chExt cx="2984743" cy="369332"/>
          </a:xfrm>
        </p:grpSpPr>
        <p:sp>
          <p:nvSpPr>
            <p:cNvPr id="168" name="Овал 167">
              <a:extLst>
                <a:ext uri="{FF2B5EF4-FFF2-40B4-BE49-F238E27FC236}">
                  <a16:creationId xmlns:a16="http://schemas.microsoft.com/office/drawing/2014/main" id="{1E420BF5-39A0-0542-AC7E-8118EAA8C5A2}"/>
                </a:ext>
              </a:extLst>
            </p:cNvPr>
            <p:cNvSpPr/>
            <p:nvPr/>
          </p:nvSpPr>
          <p:spPr>
            <a:xfrm>
              <a:off x="2946996" y="3352390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57FAE241-8419-8544-A581-9FF92BD86C39}"/>
                </a:ext>
              </a:extLst>
            </p:cNvPr>
            <p:cNvSpPr txBox="1"/>
            <p:nvPr/>
          </p:nvSpPr>
          <p:spPr>
            <a:xfrm>
              <a:off x="3147839" y="3301510"/>
              <a:ext cx="27839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Риск ликвидации обособленных подразделений или предприятия в целом</a:t>
              </a:r>
            </a:p>
          </p:txBody>
        </p:sp>
      </p:grpSp>
      <p:grpSp>
        <p:nvGrpSpPr>
          <p:cNvPr id="171" name="Группа 170">
            <a:extLst>
              <a:ext uri="{FF2B5EF4-FFF2-40B4-BE49-F238E27FC236}">
                <a16:creationId xmlns:a16="http://schemas.microsoft.com/office/drawing/2014/main" id="{A92028AF-CDBD-2244-9A1D-306E46BC3AC5}"/>
              </a:ext>
            </a:extLst>
          </p:cNvPr>
          <p:cNvGrpSpPr/>
          <p:nvPr/>
        </p:nvGrpSpPr>
        <p:grpSpPr>
          <a:xfrm>
            <a:off x="3454339" y="6601423"/>
            <a:ext cx="2926280" cy="230832"/>
            <a:chOff x="2946996" y="2637964"/>
            <a:chExt cx="2926280" cy="230832"/>
          </a:xfrm>
        </p:grpSpPr>
        <p:sp>
          <p:nvSpPr>
            <p:cNvPr id="175" name="Овал 174">
              <a:extLst>
                <a:ext uri="{FF2B5EF4-FFF2-40B4-BE49-F238E27FC236}">
                  <a16:creationId xmlns:a16="http://schemas.microsoft.com/office/drawing/2014/main" id="{6C8BE964-94B4-AB41-A128-692DE62FC629}"/>
                </a:ext>
              </a:extLst>
            </p:cNvPr>
            <p:cNvSpPr/>
            <p:nvPr/>
          </p:nvSpPr>
          <p:spPr>
            <a:xfrm>
              <a:off x="2946996" y="2688844"/>
              <a:ext cx="117566" cy="1175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3C83E20C-76A6-BB42-AB94-67C39FF58313}"/>
                </a:ext>
              </a:extLst>
            </p:cNvPr>
            <p:cNvSpPr txBox="1"/>
            <p:nvPr/>
          </p:nvSpPr>
          <p:spPr>
            <a:xfrm>
              <a:off x="3147839" y="2637964"/>
              <a:ext cx="2725437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-52"/>
                </a:rPr>
                <a:t>Ничего из перечисленного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4939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875</Words>
  <Application>Microsoft Office PowerPoint</Application>
  <PresentationFormat>Лист A4 (210x297 мм)</PresentationFormat>
  <Paragraphs>230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Montserrat SemiBold</vt:lpstr>
      <vt:lpstr>Системный шрифт, обычный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Залалова</dc:creator>
  <cp:lastModifiedBy>Екатерина Анатольевна Меркулова</cp:lastModifiedBy>
  <cp:revision>16</cp:revision>
  <dcterms:created xsi:type="dcterms:W3CDTF">2022-03-22T10:50:48Z</dcterms:created>
  <dcterms:modified xsi:type="dcterms:W3CDTF">2022-04-12T16:07:58Z</dcterms:modified>
</cp:coreProperties>
</file>