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768" r:id="rId6"/>
    <p:sldId id="259" r:id="rId7"/>
    <p:sldId id="260" r:id="rId8"/>
    <p:sldId id="769" r:id="rId9"/>
    <p:sldId id="262" r:id="rId10"/>
    <p:sldId id="263" r:id="rId11"/>
    <p:sldId id="264" r:id="rId12"/>
    <p:sldId id="265" r:id="rId13"/>
    <p:sldId id="266" r:id="rId14"/>
    <p:sldId id="268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71D"/>
    <a:srgbClr val="006DBB"/>
    <a:srgbClr val="025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2497" autoAdjust="0"/>
  </p:normalViewPr>
  <p:slideViewPr>
    <p:cSldViewPr snapToGrid="0" snapToObjects="1">
      <p:cViewPr varScale="1">
        <p:scale>
          <a:sx n="73" d="100"/>
          <a:sy n="73" d="100"/>
        </p:scale>
        <p:origin x="778" y="48"/>
      </p:cViewPr>
      <p:guideLst>
        <p:guide orient="horz" pos="2160"/>
        <p:guide pos="3840"/>
        <p:guide pos="393"/>
        <p:guide pos="7287"/>
        <p:guide orient="horz" pos="210"/>
        <p:guide orient="horz" pos="40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6" d="100"/>
          <a:sy n="96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DD2F9-8426-4271-8F24-E5610719DF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D04EBB-6C44-4394-93A4-AF94CF78F371}">
      <dgm:prSet phldrT="[Текст]" custT="1"/>
      <dgm:spPr>
        <a:noFill/>
        <a:ln>
          <a:noFill/>
        </a:ln>
      </dgm:spPr>
      <dgm:t>
        <a:bodyPr/>
        <a:lstStyle/>
        <a:p>
          <a:pPr algn="r"/>
          <a:endParaRPr lang="ru-RU" sz="300" dirty="0"/>
        </a:p>
      </dgm:t>
    </dgm:pt>
    <dgm:pt modelId="{AB2CB6F6-DD46-4182-8B57-F56F5E22A0AC}" type="parTrans" cxnId="{57AF293D-4838-46C8-BF27-91C4787C2009}">
      <dgm:prSet/>
      <dgm:spPr/>
      <dgm:t>
        <a:bodyPr/>
        <a:lstStyle/>
        <a:p>
          <a:endParaRPr lang="ru-RU"/>
        </a:p>
      </dgm:t>
    </dgm:pt>
    <dgm:pt modelId="{239DD40D-AA3E-43A3-A9C1-217CCC517AE1}" type="sibTrans" cxnId="{57AF293D-4838-46C8-BF27-91C4787C2009}">
      <dgm:prSet/>
      <dgm:spPr/>
      <dgm:t>
        <a:bodyPr/>
        <a:lstStyle/>
        <a:p>
          <a:endParaRPr lang="ru-RU"/>
        </a:p>
      </dgm:t>
    </dgm:pt>
    <dgm:pt modelId="{AE002CBA-B04B-497E-AE7F-350F1C00573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1436688" indent="0" algn="ctr">
            <a:buFont typeface="Arial" panose="020B0604020202020204" pitchFamily="34" charset="0"/>
            <a:buChar char="•"/>
          </a:pPr>
          <a:r>
            <a:rPr lang="ru-RU" sz="1200" b="1" kern="1200" dirty="0">
              <a:solidFill>
                <a:srgbClr val="0070C0"/>
              </a:solidFill>
              <a:latin typeface="Montserrat" pitchFamily="2" charset="77"/>
              <a:ea typeface="+mn-ea"/>
              <a:cs typeface="+mn-cs"/>
            </a:rPr>
            <a:t>через анализ </a:t>
          </a:r>
          <a:endParaRPr lang="en-US" sz="1200" b="1" kern="1200" dirty="0">
            <a:solidFill>
              <a:srgbClr val="0070C0"/>
            </a:solidFill>
            <a:latin typeface="Montserrat" pitchFamily="2" charset="77"/>
            <a:ea typeface="+mn-ea"/>
            <a:cs typeface="+mn-cs"/>
          </a:endParaRPr>
        </a:p>
        <a:p>
          <a:pPr marL="1436688" indent="0" algn="ctr">
            <a:buFont typeface="Arial" panose="020B0604020202020204" pitchFamily="34" charset="0"/>
            <a:buNone/>
          </a:pPr>
          <a:r>
            <a:rPr lang="ru-RU" sz="1200" b="1" kern="1200" dirty="0">
              <a:solidFill>
                <a:srgbClr val="0070C0"/>
              </a:solidFill>
              <a:latin typeface="Montserrat" pitchFamily="2" charset="77"/>
              <a:ea typeface="+mn-ea"/>
              <a:cs typeface="+mn-cs"/>
            </a:rPr>
            <a:t>обратной связи </a:t>
          </a:r>
        </a:p>
        <a:p>
          <a:pPr marL="1436688" indent="0" algn="ctr">
            <a:buFont typeface="Arial" panose="020B0604020202020204" pitchFamily="34" charset="0"/>
            <a:buNone/>
          </a:pPr>
          <a:r>
            <a:rPr lang="ru-RU" sz="1200" b="1" kern="1200" dirty="0">
              <a:solidFill>
                <a:srgbClr val="0070C0"/>
              </a:solidFill>
              <a:latin typeface="Montserrat" pitchFamily="2" charset="77"/>
              <a:ea typeface="+mn-ea"/>
              <a:cs typeface="+mn-cs"/>
            </a:rPr>
            <a:t>от клиентов СЗН</a:t>
          </a:r>
        </a:p>
      </dgm:t>
    </dgm:pt>
    <dgm:pt modelId="{A50560E8-2ADD-4401-B4C7-01A292E0C3CF}" type="parTrans" cxnId="{10C41127-0BD2-48FC-ABBB-FAA78B2B478B}">
      <dgm:prSet/>
      <dgm:spPr/>
      <dgm:t>
        <a:bodyPr/>
        <a:lstStyle/>
        <a:p>
          <a:endParaRPr lang="ru-RU"/>
        </a:p>
      </dgm:t>
    </dgm:pt>
    <dgm:pt modelId="{56C4E71B-4425-4C81-A90C-A236D5085E6F}" type="sibTrans" cxnId="{10C41127-0BD2-48FC-ABBB-FAA78B2B478B}">
      <dgm:prSet/>
      <dgm:spPr/>
      <dgm:t>
        <a:bodyPr/>
        <a:lstStyle/>
        <a:p>
          <a:endParaRPr lang="ru-RU"/>
        </a:p>
      </dgm:t>
    </dgm:pt>
    <dgm:pt modelId="{C50D46DA-A6FF-4F17-98F4-90395D63D8E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1436688" indent="0" algn="ctr">
            <a:buFont typeface="Arial" panose="020B0604020202020204" pitchFamily="34" charset="0"/>
            <a:buNone/>
          </a:pPr>
          <a:r>
            <a:rPr lang="ru-RU" sz="1100" b="1" kern="1200" dirty="0">
              <a:solidFill>
                <a:srgbClr val="0070C0"/>
              </a:solidFill>
              <a:latin typeface="Montserrat" pitchFamily="2" charset="77"/>
              <a:ea typeface="+mn-ea"/>
              <a:cs typeface="+mn-cs"/>
            </a:rPr>
            <a:t>через аналитику исполнения официальных требований, </a:t>
          </a:r>
          <a:r>
            <a:rPr lang="ru-RU" sz="1100" b="0" kern="1200" dirty="0">
              <a:solidFill>
                <a:srgbClr val="0070C0"/>
              </a:solidFill>
              <a:latin typeface="Montserrat" pitchFamily="2" charset="77"/>
              <a:ea typeface="+mn-ea"/>
              <a:cs typeface="+mn-cs"/>
            </a:rPr>
            <a:t>фиксируемой в официальных АИС и базах данных, специальной отчетности и пр. </a:t>
          </a:r>
          <a:endParaRPr lang="ru-RU" sz="1100" b="1" kern="1200" dirty="0">
            <a:solidFill>
              <a:srgbClr val="0070C0"/>
            </a:solidFill>
            <a:latin typeface="Montserrat" pitchFamily="2" charset="77"/>
            <a:ea typeface="+mn-ea"/>
            <a:cs typeface="+mn-cs"/>
          </a:endParaRPr>
        </a:p>
      </dgm:t>
    </dgm:pt>
    <dgm:pt modelId="{43D406A5-749F-43D0-988F-D90CE6F08AF5}" type="parTrans" cxnId="{9F3FAD09-6C5D-46AC-AE01-3EF92F8167D9}">
      <dgm:prSet/>
      <dgm:spPr/>
      <dgm:t>
        <a:bodyPr/>
        <a:lstStyle/>
        <a:p>
          <a:endParaRPr lang="ru-RU"/>
        </a:p>
      </dgm:t>
    </dgm:pt>
    <dgm:pt modelId="{24248E03-6F54-4337-9005-481151999168}" type="sibTrans" cxnId="{9F3FAD09-6C5D-46AC-AE01-3EF92F8167D9}">
      <dgm:prSet/>
      <dgm:spPr/>
      <dgm:t>
        <a:bodyPr/>
        <a:lstStyle/>
        <a:p>
          <a:endParaRPr lang="ru-RU"/>
        </a:p>
      </dgm:t>
    </dgm:pt>
    <dgm:pt modelId="{E701EEFC-BDEC-45A3-AE53-BD39B082FD18}" type="pres">
      <dgm:prSet presAssocID="{AC1DD2F9-8426-4271-8F24-E5610719DF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B32FE5-155E-4DDB-9E55-9139DFC4A801}" type="pres">
      <dgm:prSet presAssocID="{3ED04EBB-6C44-4394-93A4-AF94CF78F371}" presName="hierRoot1" presStyleCnt="0">
        <dgm:presLayoutVars>
          <dgm:hierBranch val="init"/>
        </dgm:presLayoutVars>
      </dgm:prSet>
      <dgm:spPr/>
    </dgm:pt>
    <dgm:pt modelId="{9AD5477F-6258-466D-8E0B-02E7FCD7F239}" type="pres">
      <dgm:prSet presAssocID="{3ED04EBB-6C44-4394-93A4-AF94CF78F371}" presName="rootComposite1" presStyleCnt="0"/>
      <dgm:spPr/>
    </dgm:pt>
    <dgm:pt modelId="{F8B098B2-DE89-4AF5-8828-22B9FC85FC6C}" type="pres">
      <dgm:prSet presAssocID="{3ED04EBB-6C44-4394-93A4-AF94CF78F371}" presName="rootText1" presStyleLbl="node0" presStyleIdx="0" presStyleCnt="1" custLinFactNeighborX="-1346">
        <dgm:presLayoutVars>
          <dgm:chPref val="3"/>
        </dgm:presLayoutVars>
      </dgm:prSet>
      <dgm:spPr/>
    </dgm:pt>
    <dgm:pt modelId="{0333DF4F-F630-4D4B-BA27-A0354AB811CC}" type="pres">
      <dgm:prSet presAssocID="{3ED04EBB-6C44-4394-93A4-AF94CF78F371}" presName="rootConnector1" presStyleLbl="node1" presStyleIdx="0" presStyleCnt="0"/>
      <dgm:spPr/>
    </dgm:pt>
    <dgm:pt modelId="{EDBBBE86-B7F3-4444-9166-8ABA99731D0B}" type="pres">
      <dgm:prSet presAssocID="{3ED04EBB-6C44-4394-93A4-AF94CF78F371}" presName="hierChild2" presStyleCnt="0"/>
      <dgm:spPr/>
    </dgm:pt>
    <dgm:pt modelId="{B2FE7D12-F698-4D93-B407-36A273FEF11A}" type="pres">
      <dgm:prSet presAssocID="{A50560E8-2ADD-4401-B4C7-01A292E0C3CF}" presName="Name37" presStyleLbl="parChTrans1D2" presStyleIdx="0" presStyleCnt="2"/>
      <dgm:spPr/>
    </dgm:pt>
    <dgm:pt modelId="{097446E9-3024-464B-B52B-6BD8FD4F61DD}" type="pres">
      <dgm:prSet presAssocID="{AE002CBA-B04B-497E-AE7F-350F1C005738}" presName="hierRoot2" presStyleCnt="0">
        <dgm:presLayoutVars>
          <dgm:hierBranch val="init"/>
        </dgm:presLayoutVars>
      </dgm:prSet>
      <dgm:spPr/>
    </dgm:pt>
    <dgm:pt modelId="{BAA75055-F721-4128-9D6F-E2FE2A2DA44D}" type="pres">
      <dgm:prSet presAssocID="{AE002CBA-B04B-497E-AE7F-350F1C005738}" presName="rootComposite" presStyleCnt="0"/>
      <dgm:spPr/>
    </dgm:pt>
    <dgm:pt modelId="{DEA965ED-8E81-442D-B708-E7C9011F6D3F}" type="pres">
      <dgm:prSet presAssocID="{AE002CBA-B04B-497E-AE7F-350F1C005738}" presName="rootText" presStyleLbl="node2" presStyleIdx="0" presStyleCnt="2" custScaleX="208212" custScaleY="79162">
        <dgm:presLayoutVars>
          <dgm:chPref val="3"/>
        </dgm:presLayoutVars>
      </dgm:prSet>
      <dgm:spPr/>
    </dgm:pt>
    <dgm:pt modelId="{FA3A4BB4-340F-499A-8C88-CE41C770AE20}" type="pres">
      <dgm:prSet presAssocID="{AE002CBA-B04B-497E-AE7F-350F1C005738}" presName="rootConnector" presStyleLbl="node2" presStyleIdx="0" presStyleCnt="2"/>
      <dgm:spPr/>
    </dgm:pt>
    <dgm:pt modelId="{2C31FE5B-696B-4C41-A28F-BB214409B659}" type="pres">
      <dgm:prSet presAssocID="{AE002CBA-B04B-497E-AE7F-350F1C005738}" presName="hierChild4" presStyleCnt="0"/>
      <dgm:spPr/>
    </dgm:pt>
    <dgm:pt modelId="{D6CCE111-AD87-494C-B020-FA958041DFBC}" type="pres">
      <dgm:prSet presAssocID="{AE002CBA-B04B-497E-AE7F-350F1C005738}" presName="hierChild5" presStyleCnt="0"/>
      <dgm:spPr/>
    </dgm:pt>
    <dgm:pt modelId="{29078216-334E-4ADD-A95F-F276BD642B3D}" type="pres">
      <dgm:prSet presAssocID="{43D406A5-749F-43D0-988F-D90CE6F08AF5}" presName="Name37" presStyleLbl="parChTrans1D2" presStyleIdx="1" presStyleCnt="2"/>
      <dgm:spPr/>
    </dgm:pt>
    <dgm:pt modelId="{7CC629D6-B144-432B-87D5-DAC3B6860F5B}" type="pres">
      <dgm:prSet presAssocID="{C50D46DA-A6FF-4F17-98F4-90395D63D8EA}" presName="hierRoot2" presStyleCnt="0">
        <dgm:presLayoutVars>
          <dgm:hierBranch val="init"/>
        </dgm:presLayoutVars>
      </dgm:prSet>
      <dgm:spPr/>
    </dgm:pt>
    <dgm:pt modelId="{FFA7EFEE-6DF4-4BF9-BC18-1EB20EA419F9}" type="pres">
      <dgm:prSet presAssocID="{C50D46DA-A6FF-4F17-98F4-90395D63D8EA}" presName="rootComposite" presStyleCnt="0"/>
      <dgm:spPr/>
    </dgm:pt>
    <dgm:pt modelId="{50041A57-DD8C-434A-BE70-00773EA14F6B}" type="pres">
      <dgm:prSet presAssocID="{C50D46DA-A6FF-4F17-98F4-90395D63D8EA}" presName="rootText" presStyleLbl="node2" presStyleIdx="1" presStyleCnt="2" custScaleX="208212" custScaleY="79162">
        <dgm:presLayoutVars>
          <dgm:chPref val="3"/>
        </dgm:presLayoutVars>
      </dgm:prSet>
      <dgm:spPr/>
    </dgm:pt>
    <dgm:pt modelId="{51DE5912-3BB7-4A31-9CD5-8B630DE2B35A}" type="pres">
      <dgm:prSet presAssocID="{C50D46DA-A6FF-4F17-98F4-90395D63D8EA}" presName="rootConnector" presStyleLbl="node2" presStyleIdx="1" presStyleCnt="2"/>
      <dgm:spPr/>
    </dgm:pt>
    <dgm:pt modelId="{E0F0A60D-BB6F-4204-A83D-E589813181E2}" type="pres">
      <dgm:prSet presAssocID="{C50D46DA-A6FF-4F17-98F4-90395D63D8EA}" presName="hierChild4" presStyleCnt="0"/>
      <dgm:spPr/>
    </dgm:pt>
    <dgm:pt modelId="{C66E8333-ACFD-4CF5-B5D7-93B324F2614D}" type="pres">
      <dgm:prSet presAssocID="{C50D46DA-A6FF-4F17-98F4-90395D63D8EA}" presName="hierChild5" presStyleCnt="0"/>
      <dgm:spPr/>
    </dgm:pt>
    <dgm:pt modelId="{29775693-C733-4349-B881-03349B8E8357}" type="pres">
      <dgm:prSet presAssocID="{3ED04EBB-6C44-4394-93A4-AF94CF78F371}" presName="hierChild3" presStyleCnt="0"/>
      <dgm:spPr/>
    </dgm:pt>
  </dgm:ptLst>
  <dgm:cxnLst>
    <dgm:cxn modelId="{9F3FAD09-6C5D-46AC-AE01-3EF92F8167D9}" srcId="{3ED04EBB-6C44-4394-93A4-AF94CF78F371}" destId="{C50D46DA-A6FF-4F17-98F4-90395D63D8EA}" srcOrd="1" destOrd="0" parTransId="{43D406A5-749F-43D0-988F-D90CE6F08AF5}" sibTransId="{24248E03-6F54-4337-9005-481151999168}"/>
    <dgm:cxn modelId="{F944EB16-66EF-4DA6-8B8C-FC06C5F08890}" type="presOf" srcId="{C50D46DA-A6FF-4F17-98F4-90395D63D8EA}" destId="{51DE5912-3BB7-4A31-9CD5-8B630DE2B35A}" srcOrd="1" destOrd="0" presId="urn:microsoft.com/office/officeart/2005/8/layout/orgChart1"/>
    <dgm:cxn modelId="{10C41127-0BD2-48FC-ABBB-FAA78B2B478B}" srcId="{3ED04EBB-6C44-4394-93A4-AF94CF78F371}" destId="{AE002CBA-B04B-497E-AE7F-350F1C005738}" srcOrd="0" destOrd="0" parTransId="{A50560E8-2ADD-4401-B4C7-01A292E0C3CF}" sibTransId="{56C4E71B-4425-4C81-A90C-A236D5085E6F}"/>
    <dgm:cxn modelId="{D18FCB2F-D9CB-44E9-823A-B272CC719487}" type="presOf" srcId="{43D406A5-749F-43D0-988F-D90CE6F08AF5}" destId="{29078216-334E-4ADD-A95F-F276BD642B3D}" srcOrd="0" destOrd="0" presId="urn:microsoft.com/office/officeart/2005/8/layout/orgChart1"/>
    <dgm:cxn modelId="{318B4D33-6C7C-4F79-81FA-A96D3B261BAE}" type="presOf" srcId="{3ED04EBB-6C44-4394-93A4-AF94CF78F371}" destId="{0333DF4F-F630-4D4B-BA27-A0354AB811CC}" srcOrd="1" destOrd="0" presId="urn:microsoft.com/office/officeart/2005/8/layout/orgChart1"/>
    <dgm:cxn modelId="{57AF293D-4838-46C8-BF27-91C4787C2009}" srcId="{AC1DD2F9-8426-4271-8F24-E5610719DF45}" destId="{3ED04EBB-6C44-4394-93A4-AF94CF78F371}" srcOrd="0" destOrd="0" parTransId="{AB2CB6F6-DD46-4182-8B57-F56F5E22A0AC}" sibTransId="{239DD40D-AA3E-43A3-A9C1-217CCC517AE1}"/>
    <dgm:cxn modelId="{29FFD14D-91BE-4858-AC2A-4C2045707191}" type="presOf" srcId="{A50560E8-2ADD-4401-B4C7-01A292E0C3CF}" destId="{B2FE7D12-F698-4D93-B407-36A273FEF11A}" srcOrd="0" destOrd="0" presId="urn:microsoft.com/office/officeart/2005/8/layout/orgChart1"/>
    <dgm:cxn modelId="{756B8458-7F6C-4BDB-8518-A6E3D6F03D05}" type="presOf" srcId="{3ED04EBB-6C44-4394-93A4-AF94CF78F371}" destId="{F8B098B2-DE89-4AF5-8828-22B9FC85FC6C}" srcOrd="0" destOrd="0" presId="urn:microsoft.com/office/officeart/2005/8/layout/orgChart1"/>
    <dgm:cxn modelId="{858F95A8-C14D-44B3-A528-D73C21A120D0}" type="presOf" srcId="{AE002CBA-B04B-497E-AE7F-350F1C005738}" destId="{FA3A4BB4-340F-499A-8C88-CE41C770AE20}" srcOrd="1" destOrd="0" presId="urn:microsoft.com/office/officeart/2005/8/layout/orgChart1"/>
    <dgm:cxn modelId="{B6723BC0-0C0A-46C3-B078-21E1CF8A82A3}" type="presOf" srcId="{AE002CBA-B04B-497E-AE7F-350F1C005738}" destId="{DEA965ED-8E81-442D-B708-E7C9011F6D3F}" srcOrd="0" destOrd="0" presId="urn:microsoft.com/office/officeart/2005/8/layout/orgChart1"/>
    <dgm:cxn modelId="{14AF05E3-AA94-4E32-9CE4-7F1CF17ED5A6}" type="presOf" srcId="{C50D46DA-A6FF-4F17-98F4-90395D63D8EA}" destId="{50041A57-DD8C-434A-BE70-00773EA14F6B}" srcOrd="0" destOrd="0" presId="urn:microsoft.com/office/officeart/2005/8/layout/orgChart1"/>
    <dgm:cxn modelId="{4771DBF7-3A25-4BB1-A6E9-3BFC195C233C}" type="presOf" srcId="{AC1DD2F9-8426-4271-8F24-E5610719DF45}" destId="{E701EEFC-BDEC-45A3-AE53-BD39B082FD18}" srcOrd="0" destOrd="0" presId="urn:microsoft.com/office/officeart/2005/8/layout/orgChart1"/>
    <dgm:cxn modelId="{12F9B9EA-C46C-49AE-8A80-8729432AAD3E}" type="presParOf" srcId="{E701EEFC-BDEC-45A3-AE53-BD39B082FD18}" destId="{C2B32FE5-155E-4DDB-9E55-9139DFC4A801}" srcOrd="0" destOrd="0" presId="urn:microsoft.com/office/officeart/2005/8/layout/orgChart1"/>
    <dgm:cxn modelId="{649AF54C-BE04-4A74-9128-0D1C858373E2}" type="presParOf" srcId="{C2B32FE5-155E-4DDB-9E55-9139DFC4A801}" destId="{9AD5477F-6258-466D-8E0B-02E7FCD7F239}" srcOrd="0" destOrd="0" presId="urn:microsoft.com/office/officeart/2005/8/layout/orgChart1"/>
    <dgm:cxn modelId="{626E877E-5EB6-4B82-BBB2-0DEEEE8C9294}" type="presParOf" srcId="{9AD5477F-6258-466D-8E0B-02E7FCD7F239}" destId="{F8B098B2-DE89-4AF5-8828-22B9FC85FC6C}" srcOrd="0" destOrd="0" presId="urn:microsoft.com/office/officeart/2005/8/layout/orgChart1"/>
    <dgm:cxn modelId="{887452C7-9F71-4F59-B38C-F8E74CC29899}" type="presParOf" srcId="{9AD5477F-6258-466D-8E0B-02E7FCD7F239}" destId="{0333DF4F-F630-4D4B-BA27-A0354AB811CC}" srcOrd="1" destOrd="0" presId="urn:microsoft.com/office/officeart/2005/8/layout/orgChart1"/>
    <dgm:cxn modelId="{88C02A7C-416E-4255-B136-6E974A7E9310}" type="presParOf" srcId="{C2B32FE5-155E-4DDB-9E55-9139DFC4A801}" destId="{EDBBBE86-B7F3-4444-9166-8ABA99731D0B}" srcOrd="1" destOrd="0" presId="urn:microsoft.com/office/officeart/2005/8/layout/orgChart1"/>
    <dgm:cxn modelId="{072DDA91-26DA-4ABA-AA0D-49D7FFA13954}" type="presParOf" srcId="{EDBBBE86-B7F3-4444-9166-8ABA99731D0B}" destId="{B2FE7D12-F698-4D93-B407-36A273FEF11A}" srcOrd="0" destOrd="0" presId="urn:microsoft.com/office/officeart/2005/8/layout/orgChart1"/>
    <dgm:cxn modelId="{CA8CAC36-4319-4959-94CC-1E0484623BA1}" type="presParOf" srcId="{EDBBBE86-B7F3-4444-9166-8ABA99731D0B}" destId="{097446E9-3024-464B-B52B-6BD8FD4F61DD}" srcOrd="1" destOrd="0" presId="urn:microsoft.com/office/officeart/2005/8/layout/orgChart1"/>
    <dgm:cxn modelId="{96CA1337-F39C-447E-9E53-18CC5DABCCA7}" type="presParOf" srcId="{097446E9-3024-464B-B52B-6BD8FD4F61DD}" destId="{BAA75055-F721-4128-9D6F-E2FE2A2DA44D}" srcOrd="0" destOrd="0" presId="urn:microsoft.com/office/officeart/2005/8/layout/orgChart1"/>
    <dgm:cxn modelId="{53E8A7FB-39A2-4033-BADA-4B3CA19FF699}" type="presParOf" srcId="{BAA75055-F721-4128-9D6F-E2FE2A2DA44D}" destId="{DEA965ED-8E81-442D-B708-E7C9011F6D3F}" srcOrd="0" destOrd="0" presId="urn:microsoft.com/office/officeart/2005/8/layout/orgChart1"/>
    <dgm:cxn modelId="{08324587-7909-4E60-8B30-64E216742B75}" type="presParOf" srcId="{BAA75055-F721-4128-9D6F-E2FE2A2DA44D}" destId="{FA3A4BB4-340F-499A-8C88-CE41C770AE20}" srcOrd="1" destOrd="0" presId="urn:microsoft.com/office/officeart/2005/8/layout/orgChart1"/>
    <dgm:cxn modelId="{4E87099F-39CF-4995-B7A1-BFA3ECAF2747}" type="presParOf" srcId="{097446E9-3024-464B-B52B-6BD8FD4F61DD}" destId="{2C31FE5B-696B-4C41-A28F-BB214409B659}" srcOrd="1" destOrd="0" presId="urn:microsoft.com/office/officeart/2005/8/layout/orgChart1"/>
    <dgm:cxn modelId="{75C7B4E8-F456-472C-92B2-C4F9D7D816E9}" type="presParOf" srcId="{097446E9-3024-464B-B52B-6BD8FD4F61DD}" destId="{D6CCE111-AD87-494C-B020-FA958041DFBC}" srcOrd="2" destOrd="0" presId="urn:microsoft.com/office/officeart/2005/8/layout/orgChart1"/>
    <dgm:cxn modelId="{1825853E-68E1-497E-9DC7-5B172D7DD825}" type="presParOf" srcId="{EDBBBE86-B7F3-4444-9166-8ABA99731D0B}" destId="{29078216-334E-4ADD-A95F-F276BD642B3D}" srcOrd="2" destOrd="0" presId="urn:microsoft.com/office/officeart/2005/8/layout/orgChart1"/>
    <dgm:cxn modelId="{99FBAE94-1B3C-4F78-8D95-64C8866CC42A}" type="presParOf" srcId="{EDBBBE86-B7F3-4444-9166-8ABA99731D0B}" destId="{7CC629D6-B144-432B-87D5-DAC3B6860F5B}" srcOrd="3" destOrd="0" presId="urn:microsoft.com/office/officeart/2005/8/layout/orgChart1"/>
    <dgm:cxn modelId="{48F46972-657C-4E42-904D-B64CCA4197C3}" type="presParOf" srcId="{7CC629D6-B144-432B-87D5-DAC3B6860F5B}" destId="{FFA7EFEE-6DF4-4BF9-BC18-1EB20EA419F9}" srcOrd="0" destOrd="0" presId="urn:microsoft.com/office/officeart/2005/8/layout/orgChart1"/>
    <dgm:cxn modelId="{ACC5198F-4A60-49AF-8A30-17170D652EE7}" type="presParOf" srcId="{FFA7EFEE-6DF4-4BF9-BC18-1EB20EA419F9}" destId="{50041A57-DD8C-434A-BE70-00773EA14F6B}" srcOrd="0" destOrd="0" presId="urn:microsoft.com/office/officeart/2005/8/layout/orgChart1"/>
    <dgm:cxn modelId="{064D7DA0-CAC4-4284-820D-9804A84E7974}" type="presParOf" srcId="{FFA7EFEE-6DF4-4BF9-BC18-1EB20EA419F9}" destId="{51DE5912-3BB7-4A31-9CD5-8B630DE2B35A}" srcOrd="1" destOrd="0" presId="urn:microsoft.com/office/officeart/2005/8/layout/orgChart1"/>
    <dgm:cxn modelId="{19986830-8620-42E2-A3D9-354DC21CEA67}" type="presParOf" srcId="{7CC629D6-B144-432B-87D5-DAC3B6860F5B}" destId="{E0F0A60D-BB6F-4204-A83D-E589813181E2}" srcOrd="1" destOrd="0" presId="urn:microsoft.com/office/officeart/2005/8/layout/orgChart1"/>
    <dgm:cxn modelId="{8F19B876-AABE-49C4-BE02-53AA69A1C0AB}" type="presParOf" srcId="{7CC629D6-B144-432B-87D5-DAC3B6860F5B}" destId="{C66E8333-ACFD-4CF5-B5D7-93B324F2614D}" srcOrd="2" destOrd="0" presId="urn:microsoft.com/office/officeart/2005/8/layout/orgChart1"/>
    <dgm:cxn modelId="{CF6645FD-9EAA-4DD8-8FBC-8AF1AEAAED12}" type="presParOf" srcId="{C2B32FE5-155E-4DDB-9E55-9139DFC4A801}" destId="{29775693-C733-4349-B881-03349B8E835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78216-334E-4ADD-A95F-F276BD642B3D}">
      <dsp:nvSpPr>
        <dsp:cNvPr id="0" name=""/>
        <dsp:cNvSpPr/>
      </dsp:nvSpPr>
      <dsp:spPr>
        <a:xfrm>
          <a:off x="4470494" y="1255289"/>
          <a:ext cx="2384384" cy="431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917"/>
              </a:lnTo>
              <a:lnTo>
                <a:pt x="2384384" y="215917"/>
              </a:lnTo>
              <a:lnTo>
                <a:pt x="2384384" y="4318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E7D12-F698-4D93-B407-36A273FEF11A}">
      <dsp:nvSpPr>
        <dsp:cNvPr id="0" name=""/>
        <dsp:cNvSpPr/>
      </dsp:nvSpPr>
      <dsp:spPr>
        <a:xfrm>
          <a:off x="2141467" y="1255289"/>
          <a:ext cx="2329027" cy="431834"/>
        </a:xfrm>
        <a:custGeom>
          <a:avLst/>
          <a:gdLst/>
          <a:ahLst/>
          <a:cxnLst/>
          <a:rect l="0" t="0" r="0" b="0"/>
          <a:pathLst>
            <a:path>
              <a:moveTo>
                <a:pt x="2329027" y="0"/>
              </a:moveTo>
              <a:lnTo>
                <a:pt x="2329027" y="215917"/>
              </a:lnTo>
              <a:lnTo>
                <a:pt x="0" y="215917"/>
              </a:lnTo>
              <a:lnTo>
                <a:pt x="0" y="4318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98B2-DE89-4AF5-8828-22B9FC85FC6C}">
      <dsp:nvSpPr>
        <dsp:cNvPr id="0" name=""/>
        <dsp:cNvSpPr/>
      </dsp:nvSpPr>
      <dsp:spPr>
        <a:xfrm>
          <a:off x="3442317" y="227111"/>
          <a:ext cx="2056354" cy="10281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" tIns="1905" rIns="1905" bIns="1905" numCol="1" spcCol="1270" anchor="ctr" anchorCtr="0">
          <a:noAutofit/>
        </a:bodyPr>
        <a:lstStyle/>
        <a:p>
          <a:pPr marL="0" lvl="0" indent="0" algn="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" kern="1200" dirty="0"/>
        </a:p>
      </dsp:txBody>
      <dsp:txXfrm>
        <a:off x="3442317" y="227111"/>
        <a:ext cx="2056354" cy="1028177"/>
      </dsp:txXfrm>
    </dsp:sp>
    <dsp:sp modelId="{DEA965ED-8E81-442D-B708-E7C9011F6D3F}">
      <dsp:nvSpPr>
        <dsp:cNvPr id="0" name=""/>
        <dsp:cNvSpPr/>
      </dsp:nvSpPr>
      <dsp:spPr>
        <a:xfrm>
          <a:off x="678" y="1687123"/>
          <a:ext cx="4281577" cy="81392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436688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200" b="1" kern="1200" dirty="0">
              <a:solidFill>
                <a:srgbClr val="0070C0"/>
              </a:solidFill>
              <a:latin typeface="Montserrat" pitchFamily="2" charset="77"/>
              <a:ea typeface="+mn-ea"/>
              <a:cs typeface="+mn-cs"/>
            </a:rPr>
            <a:t>через анализ </a:t>
          </a:r>
          <a:endParaRPr lang="en-US" sz="1200" b="1" kern="1200" dirty="0">
            <a:solidFill>
              <a:srgbClr val="0070C0"/>
            </a:solidFill>
            <a:latin typeface="Montserrat" pitchFamily="2" charset="77"/>
            <a:ea typeface="+mn-ea"/>
            <a:cs typeface="+mn-cs"/>
          </a:endParaRPr>
        </a:p>
        <a:p>
          <a:pPr marL="1436688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200" b="1" kern="1200" dirty="0">
              <a:solidFill>
                <a:srgbClr val="0070C0"/>
              </a:solidFill>
              <a:latin typeface="Montserrat" pitchFamily="2" charset="77"/>
              <a:ea typeface="+mn-ea"/>
              <a:cs typeface="+mn-cs"/>
            </a:rPr>
            <a:t>обратной связи </a:t>
          </a:r>
        </a:p>
        <a:p>
          <a:pPr marL="1436688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200" b="1" kern="1200" dirty="0">
              <a:solidFill>
                <a:srgbClr val="0070C0"/>
              </a:solidFill>
              <a:latin typeface="Montserrat" pitchFamily="2" charset="77"/>
              <a:ea typeface="+mn-ea"/>
              <a:cs typeface="+mn-cs"/>
            </a:rPr>
            <a:t>от клиентов СЗН</a:t>
          </a:r>
        </a:p>
      </dsp:txBody>
      <dsp:txXfrm>
        <a:off x="678" y="1687123"/>
        <a:ext cx="4281577" cy="813925"/>
      </dsp:txXfrm>
    </dsp:sp>
    <dsp:sp modelId="{50041A57-DD8C-434A-BE70-00773EA14F6B}">
      <dsp:nvSpPr>
        <dsp:cNvPr id="0" name=""/>
        <dsp:cNvSpPr/>
      </dsp:nvSpPr>
      <dsp:spPr>
        <a:xfrm>
          <a:off x="4714090" y="1687123"/>
          <a:ext cx="4281577" cy="81392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1436688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100" b="1" kern="1200" dirty="0">
              <a:solidFill>
                <a:srgbClr val="0070C0"/>
              </a:solidFill>
              <a:latin typeface="Montserrat" pitchFamily="2" charset="77"/>
              <a:ea typeface="+mn-ea"/>
              <a:cs typeface="+mn-cs"/>
            </a:rPr>
            <a:t>через аналитику исполнения официальных требований, </a:t>
          </a:r>
          <a:r>
            <a:rPr lang="ru-RU" sz="1100" b="0" kern="1200" dirty="0">
              <a:solidFill>
                <a:srgbClr val="0070C0"/>
              </a:solidFill>
              <a:latin typeface="Montserrat" pitchFamily="2" charset="77"/>
              <a:ea typeface="+mn-ea"/>
              <a:cs typeface="+mn-cs"/>
            </a:rPr>
            <a:t>фиксируемой в официальных АИС и базах данных, специальной отчетности и пр. </a:t>
          </a:r>
          <a:endParaRPr lang="ru-RU" sz="1100" b="1" kern="1200" dirty="0">
            <a:solidFill>
              <a:srgbClr val="0070C0"/>
            </a:solidFill>
            <a:latin typeface="Montserrat" pitchFamily="2" charset="77"/>
            <a:ea typeface="+mn-ea"/>
            <a:cs typeface="+mn-cs"/>
          </a:endParaRPr>
        </a:p>
      </dsp:txBody>
      <dsp:txXfrm>
        <a:off x="4714090" y="1687123"/>
        <a:ext cx="4281577" cy="813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F1338-4224-5445-87BE-5ACB4AE654E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8418D-7A89-024C-AC97-0C90F86DB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8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Схема пять групп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8418D-7A89-024C-AC97-0C90F86DB5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8418D-7A89-024C-AC97-0C90F86DB5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3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F9EB4-C480-6042-AA83-96C2BBE4179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57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8418D-7A89-024C-AC97-0C90F86DB5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4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8418D-7A89-024C-AC97-0C90F86DB5F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6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8418D-7A89-024C-AC97-0C90F86DB5F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8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8418D-7A89-024C-AC97-0C90F86DB5F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0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5579A-0ECA-614B-9E3A-90634AF21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BB57D6-D3A4-A945-8C1F-FF1CF801B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A97B5A-EDFB-6241-B43D-FBB47227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DFD-7511-6F4A-BE33-C557F38707BF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B9E0D1-AC3D-0940-9FDA-3E8E4D2F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F4BCB-4D77-5141-AB0C-0E7DE2C2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BAD-0401-534D-A24F-802970C83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0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6FDD4-B02C-C045-9A6C-49A95943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D6721E-546C-9545-AFE3-1C8305AF0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39378-2127-024B-A8E6-F4026660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DFD-7511-6F4A-BE33-C557F38707BF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3B4919-09DB-3A41-B81C-399D5F20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5AAFD0-EF06-7E48-8C51-D023FF11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BAD-0401-534D-A24F-802970C83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9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44CCA4-E2AF-0F44-86B1-4145B1F6B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D8713A-EE62-064A-9045-1EE8F8BB9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B8FAC2-BA33-5E4C-9ED8-4CA72A55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DFD-7511-6F4A-BE33-C557F38707BF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F312C8-1684-D24C-80FD-87C30915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2CB5E-469A-C044-A343-47CA332F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BAD-0401-534D-A24F-802970C83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2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E9F24D10-30C7-4AD1-85E9-440E56951454}"/>
              </a:ext>
            </a:extLst>
          </p:cNvPr>
          <p:cNvSpPr/>
          <p:nvPr userDrawn="1"/>
        </p:nvSpPr>
        <p:spPr>
          <a:xfrm>
            <a:off x="11087133" y="1346422"/>
            <a:ext cx="1104867" cy="2209734"/>
          </a:xfrm>
          <a:custGeom>
            <a:avLst/>
            <a:gdLst>
              <a:gd name="connsiteX0" fmla="*/ 457200 w 457200"/>
              <a:gd name="connsiteY0" fmla="*/ 0 h 914400"/>
              <a:gd name="connsiteX1" fmla="*/ 457200 w 457200"/>
              <a:gd name="connsiteY1" fmla="*/ 914400 h 914400"/>
              <a:gd name="connsiteX2" fmla="*/ 0 w 457200"/>
              <a:gd name="connsiteY2" fmla="*/ 457200 h 914400"/>
              <a:gd name="connsiteX3" fmla="*/ 457200 w 4572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914400">
                <a:moveTo>
                  <a:pt x="457200" y="0"/>
                </a:move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7F3E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A8B9734-3AFE-49CE-92E9-E67777836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57" y="5232400"/>
            <a:ext cx="1733078" cy="162560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10C7BA41-0FE8-41D6-882B-349ADA3582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59770" y="-405746"/>
            <a:ext cx="573180" cy="229272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9E2627C0-C18C-45CA-A928-46403B5EF1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360" y="801708"/>
            <a:ext cx="1497269" cy="461036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F13DCB2A-2D39-4EB9-A9E6-44E572553A2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1038147" y="5750338"/>
            <a:ext cx="902461" cy="866362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92331DE3-431F-4287-B0FC-334AFB2CF24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68179" y="2471200"/>
            <a:ext cx="980895" cy="859026"/>
          </a:xfrm>
          <a:prstGeom prst="rect">
            <a:avLst/>
          </a:prstGeom>
        </p:spPr>
      </p:pic>
      <p:sp>
        <p:nvSpPr>
          <p:cNvPr id="41" name="원형: 비어 있음 40">
            <a:extLst>
              <a:ext uri="{FF2B5EF4-FFF2-40B4-BE49-F238E27FC236}">
                <a16:creationId xmlns:a16="http://schemas.microsoft.com/office/drawing/2014/main" id="{AC10C414-8842-4F11-B1EA-69774804B0DE}"/>
              </a:ext>
            </a:extLst>
          </p:cNvPr>
          <p:cNvSpPr/>
          <p:nvPr userDrawn="1"/>
        </p:nvSpPr>
        <p:spPr>
          <a:xfrm>
            <a:off x="2629749" y="6422712"/>
            <a:ext cx="233412" cy="233412"/>
          </a:xfrm>
          <a:prstGeom prst="donut">
            <a:avLst>
              <a:gd name="adj" fmla="val 13833"/>
            </a:avLst>
          </a:prstGeom>
          <a:solidFill>
            <a:srgbClr val="420B35">
              <a:alpha val="32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/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EACC6B0A-4041-4919-971D-E2D6CF1617FF}"/>
              </a:ext>
            </a:extLst>
          </p:cNvPr>
          <p:cNvSpPr/>
          <p:nvPr userDrawn="1"/>
        </p:nvSpPr>
        <p:spPr>
          <a:xfrm rot="18900000">
            <a:off x="2267895" y="6013082"/>
            <a:ext cx="246656" cy="246656"/>
          </a:xfrm>
          <a:custGeom>
            <a:avLst/>
            <a:gdLst>
              <a:gd name="connsiteX0" fmla="*/ 1289388 w 1289388"/>
              <a:gd name="connsiteY0" fmla="*/ 454193 h 1289388"/>
              <a:gd name="connsiteX1" fmla="*/ 1289388 w 1289388"/>
              <a:gd name="connsiteY1" fmla="*/ 835193 h 1289388"/>
              <a:gd name="connsiteX2" fmla="*/ 835193 w 1289388"/>
              <a:gd name="connsiteY2" fmla="*/ 835194 h 1289388"/>
              <a:gd name="connsiteX3" fmla="*/ 835193 w 1289388"/>
              <a:gd name="connsiteY3" fmla="*/ 1289388 h 1289388"/>
              <a:gd name="connsiteX4" fmla="*/ 454193 w 1289388"/>
              <a:gd name="connsiteY4" fmla="*/ 1289388 h 1289388"/>
              <a:gd name="connsiteX5" fmla="*/ 454193 w 1289388"/>
              <a:gd name="connsiteY5" fmla="*/ 835193 h 1289388"/>
              <a:gd name="connsiteX6" fmla="*/ 0 w 1289388"/>
              <a:gd name="connsiteY6" fmla="*/ 835193 h 1289388"/>
              <a:gd name="connsiteX7" fmla="*/ 0 w 1289388"/>
              <a:gd name="connsiteY7" fmla="*/ 454193 h 1289388"/>
              <a:gd name="connsiteX8" fmla="*/ 454193 w 1289388"/>
              <a:gd name="connsiteY8" fmla="*/ 454193 h 1289388"/>
              <a:gd name="connsiteX9" fmla="*/ 454193 w 1289388"/>
              <a:gd name="connsiteY9" fmla="*/ 0 h 1289388"/>
              <a:gd name="connsiteX10" fmla="*/ 835193 w 1289388"/>
              <a:gd name="connsiteY10" fmla="*/ 0 h 1289388"/>
              <a:gd name="connsiteX11" fmla="*/ 835193 w 1289388"/>
              <a:gd name="connsiteY11" fmla="*/ 454193 h 128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9388" h="1289388">
                <a:moveTo>
                  <a:pt x="1289388" y="454193"/>
                </a:moveTo>
                <a:lnTo>
                  <a:pt x="1289388" y="835193"/>
                </a:lnTo>
                <a:lnTo>
                  <a:pt x="835193" y="835194"/>
                </a:lnTo>
                <a:lnTo>
                  <a:pt x="835193" y="1289388"/>
                </a:lnTo>
                <a:lnTo>
                  <a:pt x="454193" y="1289388"/>
                </a:lnTo>
                <a:lnTo>
                  <a:pt x="454193" y="835193"/>
                </a:lnTo>
                <a:lnTo>
                  <a:pt x="0" y="835193"/>
                </a:lnTo>
                <a:lnTo>
                  <a:pt x="0" y="454193"/>
                </a:lnTo>
                <a:lnTo>
                  <a:pt x="454193" y="454193"/>
                </a:lnTo>
                <a:lnTo>
                  <a:pt x="454193" y="0"/>
                </a:lnTo>
                <a:lnTo>
                  <a:pt x="835193" y="0"/>
                </a:lnTo>
                <a:lnTo>
                  <a:pt x="835193" y="454193"/>
                </a:lnTo>
                <a:close/>
              </a:path>
            </a:pathLst>
          </a:custGeom>
          <a:solidFill>
            <a:srgbClr val="FD0057">
              <a:alpha val="27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831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13492-D7F5-004D-9F9F-5E8F9B39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43916-A5D8-A048-8F5F-7E0E76D14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1EB083-B49A-9A4B-91EB-2A34E7C1A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DFD-7511-6F4A-BE33-C557F38707BF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E65298-1178-8A4F-93E7-7C8AEAA3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FB0B0A-42D5-F641-8F63-4E230F4E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BAD-0401-534D-A24F-802970C83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1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21942-591F-D649-9A3E-5F0609DA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3F2BF3-31B5-7D46-92BE-3E80BC0A0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297C8-700B-C241-95AB-9BA8A668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DFD-7511-6F4A-BE33-C557F38707BF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46F07-4DA7-FB4F-9D2E-C5BCC8A75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CC97F7-3700-8342-B590-518389AA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BAD-0401-534D-A24F-802970C83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9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7C36B-29D5-4245-B538-8CF2616C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4A87D-3954-0E4B-9784-73FA5D6E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E730EC-5F5E-B549-AFA9-36A0B0775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A3A405-3263-8D4F-91F4-D5431116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DFD-7511-6F4A-BE33-C557F38707BF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345F0-B47D-464D-BEC4-18C2343F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8AFC2A-58D8-B448-98E8-1FE7ADC5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BAD-0401-534D-A24F-802970C83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6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9B9E5-B9D7-954F-ACBF-66F88258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42593F-AE20-BD41-89FF-1963DDC0C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378A07-E3B7-6843-A5EB-7262E3122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561331-9AF4-704E-8BF2-CC90D7DFB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CC152D-0350-F748-9C5D-91A756CDD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0D0D07-150F-0D48-9CD6-D80F01415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DFD-7511-6F4A-BE33-C557F38707BF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7F477A-50EC-604B-9FDF-A5C27DA6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082FF9-2C42-1A48-8614-69348689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BAD-0401-534D-A24F-802970C83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4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BC8B-7879-7D4C-BB36-5F0B708A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5C4B03-EA78-DD4C-BFB7-71F4785F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DFD-7511-6F4A-BE33-C557F38707BF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636720-0C71-774A-900C-52EC3849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E74A28-0136-C440-A085-41ECBE77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BAD-0401-534D-A24F-802970C83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5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EDB2A8-99CA-DB47-97F7-DE26F8B1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DFD-7511-6F4A-BE33-C557F38707BF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DAC02F-946E-9A4D-A503-DAF5B447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6DB60D-8231-4A44-A908-AAA75DE8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BAD-0401-534D-A24F-802970C83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76C01-7B94-4F4C-9C9E-EE0FD45FB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4886B7-FBCD-A44E-BED1-F8BD88E81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CE8F64-1B41-E74A-9049-C19E394CB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C10A78-3600-5048-A95A-14458EB8F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DFD-7511-6F4A-BE33-C557F38707BF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13B984-46A5-594B-AAFF-97514C52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1FE4C5-844A-5941-8701-72781578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BAD-0401-534D-A24F-802970C83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3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757BC-0EA4-0148-92B0-68D94283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B66C61-9046-6D4D-A4B4-86BDBDB8C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3B8408-EA4D-6B4A-8965-810B04E6C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37867F-4084-0849-AC6C-EC1A76AD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DFD-7511-6F4A-BE33-C557F38707BF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79B546-218B-7149-97FF-71715473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AF00D-A2EE-AD4F-9DBF-EBB925A6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BAD-0401-534D-A24F-802970C83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5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FBADA-17A3-4E42-B314-FB848E3C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68F5FD-16A5-3C45-9A28-BD901C4F0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8D015-3ABD-C146-9391-C8E3C7765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71DFD-7511-6F4A-BE33-C557F38707BF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C70D5-837C-F243-9A7C-ED07E1C1C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7F03E-E4AF-5B48-A7DE-C46311401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F7BAD-0401-534D-A24F-802970C83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8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6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hyperlink" Target="mailto:in_mizunova@vcot.info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d/-4uknsEMO-5PEQ" TargetMode="External"/><Relationship Id="rId4" Type="http://schemas.openxmlformats.org/officeDocument/2006/relationships/image" Target="../media/image3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ADB31A8-F716-A849-8DB9-52311EED6B1E}"/>
              </a:ext>
            </a:extLst>
          </p:cNvPr>
          <p:cNvSpPr/>
          <p:nvPr/>
        </p:nvSpPr>
        <p:spPr>
          <a:xfrm>
            <a:off x="605228" y="2305615"/>
            <a:ext cx="67231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</a:pPr>
            <a:r>
              <a:rPr lang="ru-RU" sz="2800" b="1" dirty="0">
                <a:solidFill>
                  <a:srgbClr val="E5471D"/>
                </a:solidFill>
                <a:latin typeface="Montserrat SemiBold" pitchFamily="2" charset="77"/>
                <a:cs typeface="Times New Roman" panose="02020603050405020304" pitchFamily="18" charset="0"/>
              </a:rPr>
              <a:t>Пилотная апробация </a:t>
            </a: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cs typeface="Times New Roman" panose="02020603050405020304" pitchFamily="18" charset="0"/>
              </a:rPr>
              <a:t>системы измерения показателей клиентоцентричности </a:t>
            </a:r>
            <a:br>
              <a:rPr lang="en-US" sz="2800" b="1" dirty="0">
                <a:solidFill>
                  <a:srgbClr val="0070C0"/>
                </a:solidFill>
                <a:latin typeface="Montserrat SemiBold" pitchFamily="2" charset="77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cs typeface="Times New Roman" panose="02020603050405020304" pitchFamily="18" charset="0"/>
              </a:rPr>
              <a:t>(Индекса клиентоцентричности) </a:t>
            </a:r>
            <a:br>
              <a:rPr lang="ru-RU" sz="2800" b="1" dirty="0">
                <a:solidFill>
                  <a:srgbClr val="0070C0"/>
                </a:solidFill>
                <a:latin typeface="Montserrat SemiBold" pitchFamily="2" charset="77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cs typeface="Times New Roman" panose="02020603050405020304" pitchFamily="18" charset="0"/>
              </a:rPr>
              <a:t>в работе СЗН</a:t>
            </a: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650A1544-29B5-7041-9B95-14DD457C2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0485" y="772527"/>
            <a:ext cx="1371600" cy="539750"/>
          </a:xfrm>
          <a:prstGeom prst="rect">
            <a:avLst/>
          </a:prstGeom>
        </p:spPr>
      </p:pic>
      <p:pic>
        <p:nvPicPr>
          <p:cNvPr id="6" name="Picture 8" descr="What is Customer Experience: Strategy, Examples, Tips | Hotjar">
            <a:extLst>
              <a:ext uri="{FF2B5EF4-FFF2-40B4-BE49-F238E27FC236}">
                <a16:creationId xmlns:a16="http://schemas.microsoft.com/office/drawing/2014/main" id="{2D501E90-B52D-F14C-AAC7-8449F042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57" y="1999661"/>
            <a:ext cx="4713843" cy="31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6AA28F-7300-AD45-ABE5-C1FC0E84B631}"/>
              </a:ext>
            </a:extLst>
          </p:cNvPr>
          <p:cNvSpPr txBox="1"/>
          <p:nvPr/>
        </p:nvSpPr>
        <p:spPr>
          <a:xfrm>
            <a:off x="689311" y="6073973"/>
            <a:ext cx="1371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33A0"/>
                </a:solidFill>
                <a:latin typeface="Montserrat" pitchFamily="2" charset="0"/>
              </a:rPr>
              <a:t>01.04.2022</a:t>
            </a:r>
            <a:endParaRPr lang="ru-RU" sz="1400" dirty="0">
              <a:solidFill>
                <a:srgbClr val="0033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03EF58-D904-4F7F-AE32-1424F1322E57}"/>
              </a:ext>
            </a:extLst>
          </p:cNvPr>
          <p:cNvSpPr txBox="1"/>
          <p:nvPr/>
        </p:nvSpPr>
        <p:spPr>
          <a:xfrm>
            <a:off x="3079531" y="873125"/>
            <a:ext cx="6184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Montserrat SemiBold" pitchFamily="2" charset="77"/>
                <a:cs typeface="Times New Roman" panose="02020603050405020304" pitchFamily="18" charset="0"/>
              </a:rPr>
              <a:t>Федеральный центр компетенций в сфере занятости </a:t>
            </a:r>
          </a:p>
        </p:txBody>
      </p:sp>
    </p:spTree>
    <p:extLst>
      <p:ext uri="{BB962C8B-B14F-4D97-AF65-F5344CB8AC3E}">
        <p14:creationId xmlns:p14="http://schemas.microsoft.com/office/powerpoint/2010/main" val="121369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DBB"/>
            </a:gs>
            <a:gs pos="100000">
              <a:srgbClr val="025393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E92C5BA9-36B0-A04C-8075-B619D6E9A5F8}"/>
              </a:ext>
            </a:extLst>
          </p:cNvPr>
          <p:cNvSpPr/>
          <p:nvPr/>
        </p:nvSpPr>
        <p:spPr>
          <a:xfrm>
            <a:off x="623888" y="5630756"/>
            <a:ext cx="10944225" cy="750994"/>
          </a:xfrm>
          <a:prstGeom prst="roundRect">
            <a:avLst/>
          </a:prstGeom>
          <a:noFill/>
          <a:ln w="317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8D5464-425E-2140-9228-D30A18B42C64}"/>
              </a:ext>
            </a:extLst>
          </p:cNvPr>
          <p:cNvSpPr txBox="1"/>
          <p:nvPr/>
        </p:nvSpPr>
        <p:spPr>
          <a:xfrm>
            <a:off x="539223" y="230485"/>
            <a:ext cx="10944225" cy="9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763" b="1" dirty="0">
                <a:solidFill>
                  <a:prstClr val="white"/>
                </a:solidFill>
                <a:latin typeface="Montserrat SemiBold" pitchFamily="2" charset="77"/>
              </a:rPr>
              <a:t>ПОКАЗАТЕЛИ, ХАРАКТЕРИЗУЮЩИЕ МИНИМИЗАЦИЮ УСИЛИЙ КЛИЕНТА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FCD9CD3-FE38-514A-A706-7676615193F2}"/>
              </a:ext>
            </a:extLst>
          </p:cNvPr>
          <p:cNvGrpSpPr/>
          <p:nvPr/>
        </p:nvGrpSpPr>
        <p:grpSpPr>
          <a:xfrm>
            <a:off x="623887" y="1576515"/>
            <a:ext cx="3088374" cy="1200329"/>
            <a:chOff x="623887" y="1867460"/>
            <a:chExt cx="3088374" cy="1200329"/>
          </a:xfrm>
        </p:grpSpPr>
        <p:pic>
          <p:nvPicPr>
            <p:cNvPr id="24" name="Рисунок 23" descr="Неуравновешенные веса со сплошной заливкой">
              <a:extLst>
                <a:ext uri="{FF2B5EF4-FFF2-40B4-BE49-F238E27FC236}">
                  <a16:creationId xmlns:a16="http://schemas.microsoft.com/office/drawing/2014/main" id="{57D4C486-0D64-EE46-A910-0E203038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3887" y="1869419"/>
              <a:ext cx="756000" cy="756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CE7326-3DE5-704B-ADD3-9EB36AFBE97A}"/>
                </a:ext>
              </a:extLst>
            </p:cNvPr>
            <p:cNvSpPr txBox="1"/>
            <p:nvPr/>
          </p:nvSpPr>
          <p:spPr>
            <a:xfrm>
              <a:off x="1386095" y="1867460"/>
              <a:ext cx="232616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dirty="0">
                  <a:solidFill>
                    <a:schemeClr val="bg1"/>
                  </a:solidFill>
                  <a:latin typeface="Montserrat" pitchFamily="2" charset="0"/>
                </a:rPr>
                <a:t>Рейтинг показателей по значимости:</a:t>
              </a:r>
            </a:p>
            <a:p>
              <a:pPr marL="228600" marR="0" lvl="0" indent="-22860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lang="ru-RU" sz="900" dirty="0">
                  <a:solidFill>
                    <a:schemeClr val="bg1"/>
                  </a:solidFill>
                  <a:latin typeface="Montserrat" pitchFamily="2" charset="0"/>
                </a:rPr>
                <a:t>Доступность и понятность информации</a:t>
              </a:r>
            </a:p>
            <a:p>
              <a:pPr marL="228600" marR="0" lvl="0" indent="-22860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lang="ru-RU" sz="900" dirty="0">
                  <a:solidFill>
                    <a:schemeClr val="bg1"/>
                  </a:solidFill>
                  <a:latin typeface="Montserrat" pitchFamily="2" charset="0"/>
                </a:rPr>
                <a:t>Простота процедур</a:t>
              </a:r>
            </a:p>
            <a:p>
              <a:pPr marL="228600" marR="0" lvl="0" indent="-22860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lang="ru-RU" sz="900" dirty="0">
                  <a:solidFill>
                    <a:schemeClr val="bg1"/>
                  </a:solidFill>
                  <a:latin typeface="Montserrat" pitchFamily="2" charset="0"/>
                </a:rPr>
                <a:t>Возможность </a:t>
              </a:r>
              <a:r>
                <a:rPr lang="ru-RU" sz="900" dirty="0" err="1">
                  <a:solidFill>
                    <a:schemeClr val="bg1"/>
                  </a:solidFill>
                  <a:latin typeface="Montserrat" pitchFamily="2" charset="0"/>
                </a:rPr>
                <a:t>предзаписи</a:t>
              </a:r>
              <a:endParaRPr lang="ru-RU" sz="900" dirty="0">
                <a:solidFill>
                  <a:schemeClr val="bg1"/>
                </a:solidFill>
                <a:latin typeface="Montserrat" pitchFamily="2" charset="0"/>
              </a:endParaRPr>
            </a:p>
            <a:p>
              <a:pPr marL="228600" marR="0" lvl="0" indent="-22860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lang="ru-RU" sz="900" dirty="0">
                  <a:solidFill>
                    <a:schemeClr val="bg1"/>
                  </a:solidFill>
                  <a:latin typeface="Montserrat" pitchFamily="2" charset="0"/>
                </a:rPr>
                <a:t>Наличие онлайн-сервисов</a:t>
              </a:r>
            </a:p>
            <a:p>
              <a:pPr marR="0" lvl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900" dirty="0">
                  <a:solidFill>
                    <a:schemeClr val="bg1"/>
                  </a:solidFill>
                  <a:latin typeface="Montserrat" pitchFamily="2" charset="0"/>
                </a:rPr>
                <a:t>Остальные показатели по 1 баллу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54D0721-30BD-8E4F-A2FD-1A404A2DAFF3}"/>
              </a:ext>
            </a:extLst>
          </p:cNvPr>
          <p:cNvGrpSpPr/>
          <p:nvPr/>
        </p:nvGrpSpPr>
        <p:grpSpPr>
          <a:xfrm>
            <a:off x="623888" y="3224447"/>
            <a:ext cx="2914309" cy="756000"/>
            <a:chOff x="623888" y="3418350"/>
            <a:chExt cx="2914309" cy="756000"/>
          </a:xfrm>
        </p:grpSpPr>
        <p:pic>
          <p:nvPicPr>
            <p:cNvPr id="31" name="Рисунок 30" descr="Звезда со сплошной заливкой">
              <a:extLst>
                <a:ext uri="{FF2B5EF4-FFF2-40B4-BE49-F238E27FC236}">
                  <a16:creationId xmlns:a16="http://schemas.microsoft.com/office/drawing/2014/main" id="{AFA9A63A-4E4F-B942-B17B-B6C722FE5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3888" y="3418350"/>
              <a:ext cx="756000" cy="756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AADF54-CDED-D446-B614-ED63F83BA82B}"/>
                </a:ext>
              </a:extLst>
            </p:cNvPr>
            <p:cNvSpPr txBox="1"/>
            <p:nvPr/>
          </p:nvSpPr>
          <p:spPr>
            <a:xfrm>
              <a:off x="1386094" y="3473185"/>
              <a:ext cx="21521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dirty="0">
                  <a:solidFill>
                    <a:schemeClr val="bg1"/>
                  </a:solidFill>
                  <a:latin typeface="Montserrat" pitchFamily="2" charset="0"/>
                </a:rPr>
                <a:t>Самый высокий балл за показатель </a:t>
              </a:r>
              <a:r>
                <a:rPr lang="ru-RU" sz="900" dirty="0">
                  <a:solidFill>
                    <a:srgbClr val="FFFF00"/>
                  </a:solidFill>
                  <a:latin typeface="Montserrat" pitchFamily="2" charset="0"/>
                </a:rPr>
                <a:t>= 3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Самый низкий балл за показатель =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B99BE60-578C-9F4B-806D-DF03A4DF1127}"/>
              </a:ext>
            </a:extLst>
          </p:cNvPr>
          <p:cNvGrpSpPr/>
          <p:nvPr/>
        </p:nvGrpSpPr>
        <p:grpSpPr>
          <a:xfrm>
            <a:off x="612213" y="4311660"/>
            <a:ext cx="2925984" cy="1061829"/>
            <a:chOff x="612213" y="4967282"/>
            <a:chExt cx="2925984" cy="10618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F10A59-C820-E045-84FC-D867704A56FA}"/>
                </a:ext>
              </a:extLst>
            </p:cNvPr>
            <p:cNvSpPr txBox="1"/>
            <p:nvPr/>
          </p:nvSpPr>
          <p:spPr>
            <a:xfrm>
              <a:off x="612213" y="4967282"/>
              <a:ext cx="764200" cy="10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300" dirty="0">
                  <a:solidFill>
                    <a:srgbClr val="FFFF00"/>
                  </a:solidFill>
                  <a:latin typeface="Symbol" pitchFamily="2" charset="2"/>
                </a:rPr>
                <a:t>S</a:t>
              </a:r>
              <a:endParaRPr kumimoji="0" lang="ru-RU" sz="6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6E6CCC-61AE-FB4E-A2E8-1BD0081CBAE9}"/>
                </a:ext>
              </a:extLst>
            </p:cNvPr>
            <p:cNvSpPr txBox="1"/>
            <p:nvPr/>
          </p:nvSpPr>
          <p:spPr>
            <a:xfrm>
              <a:off x="1386094" y="5282649"/>
              <a:ext cx="21521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dirty="0">
                  <a:solidFill>
                    <a:schemeClr val="bg1"/>
                  </a:solidFill>
                  <a:latin typeface="Montserrat" pitchFamily="2" charset="0"/>
                </a:rPr>
                <a:t>Сумма максимальных баллов по показателю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= 1</a:t>
              </a:r>
              <a:r>
                <a:rPr lang="ru-RU" sz="900" dirty="0">
                  <a:solidFill>
                    <a:srgbClr val="FFFF00"/>
                  </a:solidFill>
                  <a:latin typeface="Montserrat" pitchFamily="2" charset="0"/>
                </a:rPr>
                <a:t>8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A6065DF-CEBE-B045-A75A-EF01416F8B89}"/>
              </a:ext>
            </a:extLst>
          </p:cNvPr>
          <p:cNvSpPr txBox="1"/>
          <p:nvPr/>
        </p:nvSpPr>
        <p:spPr>
          <a:xfrm>
            <a:off x="1954028" y="5717712"/>
            <a:ext cx="952941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rPr>
              <a:t>Для данной группы показателей присвоен повышающий коэффициент =</a:t>
            </a:r>
            <a:r>
              <a:rPr lang="ru-RU" sz="1050" b="1" dirty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rPr>
              <a:t> 1,5 </a:t>
            </a:r>
            <a:r>
              <a:rPr lang="ru-RU" sz="1050" dirty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rPr>
              <a:t>ввиду важности и востребованности показателей данной группы для граждан. Т.е. при сложении полученных баллов за каждый показатель данной группы итоговая сумма умножается на 1,5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37" name="Рисунок 36" descr="Предупреждение контур">
            <a:extLst>
              <a:ext uri="{FF2B5EF4-FFF2-40B4-BE49-F238E27FC236}">
                <a16:creationId xmlns:a16="http://schemas.microsoft.com/office/drawing/2014/main" id="{8B9239D7-0D56-7F4E-BDFC-699A17A71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4059" y="5752337"/>
            <a:ext cx="457200" cy="4572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BFD7BB1-095E-6A43-BEC4-3BAB2D0F815E}"/>
              </a:ext>
            </a:extLst>
          </p:cNvPr>
          <p:cNvGrpSpPr/>
          <p:nvPr/>
        </p:nvGrpSpPr>
        <p:grpSpPr>
          <a:xfrm>
            <a:off x="3720206" y="1352615"/>
            <a:ext cx="2373689" cy="1439470"/>
            <a:chOff x="3036412" y="1614739"/>
            <a:chExt cx="2373689" cy="1439470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A2C6934E-C064-CF41-BA99-977F9DD34592}"/>
                </a:ext>
              </a:extLst>
            </p:cNvPr>
            <p:cNvGrpSpPr/>
            <p:nvPr/>
          </p:nvGrpSpPr>
          <p:grpSpPr>
            <a:xfrm>
              <a:off x="3036412" y="1614739"/>
              <a:ext cx="2373689" cy="1439470"/>
              <a:chOff x="402070" y="4382507"/>
              <a:chExt cx="2373689" cy="143947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B57A5EC-8097-6047-A3F0-E9C8133A827A}"/>
                  </a:ext>
                </a:extLst>
              </p:cNvPr>
              <p:cNvSpPr txBox="1"/>
              <p:nvPr/>
            </p:nvSpPr>
            <p:spPr>
              <a:xfrm>
                <a:off x="402070" y="4382507"/>
                <a:ext cx="7757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rPr>
                  <a:t>01</a:t>
                </a:r>
              </a:p>
            </p:txBody>
          </p:sp>
          <p:sp>
            <p:nvSpPr>
              <p:cNvPr id="41" name="Скругленный прямоугольник 40">
                <a:extLst>
                  <a:ext uri="{FF2B5EF4-FFF2-40B4-BE49-F238E27FC236}">
                    <a16:creationId xmlns:a16="http://schemas.microsoft.com/office/drawing/2014/main" id="{9448F70D-B310-834E-99DC-1F349242DFBF}"/>
                  </a:ext>
                </a:extLst>
              </p:cNvPr>
              <p:cNvSpPr/>
              <p:nvPr/>
            </p:nvSpPr>
            <p:spPr>
              <a:xfrm>
                <a:off x="449593" y="4792562"/>
                <a:ext cx="2326166" cy="1029415"/>
              </a:xfrm>
              <a:prstGeom prst="roundRect">
                <a:avLst>
                  <a:gd name="adj" fmla="val 121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65100" sx="103000" sy="103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 fontAlgn="b"/>
                <a:r>
                  <a:rPr lang="ru-RU" sz="900" dirty="0">
                    <a:solidFill>
                      <a:srgbClr val="0070C0"/>
                    </a:solidFill>
                    <a:latin typeface="Montserrat" pitchFamily="2" charset="77"/>
                  </a:rPr>
                  <a:t>Доступность и понятность информации о сервисах </a:t>
                </a:r>
                <a:br>
                  <a:rPr lang="ru-RU" sz="900" dirty="0">
                    <a:solidFill>
                      <a:srgbClr val="0070C0"/>
                    </a:solidFill>
                    <a:latin typeface="Montserrat" pitchFamily="2" charset="77"/>
                  </a:rPr>
                </a:br>
                <a:r>
                  <a:rPr lang="ru-RU" sz="900" dirty="0">
                    <a:solidFill>
                      <a:srgbClr val="0070C0"/>
                    </a:solidFill>
                    <a:latin typeface="Montserrat" pitchFamily="2" charset="77"/>
                  </a:rPr>
                  <a:t>и СЗН в целом 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B5C4E6-957D-D049-9B47-C9EF44F4267F}"/>
                </a:ext>
              </a:extLst>
            </p:cNvPr>
            <p:cNvSpPr txBox="1"/>
            <p:nvPr/>
          </p:nvSpPr>
          <p:spPr>
            <a:xfrm>
              <a:off x="4394240" y="2801865"/>
              <a:ext cx="10129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</a:rPr>
                <a:t>3 балла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22E73B8-9EE1-AF4D-B587-EA6DFE0EAA7F}"/>
              </a:ext>
            </a:extLst>
          </p:cNvPr>
          <p:cNvGrpSpPr/>
          <p:nvPr/>
        </p:nvGrpSpPr>
        <p:grpSpPr>
          <a:xfrm>
            <a:off x="6460249" y="1352615"/>
            <a:ext cx="2407094" cy="1439470"/>
            <a:chOff x="6351112" y="1614739"/>
            <a:chExt cx="2407094" cy="143947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0877725A-85EE-5349-8EED-E80F789AA82D}"/>
                </a:ext>
              </a:extLst>
            </p:cNvPr>
            <p:cNvGrpSpPr/>
            <p:nvPr/>
          </p:nvGrpSpPr>
          <p:grpSpPr>
            <a:xfrm>
              <a:off x="6351112" y="1614739"/>
              <a:ext cx="2401796" cy="1439470"/>
              <a:chOff x="3716770" y="4382507"/>
              <a:chExt cx="2401796" cy="143947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125655A-9716-8E47-BC72-0163FACBBA38}"/>
                  </a:ext>
                </a:extLst>
              </p:cNvPr>
              <p:cNvSpPr txBox="1"/>
              <p:nvPr/>
            </p:nvSpPr>
            <p:spPr>
              <a:xfrm>
                <a:off x="3716770" y="4382507"/>
                <a:ext cx="7757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lang="ru-RU" sz="3200" b="1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0"/>
                  </a:rPr>
                  <a:t>02</a:t>
                </a:r>
              </a:p>
            </p:txBody>
          </p:sp>
          <p:sp>
            <p:nvSpPr>
              <p:cNvPr id="43" name="Скругленный прямоугольник 42">
                <a:extLst>
                  <a:ext uri="{FF2B5EF4-FFF2-40B4-BE49-F238E27FC236}">
                    <a16:creationId xmlns:a16="http://schemas.microsoft.com/office/drawing/2014/main" id="{32CDC549-65FB-9F42-A481-FF379F7B4FE7}"/>
                  </a:ext>
                </a:extLst>
              </p:cNvPr>
              <p:cNvSpPr/>
              <p:nvPr/>
            </p:nvSpPr>
            <p:spPr>
              <a:xfrm>
                <a:off x="3792400" y="4792562"/>
                <a:ext cx="2326166" cy="1029415"/>
              </a:xfrm>
              <a:prstGeom prst="roundRect">
                <a:avLst>
                  <a:gd name="adj" fmla="val 121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65100" sx="103000" sy="103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 fontAlgn="b"/>
                <a:r>
                  <a:rPr lang="ru-RU" sz="900" dirty="0">
                    <a:solidFill>
                      <a:srgbClr val="0070C0"/>
                    </a:solidFill>
                    <a:latin typeface="Montserrat" pitchFamily="2" charset="77"/>
                  </a:rPr>
                  <a:t>Наличие сайта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18B589F-F872-7147-AB12-A858F5BAED3A}"/>
                </a:ext>
              </a:extLst>
            </p:cNvPr>
            <p:cNvSpPr txBox="1"/>
            <p:nvPr/>
          </p:nvSpPr>
          <p:spPr>
            <a:xfrm>
              <a:off x="7745293" y="2801865"/>
              <a:ext cx="10129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</a:rPr>
                <a:t>1 балл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2007D80-B997-FF4F-A3F5-6BF3B1723E75}"/>
              </a:ext>
            </a:extLst>
          </p:cNvPr>
          <p:cNvGrpSpPr/>
          <p:nvPr/>
        </p:nvGrpSpPr>
        <p:grpSpPr>
          <a:xfrm>
            <a:off x="9154951" y="1352615"/>
            <a:ext cx="2450904" cy="1439470"/>
            <a:chOff x="9596602" y="1614739"/>
            <a:chExt cx="2450904" cy="1439470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2AA6C88D-537F-984A-BE7F-3C8D1CEF036A}"/>
                </a:ext>
              </a:extLst>
            </p:cNvPr>
            <p:cNvGrpSpPr/>
            <p:nvPr/>
          </p:nvGrpSpPr>
          <p:grpSpPr>
            <a:xfrm>
              <a:off x="9596602" y="1614739"/>
              <a:ext cx="2432965" cy="1439470"/>
              <a:chOff x="6962260" y="4382507"/>
              <a:chExt cx="2432965" cy="143947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EF47CBB-B93F-5345-BDC3-240BCB235F61}"/>
                  </a:ext>
                </a:extLst>
              </p:cNvPr>
              <p:cNvSpPr txBox="1"/>
              <p:nvPr/>
            </p:nvSpPr>
            <p:spPr>
              <a:xfrm>
                <a:off x="6962260" y="4382507"/>
                <a:ext cx="7757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3200" b="1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0"/>
                  </a:rPr>
                  <a:t>03</a:t>
                </a:r>
              </a:p>
            </p:txBody>
          </p:sp>
          <p:sp>
            <p:nvSpPr>
              <p:cNvPr id="46" name="Скругленный прямоугольник 45">
                <a:extLst>
                  <a:ext uri="{FF2B5EF4-FFF2-40B4-BE49-F238E27FC236}">
                    <a16:creationId xmlns:a16="http://schemas.microsoft.com/office/drawing/2014/main" id="{E8A0550F-7770-8F4E-9530-0A5318030F15}"/>
                  </a:ext>
                </a:extLst>
              </p:cNvPr>
              <p:cNvSpPr/>
              <p:nvPr/>
            </p:nvSpPr>
            <p:spPr>
              <a:xfrm>
                <a:off x="7069059" y="4792562"/>
                <a:ext cx="2326166" cy="1029415"/>
              </a:xfrm>
              <a:prstGeom prst="roundRect">
                <a:avLst>
                  <a:gd name="adj" fmla="val 121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65100" sx="103000" sy="103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 fontAlgn="b"/>
                <a:r>
                  <a:rPr lang="ru-RU" sz="900" dirty="0">
                    <a:solidFill>
                      <a:srgbClr val="0070C0"/>
                    </a:solidFill>
                    <a:latin typeface="Montserrat" pitchFamily="2" charset="77"/>
                  </a:rPr>
                  <a:t>Многоканальность и </a:t>
                </a:r>
                <a:r>
                  <a:rPr lang="ru-RU" sz="900" dirty="0" err="1">
                    <a:solidFill>
                      <a:srgbClr val="0070C0"/>
                    </a:solidFill>
                    <a:latin typeface="Montserrat" pitchFamily="2" charset="77"/>
                  </a:rPr>
                  <a:t>омниканальность</a:t>
                </a:r>
                <a:r>
                  <a:rPr lang="ru-RU" sz="900" dirty="0">
                    <a:solidFill>
                      <a:srgbClr val="0070C0"/>
                    </a:solidFill>
                    <a:latin typeface="Montserrat" pitchFamily="2" charset="77"/>
                  </a:rPr>
                  <a:t> взаимодействия</a:t>
                </a: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D013788-6F95-0D40-B03B-85A789A241D6}"/>
                </a:ext>
              </a:extLst>
            </p:cNvPr>
            <p:cNvSpPr txBox="1"/>
            <p:nvPr/>
          </p:nvSpPr>
          <p:spPr>
            <a:xfrm>
              <a:off x="11034593" y="2801865"/>
              <a:ext cx="10129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</a:rPr>
                <a:t>1 балл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D9EF8DD-E3BD-A04B-B3C4-128B370E8ED0}"/>
              </a:ext>
            </a:extLst>
          </p:cNvPr>
          <p:cNvGrpSpPr/>
          <p:nvPr/>
        </p:nvGrpSpPr>
        <p:grpSpPr>
          <a:xfrm>
            <a:off x="3717258" y="3563795"/>
            <a:ext cx="2373689" cy="1439470"/>
            <a:chOff x="3036412" y="3205335"/>
            <a:chExt cx="2373689" cy="1439470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D80156DD-F7E1-C448-AB4C-39AADB9F38E7}"/>
                </a:ext>
              </a:extLst>
            </p:cNvPr>
            <p:cNvGrpSpPr/>
            <p:nvPr/>
          </p:nvGrpSpPr>
          <p:grpSpPr>
            <a:xfrm>
              <a:off x="3036412" y="3205335"/>
              <a:ext cx="2373689" cy="1439470"/>
              <a:chOff x="402070" y="4382507"/>
              <a:chExt cx="2373689" cy="1439470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BC09082-7A5D-214C-A85E-D5A710506DA6}"/>
                  </a:ext>
                </a:extLst>
              </p:cNvPr>
              <p:cNvSpPr txBox="1"/>
              <p:nvPr/>
            </p:nvSpPr>
            <p:spPr>
              <a:xfrm>
                <a:off x="402070" y="4382507"/>
                <a:ext cx="7757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R="0" lvl="0" indent="0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0"/>
                  </a:defRPr>
                </a:lvl1pPr>
              </a:lstStyle>
              <a:p>
                <a:r>
                  <a:rPr lang="ru-RU" dirty="0"/>
                  <a:t>04</a:t>
                </a:r>
              </a:p>
            </p:txBody>
          </p:sp>
          <p:sp>
            <p:nvSpPr>
              <p:cNvPr id="50" name="Скругленный прямоугольник 49">
                <a:extLst>
                  <a:ext uri="{FF2B5EF4-FFF2-40B4-BE49-F238E27FC236}">
                    <a16:creationId xmlns:a16="http://schemas.microsoft.com/office/drawing/2014/main" id="{35E8DE10-B8C2-5B4B-BBE7-DABEACFE3017}"/>
                  </a:ext>
                </a:extLst>
              </p:cNvPr>
              <p:cNvSpPr/>
              <p:nvPr/>
            </p:nvSpPr>
            <p:spPr>
              <a:xfrm>
                <a:off x="449593" y="4792562"/>
                <a:ext cx="2326166" cy="1029415"/>
              </a:xfrm>
              <a:prstGeom prst="roundRect">
                <a:avLst>
                  <a:gd name="adj" fmla="val 121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65100" sx="103000" sy="103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 fontAlgn="b"/>
                <a:r>
                  <a:rPr lang="ru-RU" sz="900" dirty="0">
                    <a:solidFill>
                      <a:srgbClr val="0070C0"/>
                    </a:solidFill>
                    <a:latin typeface="Montserrat" pitchFamily="2" charset="77"/>
                  </a:rPr>
                  <a:t>Быстрое реагирование на запрос клиента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E600224-2CB3-E54B-8ED8-40FBDD49C9FF}"/>
                </a:ext>
              </a:extLst>
            </p:cNvPr>
            <p:cNvSpPr txBox="1"/>
            <p:nvPr/>
          </p:nvSpPr>
          <p:spPr>
            <a:xfrm>
              <a:off x="4392376" y="4402065"/>
              <a:ext cx="10129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</a:rPr>
                <a:t>2 балла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F53E597-A1B7-ED4E-806F-833CE152566B}"/>
              </a:ext>
            </a:extLst>
          </p:cNvPr>
          <p:cNvGrpSpPr/>
          <p:nvPr/>
        </p:nvGrpSpPr>
        <p:grpSpPr>
          <a:xfrm>
            <a:off x="6457301" y="3563795"/>
            <a:ext cx="2407094" cy="1439470"/>
            <a:chOff x="6351112" y="3205335"/>
            <a:chExt cx="2407094" cy="1439470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6FEDE69D-EE80-3F46-959B-67320A378A27}"/>
                </a:ext>
              </a:extLst>
            </p:cNvPr>
            <p:cNvGrpSpPr/>
            <p:nvPr/>
          </p:nvGrpSpPr>
          <p:grpSpPr>
            <a:xfrm>
              <a:off x="6351112" y="3205335"/>
              <a:ext cx="2401796" cy="1439470"/>
              <a:chOff x="3716770" y="4382507"/>
              <a:chExt cx="2401796" cy="1439470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B1A35BC-9C97-574D-BCD7-D8C4DFFCAC17}"/>
                  </a:ext>
                </a:extLst>
              </p:cNvPr>
              <p:cNvSpPr txBox="1"/>
              <p:nvPr/>
            </p:nvSpPr>
            <p:spPr>
              <a:xfrm>
                <a:off x="3716770" y="4382507"/>
                <a:ext cx="7757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R="0" lvl="0" indent="0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0"/>
                  </a:defRPr>
                </a:lvl1pPr>
              </a:lstStyle>
              <a:p>
                <a:r>
                  <a:rPr lang="ru-RU" dirty="0"/>
                  <a:t>05</a:t>
                </a:r>
              </a:p>
            </p:txBody>
          </p:sp>
          <p:sp>
            <p:nvSpPr>
              <p:cNvPr id="52" name="Скругленный прямоугольник 51">
                <a:extLst>
                  <a:ext uri="{FF2B5EF4-FFF2-40B4-BE49-F238E27FC236}">
                    <a16:creationId xmlns:a16="http://schemas.microsoft.com/office/drawing/2014/main" id="{73BE5971-DEF4-4342-91D7-26B19C831ACE}"/>
                  </a:ext>
                </a:extLst>
              </p:cNvPr>
              <p:cNvSpPr/>
              <p:nvPr/>
            </p:nvSpPr>
            <p:spPr>
              <a:xfrm>
                <a:off x="3792400" y="4792562"/>
                <a:ext cx="2326166" cy="1029415"/>
              </a:xfrm>
              <a:prstGeom prst="roundRect">
                <a:avLst>
                  <a:gd name="adj" fmla="val 121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65100" sx="103000" sy="103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 fontAlgn="b"/>
                <a:r>
                  <a:rPr lang="ru-RU" sz="900" dirty="0">
                    <a:solidFill>
                      <a:srgbClr val="0070C0"/>
                    </a:solidFill>
                    <a:latin typeface="Montserrat" pitchFamily="2" charset="77"/>
                  </a:rPr>
                  <a:t>Простота процедур, в </a:t>
                </a:r>
                <a:r>
                  <a:rPr lang="ru-RU" sz="900" dirty="0" err="1">
                    <a:solidFill>
                      <a:srgbClr val="0070C0"/>
                    </a:solidFill>
                    <a:latin typeface="Montserrat" pitchFamily="2" charset="77"/>
                  </a:rPr>
                  <a:t>т.ч</a:t>
                </a:r>
                <a:r>
                  <a:rPr lang="ru-RU" sz="900" dirty="0">
                    <a:solidFill>
                      <a:srgbClr val="0070C0"/>
                    </a:solidFill>
                    <a:latin typeface="Montserrat" pitchFamily="2" charset="77"/>
                  </a:rPr>
                  <a:t>. в части заполнения документов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9D07207-10AC-7141-AD69-1CD06E3960D6}"/>
                </a:ext>
              </a:extLst>
            </p:cNvPr>
            <p:cNvSpPr txBox="1"/>
            <p:nvPr/>
          </p:nvSpPr>
          <p:spPr>
            <a:xfrm>
              <a:off x="7745293" y="4385104"/>
              <a:ext cx="10129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</a:rPr>
                <a:t>3 балла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71F4C77-E6B1-6D49-964C-23E17A1E0151}"/>
              </a:ext>
            </a:extLst>
          </p:cNvPr>
          <p:cNvGrpSpPr/>
          <p:nvPr/>
        </p:nvGrpSpPr>
        <p:grpSpPr>
          <a:xfrm>
            <a:off x="9152003" y="3563795"/>
            <a:ext cx="2450787" cy="1439470"/>
            <a:chOff x="9596602" y="3205335"/>
            <a:chExt cx="2450787" cy="1439470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4631F27A-F5CB-BD49-B0C4-19125A6EC766}"/>
                </a:ext>
              </a:extLst>
            </p:cNvPr>
            <p:cNvGrpSpPr/>
            <p:nvPr/>
          </p:nvGrpSpPr>
          <p:grpSpPr>
            <a:xfrm>
              <a:off x="9596602" y="3205335"/>
              <a:ext cx="2432965" cy="1439470"/>
              <a:chOff x="6962260" y="4382507"/>
              <a:chExt cx="2432965" cy="1439470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C8B4E2-9C93-EE45-A329-2EC12DB02238}"/>
                  </a:ext>
                </a:extLst>
              </p:cNvPr>
              <p:cNvSpPr txBox="1"/>
              <p:nvPr/>
            </p:nvSpPr>
            <p:spPr>
              <a:xfrm>
                <a:off x="6962260" y="4382507"/>
                <a:ext cx="7757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R="0" lvl="0" indent="0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0"/>
                  </a:defRPr>
                </a:lvl1pPr>
              </a:lstStyle>
              <a:p>
                <a:r>
                  <a:rPr lang="ru-RU" dirty="0"/>
                  <a:t>06</a:t>
                </a:r>
              </a:p>
            </p:txBody>
          </p:sp>
          <p:sp>
            <p:nvSpPr>
              <p:cNvPr id="55" name="Скругленный прямоугольник 54">
                <a:extLst>
                  <a:ext uri="{FF2B5EF4-FFF2-40B4-BE49-F238E27FC236}">
                    <a16:creationId xmlns:a16="http://schemas.microsoft.com/office/drawing/2014/main" id="{67579817-1984-9346-8B6B-715467074A65}"/>
                  </a:ext>
                </a:extLst>
              </p:cNvPr>
              <p:cNvSpPr/>
              <p:nvPr/>
            </p:nvSpPr>
            <p:spPr>
              <a:xfrm>
                <a:off x="7069059" y="4792562"/>
                <a:ext cx="2326166" cy="1029415"/>
              </a:xfrm>
              <a:prstGeom prst="roundRect">
                <a:avLst>
                  <a:gd name="adj" fmla="val 121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65100" sx="103000" sy="103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 fontAlgn="b"/>
                <a:r>
                  <a:rPr lang="ru-RU" sz="900" dirty="0">
                    <a:solidFill>
                      <a:srgbClr val="0070C0"/>
                    </a:solidFill>
                    <a:latin typeface="Montserrat" pitchFamily="2" charset="77"/>
                  </a:rPr>
                  <a:t>Возможность предварительной записи на прием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BF42538-559A-9447-8B5B-234A6E05808E}"/>
                </a:ext>
              </a:extLst>
            </p:cNvPr>
            <p:cNvSpPr txBox="1"/>
            <p:nvPr/>
          </p:nvSpPr>
          <p:spPr>
            <a:xfrm>
              <a:off x="11034476" y="4402065"/>
              <a:ext cx="10129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</a:rPr>
                <a:t>2 балла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3" name="Номер слайда 1">
            <a:extLst>
              <a:ext uri="{FF2B5EF4-FFF2-40B4-BE49-F238E27FC236}">
                <a16:creationId xmlns:a16="http://schemas.microsoft.com/office/drawing/2014/main" id="{D7E6761B-69F1-F743-AF92-AF8E3F5C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4597" y="6381750"/>
            <a:ext cx="2228850" cy="296664"/>
          </a:xfrm>
        </p:spPr>
        <p:txBody>
          <a:bodyPr/>
          <a:lstStyle/>
          <a:p>
            <a:fld id="{CDEDBB94-ECA0-4EA5-A6B7-C18E88DE8D2C}" type="slidenum">
              <a:rPr lang="ru-RU" smtClean="0">
                <a:latin typeface="Montserrat" panose="00000500000000000000" pitchFamily="2" charset="-52"/>
              </a:rPr>
              <a:t>10</a:t>
            </a:fld>
            <a:endParaRPr lang="ru-RU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687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DBB"/>
            </a:gs>
            <a:gs pos="100000">
              <a:srgbClr val="025393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58D5464-425E-2140-9228-D30A18B42C64}"/>
              </a:ext>
            </a:extLst>
          </p:cNvPr>
          <p:cNvSpPr txBox="1"/>
          <p:nvPr/>
        </p:nvSpPr>
        <p:spPr>
          <a:xfrm>
            <a:off x="539223" y="230485"/>
            <a:ext cx="11028890" cy="9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763" b="1" dirty="0">
                <a:solidFill>
                  <a:prstClr val="white"/>
                </a:solidFill>
                <a:latin typeface="Montserrat SemiBold" pitchFamily="2" charset="77"/>
              </a:rPr>
              <a:t>ПОКАЗАТЕЛИ ЭФФЕКТИВНОСТИ И РЕЗУЛЬТАТИВНОСТИ ОБРАЩЕНИЯ В СЗН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0EE3C3F-B036-FB45-8998-13BED56036C0}"/>
              </a:ext>
            </a:extLst>
          </p:cNvPr>
          <p:cNvGrpSpPr/>
          <p:nvPr/>
        </p:nvGrpSpPr>
        <p:grpSpPr>
          <a:xfrm>
            <a:off x="623887" y="1869419"/>
            <a:ext cx="2952152" cy="756000"/>
            <a:chOff x="623887" y="1869419"/>
            <a:chExt cx="2952152" cy="75600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6DD5FA-1E73-2446-9280-19856D428D68}"/>
                </a:ext>
              </a:extLst>
            </p:cNvPr>
            <p:cNvSpPr txBox="1"/>
            <p:nvPr/>
          </p:nvSpPr>
          <p:spPr>
            <a:xfrm>
              <a:off x="1423936" y="1913164"/>
              <a:ext cx="21521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Вес всех показателей распределен </a:t>
              </a:r>
              <a:r>
                <a:rPr lang="ru-RU" sz="1200" dirty="0">
                  <a:solidFill>
                    <a:srgbClr val="FFFF00"/>
                  </a:solidFill>
                  <a:latin typeface="Montserrat" pitchFamily="2" charset="0"/>
                </a:rPr>
                <a:t>равномерно</a:t>
              </a: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. </a:t>
              </a:r>
            </a:p>
          </p:txBody>
        </p:sp>
        <p:pic>
          <p:nvPicPr>
            <p:cNvPr id="24" name="Рисунок 23" descr="Неуравновешенные веса со сплошной заливкой">
              <a:extLst>
                <a:ext uri="{FF2B5EF4-FFF2-40B4-BE49-F238E27FC236}">
                  <a16:creationId xmlns:a16="http://schemas.microsoft.com/office/drawing/2014/main" id="{57D4C486-0D64-EE46-A910-0E203038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3887" y="1869419"/>
              <a:ext cx="756000" cy="756000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A5F41D9-F3A5-2C4A-BD2F-27905D6D391D}"/>
              </a:ext>
            </a:extLst>
          </p:cNvPr>
          <p:cNvGrpSpPr/>
          <p:nvPr/>
        </p:nvGrpSpPr>
        <p:grpSpPr>
          <a:xfrm>
            <a:off x="612213" y="4967282"/>
            <a:ext cx="3180299" cy="1061829"/>
            <a:chOff x="612213" y="4689917"/>
            <a:chExt cx="3180299" cy="10618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F10A59-C820-E045-84FC-D867704A56FA}"/>
                </a:ext>
              </a:extLst>
            </p:cNvPr>
            <p:cNvSpPr txBox="1"/>
            <p:nvPr/>
          </p:nvSpPr>
          <p:spPr>
            <a:xfrm>
              <a:off x="612213" y="4689917"/>
              <a:ext cx="764200" cy="10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300" dirty="0">
                  <a:solidFill>
                    <a:srgbClr val="FFFF00"/>
                  </a:solidFill>
                  <a:latin typeface="Symbol" pitchFamily="2" charset="2"/>
                </a:rPr>
                <a:t>S</a:t>
              </a:r>
              <a:endParaRPr kumimoji="0" lang="ru-RU" sz="6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83A90F-070E-5F43-B406-EF0DC0AF80B1}"/>
                </a:ext>
              </a:extLst>
            </p:cNvPr>
            <p:cNvSpPr txBox="1"/>
            <p:nvPr/>
          </p:nvSpPr>
          <p:spPr>
            <a:xfrm>
              <a:off x="1423936" y="5005284"/>
              <a:ext cx="23685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Сумма максимальных баллов по показателю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= </a:t>
              </a:r>
              <a:r>
                <a:rPr lang="ru-RU" sz="1200" dirty="0">
                  <a:solidFill>
                    <a:srgbClr val="FFFF00"/>
                  </a:solidFill>
                  <a:latin typeface="Montserrat" pitchFamily="2" charset="0"/>
                </a:rPr>
                <a:t>6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EAF93C7-8EE0-4C44-BE01-499B20A90D54}"/>
              </a:ext>
            </a:extLst>
          </p:cNvPr>
          <p:cNvGrpSpPr/>
          <p:nvPr/>
        </p:nvGrpSpPr>
        <p:grpSpPr>
          <a:xfrm>
            <a:off x="623888" y="3418350"/>
            <a:ext cx="2952151" cy="756000"/>
            <a:chOff x="623888" y="3429000"/>
            <a:chExt cx="2952151" cy="7560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0C6DDB-7E63-8F4C-9A36-35A672494A44}"/>
                </a:ext>
              </a:extLst>
            </p:cNvPr>
            <p:cNvSpPr txBox="1"/>
            <p:nvPr/>
          </p:nvSpPr>
          <p:spPr>
            <a:xfrm>
              <a:off x="1423936" y="3549658"/>
              <a:ext cx="21521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Балл за один показатель </a:t>
              </a:r>
              <a:r>
                <a:rPr lang="ru-RU" sz="1200" dirty="0">
                  <a:solidFill>
                    <a:srgbClr val="FFFF00"/>
                  </a:solidFill>
                  <a:latin typeface="Montserrat" pitchFamily="2" charset="0"/>
                </a:rPr>
                <a:t>= 2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pic>
          <p:nvPicPr>
            <p:cNvPr id="31" name="Рисунок 30" descr="Звезда со сплошной заливкой">
              <a:extLst>
                <a:ext uri="{FF2B5EF4-FFF2-40B4-BE49-F238E27FC236}">
                  <a16:creationId xmlns:a16="http://schemas.microsoft.com/office/drawing/2014/main" id="{AFA9A63A-4E4F-B942-B17B-B6C722FE5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3888" y="3429000"/>
              <a:ext cx="756000" cy="75600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217E897-DAD1-3A43-A811-5A3FAB8D08A2}"/>
              </a:ext>
            </a:extLst>
          </p:cNvPr>
          <p:cNvGrpSpPr/>
          <p:nvPr/>
        </p:nvGrpSpPr>
        <p:grpSpPr>
          <a:xfrm>
            <a:off x="4614803" y="1636358"/>
            <a:ext cx="2373689" cy="1439470"/>
            <a:chOff x="3815256" y="1634732"/>
            <a:chExt cx="2373689" cy="143947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841FD4-AA86-B64C-8D7F-2E6E4DAC8999}"/>
                </a:ext>
              </a:extLst>
            </p:cNvPr>
            <p:cNvSpPr txBox="1"/>
            <p:nvPr/>
          </p:nvSpPr>
          <p:spPr>
            <a:xfrm>
              <a:off x="3815256" y="1634732"/>
              <a:ext cx="7757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36" name="Скругленный прямоугольник 35">
              <a:extLst>
                <a:ext uri="{FF2B5EF4-FFF2-40B4-BE49-F238E27FC236}">
                  <a16:creationId xmlns:a16="http://schemas.microsoft.com/office/drawing/2014/main" id="{11181AFC-ACF4-6F43-9D9C-A09BCAB33812}"/>
                </a:ext>
              </a:extLst>
            </p:cNvPr>
            <p:cNvSpPr/>
            <p:nvPr/>
          </p:nvSpPr>
          <p:spPr>
            <a:xfrm>
              <a:off x="3862779" y="2044787"/>
              <a:ext cx="2326166" cy="1029415"/>
            </a:xfrm>
            <a:prstGeom prst="roundRect">
              <a:avLst>
                <a:gd name="adj" fmla="val 12139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"/>
              <a:r>
                <a:rPr lang="ru-RU" sz="900" dirty="0">
                  <a:solidFill>
                    <a:srgbClr val="0070C0"/>
                  </a:solidFill>
                  <a:latin typeface="Montserrat" pitchFamily="2" charset="77"/>
                </a:rPr>
                <a:t>Эффективность/полезность обращения в ЦЗН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C62527E-44F0-1746-A551-F1EF5978BC67}"/>
                </a:ext>
              </a:extLst>
            </p:cNvPr>
            <p:cNvSpPr txBox="1"/>
            <p:nvPr/>
          </p:nvSpPr>
          <p:spPr>
            <a:xfrm>
              <a:off x="5176032" y="2843370"/>
              <a:ext cx="10129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</a:rPr>
                <a:t>2 балла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841DBDB-ECFD-CD49-B7FE-8C22788D0FAE}"/>
              </a:ext>
            </a:extLst>
          </p:cNvPr>
          <p:cNvGrpSpPr/>
          <p:nvPr/>
        </p:nvGrpSpPr>
        <p:grpSpPr>
          <a:xfrm>
            <a:off x="4576277" y="3280938"/>
            <a:ext cx="2411789" cy="1439470"/>
            <a:chOff x="7129956" y="1634732"/>
            <a:chExt cx="2411789" cy="1439470"/>
          </a:xfrm>
        </p:grpSpPr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4F631167-29FC-1449-9AE2-A6ADE183687E}"/>
                </a:ext>
              </a:extLst>
            </p:cNvPr>
            <p:cNvSpPr/>
            <p:nvPr/>
          </p:nvSpPr>
          <p:spPr>
            <a:xfrm>
              <a:off x="7205586" y="2044787"/>
              <a:ext cx="2326166" cy="1029415"/>
            </a:xfrm>
            <a:prstGeom prst="roundRect">
              <a:avLst>
                <a:gd name="adj" fmla="val 12139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"/>
              <a:r>
                <a:rPr lang="ru-RU" sz="900" dirty="0">
                  <a:solidFill>
                    <a:srgbClr val="0070C0"/>
                  </a:solidFill>
                  <a:latin typeface="Montserrat" pitchFamily="2" charset="77"/>
                </a:rPr>
                <a:t>Динамика роста базы вакансий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82CD8D-73D1-1946-9FFC-F572DFA13F88}"/>
                </a:ext>
              </a:extLst>
            </p:cNvPr>
            <p:cNvSpPr txBox="1"/>
            <p:nvPr/>
          </p:nvSpPr>
          <p:spPr>
            <a:xfrm>
              <a:off x="7129956" y="1634732"/>
              <a:ext cx="7757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019FEAB-F732-4641-AF19-D998B3C1094C}"/>
                </a:ext>
              </a:extLst>
            </p:cNvPr>
            <p:cNvSpPr txBox="1"/>
            <p:nvPr/>
          </p:nvSpPr>
          <p:spPr>
            <a:xfrm>
              <a:off x="8528832" y="2843370"/>
              <a:ext cx="10129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</a:rPr>
                <a:t>2 балла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4F7B84E-2313-F545-95C7-8C8A1B3EEFAB}"/>
              </a:ext>
            </a:extLst>
          </p:cNvPr>
          <p:cNvGrpSpPr/>
          <p:nvPr/>
        </p:nvGrpSpPr>
        <p:grpSpPr>
          <a:xfrm>
            <a:off x="4534250" y="4925518"/>
            <a:ext cx="2443823" cy="1439470"/>
            <a:chOff x="10366642" y="1634732"/>
            <a:chExt cx="2443823" cy="1439470"/>
          </a:xfrm>
        </p:grpSpPr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id="{F22DE441-B4EB-404D-AF84-C6485799832F}"/>
                </a:ext>
              </a:extLst>
            </p:cNvPr>
            <p:cNvSpPr/>
            <p:nvPr/>
          </p:nvSpPr>
          <p:spPr>
            <a:xfrm>
              <a:off x="10473441" y="2044787"/>
              <a:ext cx="2326166" cy="1029415"/>
            </a:xfrm>
            <a:prstGeom prst="roundRect">
              <a:avLst>
                <a:gd name="adj" fmla="val 12139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"/>
              <a:r>
                <a:rPr lang="ru-RU" sz="900" dirty="0">
                  <a:solidFill>
                    <a:srgbClr val="0070C0"/>
                  </a:solidFill>
                  <a:latin typeface="Montserrat" pitchFamily="2" charset="77"/>
                </a:rPr>
                <a:t>Проведение мероприятий, стимулирующих рост базы соискателей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41A007-A9AA-FD45-ADED-5B14228935EB}"/>
                </a:ext>
              </a:extLst>
            </p:cNvPr>
            <p:cNvSpPr txBox="1"/>
            <p:nvPr/>
          </p:nvSpPr>
          <p:spPr>
            <a:xfrm>
              <a:off x="10366642" y="1634732"/>
              <a:ext cx="7757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AA1CB86-B2BE-EE4D-B85F-921A5029969D}"/>
                </a:ext>
              </a:extLst>
            </p:cNvPr>
            <p:cNvSpPr txBox="1"/>
            <p:nvPr/>
          </p:nvSpPr>
          <p:spPr>
            <a:xfrm>
              <a:off x="11797552" y="2843370"/>
              <a:ext cx="10129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</a:rPr>
                <a:t>2 балла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A5AAE9-9188-D049-BC39-A4310AB12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8001" y="1593399"/>
            <a:ext cx="5161901" cy="5161901"/>
          </a:xfrm>
          <a:prstGeom prst="rect">
            <a:avLst/>
          </a:prstGeom>
        </p:spPr>
      </p:pic>
      <p:sp>
        <p:nvSpPr>
          <p:cNvPr id="42" name="Номер слайда 1">
            <a:extLst>
              <a:ext uri="{FF2B5EF4-FFF2-40B4-BE49-F238E27FC236}">
                <a16:creationId xmlns:a16="http://schemas.microsoft.com/office/drawing/2014/main" id="{8884F1CA-BF53-D145-B77B-F6641DA9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4597" y="6381750"/>
            <a:ext cx="2228850" cy="296664"/>
          </a:xfrm>
        </p:spPr>
        <p:txBody>
          <a:bodyPr/>
          <a:lstStyle/>
          <a:p>
            <a:fld id="{CDEDBB94-ECA0-4EA5-A6B7-C18E88DE8D2C}" type="slidenum">
              <a:rPr lang="ru-RU" smtClean="0">
                <a:latin typeface="Montserrat" panose="00000500000000000000" pitchFamily="2" charset="-52"/>
              </a:rPr>
              <a:t>11</a:t>
            </a:fld>
            <a:endParaRPr lang="ru-RU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0202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DBB"/>
            </a:gs>
            <a:gs pos="100000">
              <a:srgbClr val="025393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58D5464-425E-2140-9228-D30A18B42C64}"/>
              </a:ext>
            </a:extLst>
          </p:cNvPr>
          <p:cNvSpPr txBox="1"/>
          <p:nvPr/>
        </p:nvSpPr>
        <p:spPr>
          <a:xfrm>
            <a:off x="539223" y="230485"/>
            <a:ext cx="10944225" cy="51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763" b="1" dirty="0">
                <a:solidFill>
                  <a:prstClr val="white"/>
                </a:solidFill>
                <a:latin typeface="Montserrat SemiBold" pitchFamily="2" charset="77"/>
              </a:rPr>
              <a:t>ПОКАЗАТЕЛИ ВНЕШНЕГО КОМФОРТА И УДОБСТВА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0EE3C3F-B036-FB45-8998-13BED56036C0}"/>
              </a:ext>
            </a:extLst>
          </p:cNvPr>
          <p:cNvGrpSpPr/>
          <p:nvPr/>
        </p:nvGrpSpPr>
        <p:grpSpPr>
          <a:xfrm>
            <a:off x="623887" y="1387072"/>
            <a:ext cx="4157975" cy="1059408"/>
            <a:chOff x="623887" y="1869419"/>
            <a:chExt cx="4157975" cy="105940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6DD5FA-1E73-2446-9280-19856D428D68}"/>
                </a:ext>
              </a:extLst>
            </p:cNvPr>
            <p:cNvSpPr txBox="1"/>
            <p:nvPr/>
          </p:nvSpPr>
          <p:spPr>
            <a:xfrm>
              <a:off x="1423936" y="1913164"/>
              <a:ext cx="335792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Рейтинг показателей по значимости:</a:t>
              </a:r>
            </a:p>
            <a:p>
              <a:pPr marL="228600" lvl="0" indent="-228600" defTabSz="457200">
                <a:buFontTx/>
                <a:buAutoNum type="arabicParenR"/>
                <a:defRPr/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Комфортность условий</a:t>
              </a:r>
            </a:p>
            <a:p>
              <a:pPr marL="228600" lvl="0" indent="-228600" defTabSz="457200">
                <a:buFontTx/>
                <a:buAutoNum type="arabicParenR"/>
                <a:defRPr/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Внешний вид сотрудников</a:t>
              </a:r>
            </a:p>
            <a:p>
              <a:pPr marL="228600" lvl="0" indent="-228600" defTabSz="457200">
                <a:buFontTx/>
                <a:buAutoNum type="arabicParenR"/>
                <a:defRPr/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Транспортная доступность</a:t>
              </a:r>
            </a:p>
            <a:p>
              <a:pPr marL="228600" lvl="0" indent="-228600" defTabSz="457200">
                <a:buFontTx/>
                <a:buAutoNum type="arabicParenR"/>
                <a:defRPr/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Согласованность действий</a:t>
              </a:r>
            </a:p>
          </p:txBody>
        </p:sp>
        <p:pic>
          <p:nvPicPr>
            <p:cNvPr id="24" name="Рисунок 23" descr="Неуравновешенные веса со сплошной заливкой">
              <a:extLst>
                <a:ext uri="{FF2B5EF4-FFF2-40B4-BE49-F238E27FC236}">
                  <a16:creationId xmlns:a16="http://schemas.microsoft.com/office/drawing/2014/main" id="{57D4C486-0D64-EE46-A910-0E203038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3887" y="1869419"/>
              <a:ext cx="756000" cy="756000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A5F41D9-F3A5-2C4A-BD2F-27905D6D391D}"/>
              </a:ext>
            </a:extLst>
          </p:cNvPr>
          <p:cNvGrpSpPr/>
          <p:nvPr/>
        </p:nvGrpSpPr>
        <p:grpSpPr>
          <a:xfrm>
            <a:off x="612213" y="4967282"/>
            <a:ext cx="3386349" cy="1061829"/>
            <a:chOff x="612213" y="4689917"/>
            <a:chExt cx="3386349" cy="10618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F10A59-C820-E045-84FC-D867704A56FA}"/>
                </a:ext>
              </a:extLst>
            </p:cNvPr>
            <p:cNvSpPr txBox="1"/>
            <p:nvPr/>
          </p:nvSpPr>
          <p:spPr>
            <a:xfrm>
              <a:off x="612213" y="4689917"/>
              <a:ext cx="764200" cy="10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300" dirty="0">
                  <a:solidFill>
                    <a:srgbClr val="FFFF00"/>
                  </a:solidFill>
                  <a:latin typeface="Symbol" pitchFamily="2" charset="2"/>
                </a:rPr>
                <a:t>S</a:t>
              </a:r>
              <a:endParaRPr kumimoji="0" lang="ru-RU" sz="6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83A90F-070E-5F43-B406-EF0DC0AF80B1}"/>
                </a:ext>
              </a:extLst>
            </p:cNvPr>
            <p:cNvSpPr txBox="1"/>
            <p:nvPr/>
          </p:nvSpPr>
          <p:spPr>
            <a:xfrm>
              <a:off x="1423935" y="5005284"/>
              <a:ext cx="25746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Сумма максимальных баллов по показателю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= 8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EAF93C7-8EE0-4C44-BE01-499B20A90D54}"/>
              </a:ext>
            </a:extLst>
          </p:cNvPr>
          <p:cNvGrpSpPr/>
          <p:nvPr/>
        </p:nvGrpSpPr>
        <p:grpSpPr>
          <a:xfrm>
            <a:off x="623888" y="3231053"/>
            <a:ext cx="2952151" cy="951655"/>
            <a:chOff x="623888" y="3429000"/>
            <a:chExt cx="2952151" cy="9516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0C6DDB-7E63-8F4C-9A36-35A672494A44}"/>
                </a:ext>
              </a:extLst>
            </p:cNvPr>
            <p:cNvSpPr txBox="1"/>
            <p:nvPr/>
          </p:nvSpPr>
          <p:spPr>
            <a:xfrm>
              <a:off x="1423936" y="3549658"/>
              <a:ext cx="215210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Самый высокий балл за показатель </a:t>
              </a:r>
              <a:r>
                <a:rPr lang="ru-RU" sz="1200" dirty="0">
                  <a:solidFill>
                    <a:srgbClr val="FFFF00"/>
                  </a:solidFill>
                  <a:latin typeface="Montserrat" pitchFamily="2" charset="0"/>
                </a:rPr>
                <a:t>= 3</a:t>
              </a:r>
            </a:p>
            <a:p>
              <a:pPr lvl="0" defTabSz="457200">
                <a:defRPr/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Самый низкий балл за показатель = </a:t>
              </a:r>
              <a:r>
                <a:rPr lang="ru-RU" sz="1200" dirty="0">
                  <a:solidFill>
                    <a:srgbClr val="FFFF00"/>
                  </a:solidFill>
                  <a:latin typeface="Montserrat" pitchFamily="2" charset="0"/>
                </a:rPr>
                <a:t>1</a:t>
              </a:r>
            </a:p>
          </p:txBody>
        </p:sp>
        <p:pic>
          <p:nvPicPr>
            <p:cNvPr id="31" name="Рисунок 30" descr="Звезда со сплошной заливкой">
              <a:extLst>
                <a:ext uri="{FF2B5EF4-FFF2-40B4-BE49-F238E27FC236}">
                  <a16:creationId xmlns:a16="http://schemas.microsoft.com/office/drawing/2014/main" id="{AFA9A63A-4E4F-B942-B17B-B6C722FE5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3888" y="3429000"/>
              <a:ext cx="756000" cy="7560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DBD57A0-8745-2B4E-959A-ADC8E9DB188D}"/>
              </a:ext>
            </a:extLst>
          </p:cNvPr>
          <p:cNvGrpSpPr/>
          <p:nvPr/>
        </p:nvGrpSpPr>
        <p:grpSpPr>
          <a:xfrm>
            <a:off x="5562559" y="1506721"/>
            <a:ext cx="2373689" cy="1439470"/>
            <a:chOff x="2101132" y="3474388"/>
            <a:chExt cx="2373689" cy="14394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3DFE3A-76B5-C748-A39A-396F18B1EB01}"/>
                </a:ext>
              </a:extLst>
            </p:cNvPr>
            <p:cNvSpPr txBox="1"/>
            <p:nvPr/>
          </p:nvSpPr>
          <p:spPr>
            <a:xfrm>
              <a:off x="2101132" y="3474388"/>
              <a:ext cx="7757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3DB920D9-F1AD-E341-9B5A-40E1CD51D6B7}"/>
                </a:ext>
              </a:extLst>
            </p:cNvPr>
            <p:cNvSpPr/>
            <p:nvPr/>
          </p:nvSpPr>
          <p:spPr>
            <a:xfrm>
              <a:off x="2148655" y="3884443"/>
              <a:ext cx="2326166" cy="1029415"/>
            </a:xfrm>
            <a:prstGeom prst="roundRect">
              <a:avLst>
                <a:gd name="adj" fmla="val 12139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"/>
              <a:r>
                <a:rPr lang="ru-RU" sz="900" dirty="0">
                  <a:solidFill>
                    <a:srgbClr val="0070C0"/>
                  </a:solidFill>
                  <a:latin typeface="Montserrat" pitchFamily="2" charset="77"/>
                </a:rPr>
                <a:t>Комфортность условий для получения услуг </a:t>
              </a:r>
              <a:br>
                <a:rPr lang="ru-RU" sz="900" dirty="0">
                  <a:solidFill>
                    <a:srgbClr val="0070C0"/>
                  </a:solidFill>
                  <a:latin typeface="Montserrat" pitchFamily="2" charset="77"/>
                </a:rPr>
              </a:br>
              <a:r>
                <a:rPr lang="ru-RU" sz="900" dirty="0">
                  <a:solidFill>
                    <a:srgbClr val="0070C0"/>
                  </a:solidFill>
                  <a:latin typeface="Montserrat" pitchFamily="2" charset="77"/>
                </a:rPr>
                <a:t>и сервисов (условия приема посетителей)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626584E-FF58-F840-83FF-9A863972048A}"/>
              </a:ext>
            </a:extLst>
          </p:cNvPr>
          <p:cNvGrpSpPr/>
          <p:nvPr/>
        </p:nvGrpSpPr>
        <p:grpSpPr>
          <a:xfrm>
            <a:off x="8869926" y="1506721"/>
            <a:ext cx="2401796" cy="1439470"/>
            <a:chOff x="5415832" y="3474388"/>
            <a:chExt cx="2401796" cy="1439470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10B2938A-F50B-D542-BD2C-8D1AF0D0CAEF}"/>
                </a:ext>
              </a:extLst>
            </p:cNvPr>
            <p:cNvSpPr/>
            <p:nvPr/>
          </p:nvSpPr>
          <p:spPr>
            <a:xfrm>
              <a:off x="5491462" y="3884443"/>
              <a:ext cx="2326166" cy="1029415"/>
            </a:xfrm>
            <a:prstGeom prst="roundRect">
              <a:avLst>
                <a:gd name="adj" fmla="val 12139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"/>
              <a:r>
                <a:rPr lang="ru-RU" sz="900" dirty="0">
                  <a:solidFill>
                    <a:srgbClr val="0070C0"/>
                  </a:solidFill>
                  <a:latin typeface="Montserrat" pitchFamily="2" charset="77"/>
                </a:rPr>
                <a:t>Согласованность действий между подразделениями СЗН (глазами клиента)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6DF7A9-CD22-3845-A640-090048A7E8AC}"/>
                </a:ext>
              </a:extLst>
            </p:cNvPr>
            <p:cNvSpPr txBox="1"/>
            <p:nvPr/>
          </p:nvSpPr>
          <p:spPr>
            <a:xfrm>
              <a:off x="5415832" y="3474388"/>
              <a:ext cx="7757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1412B7D-9C56-264E-BAAE-1D62D0796D15}"/>
              </a:ext>
            </a:extLst>
          </p:cNvPr>
          <p:cNvGrpSpPr/>
          <p:nvPr/>
        </p:nvGrpSpPr>
        <p:grpSpPr>
          <a:xfrm>
            <a:off x="5562559" y="3961797"/>
            <a:ext cx="2373689" cy="1439470"/>
            <a:chOff x="2101132" y="3474388"/>
            <a:chExt cx="2373689" cy="143947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A27843F-4892-C546-974D-24608072446D}"/>
                </a:ext>
              </a:extLst>
            </p:cNvPr>
            <p:cNvSpPr txBox="1"/>
            <p:nvPr/>
          </p:nvSpPr>
          <p:spPr>
            <a:xfrm>
              <a:off x="2101132" y="3474388"/>
              <a:ext cx="7757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45" name="Скругленный прямоугольник 44">
              <a:extLst>
                <a:ext uri="{FF2B5EF4-FFF2-40B4-BE49-F238E27FC236}">
                  <a16:creationId xmlns:a16="http://schemas.microsoft.com/office/drawing/2014/main" id="{CAD7413E-4DE0-0A42-833E-8876F3999C44}"/>
                </a:ext>
              </a:extLst>
            </p:cNvPr>
            <p:cNvSpPr/>
            <p:nvPr/>
          </p:nvSpPr>
          <p:spPr>
            <a:xfrm>
              <a:off x="2148655" y="3884443"/>
              <a:ext cx="2326166" cy="1029415"/>
            </a:xfrm>
            <a:prstGeom prst="roundRect">
              <a:avLst>
                <a:gd name="adj" fmla="val 12139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"/>
              <a:r>
                <a:rPr lang="ru-RU" sz="900" dirty="0">
                  <a:solidFill>
                    <a:srgbClr val="0070C0"/>
                  </a:solidFill>
                  <a:latin typeface="Montserrat" pitchFamily="2" charset="77"/>
                </a:rPr>
                <a:t>Транспортная доступность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306A6CC-35A5-8B40-A7C9-4620EFAA5E63}"/>
              </a:ext>
            </a:extLst>
          </p:cNvPr>
          <p:cNvGrpSpPr/>
          <p:nvPr/>
        </p:nvGrpSpPr>
        <p:grpSpPr>
          <a:xfrm>
            <a:off x="8869926" y="3961797"/>
            <a:ext cx="2401796" cy="1439470"/>
            <a:chOff x="5415832" y="3474388"/>
            <a:chExt cx="2401796" cy="1439470"/>
          </a:xfrm>
        </p:grpSpPr>
        <p:sp>
          <p:nvSpPr>
            <p:cNvPr id="47" name="Скругленный прямоугольник 46">
              <a:extLst>
                <a:ext uri="{FF2B5EF4-FFF2-40B4-BE49-F238E27FC236}">
                  <a16:creationId xmlns:a16="http://schemas.microsoft.com/office/drawing/2014/main" id="{C82318B2-A2C2-8E43-8AFC-A4D11E186245}"/>
                </a:ext>
              </a:extLst>
            </p:cNvPr>
            <p:cNvSpPr/>
            <p:nvPr/>
          </p:nvSpPr>
          <p:spPr>
            <a:xfrm>
              <a:off x="5491462" y="3884443"/>
              <a:ext cx="2326166" cy="1029415"/>
            </a:xfrm>
            <a:prstGeom prst="roundRect">
              <a:avLst>
                <a:gd name="adj" fmla="val 12139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"/>
              <a:r>
                <a:rPr lang="ru-RU" sz="900" dirty="0">
                  <a:solidFill>
                    <a:srgbClr val="0070C0"/>
                  </a:solidFill>
                  <a:latin typeface="Montserrat" pitchFamily="2" charset="77"/>
                </a:rPr>
                <a:t>Внешний вид сотрудников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B1E6C4-BAD5-2D47-84D8-33933F58C978}"/>
                </a:ext>
              </a:extLst>
            </p:cNvPr>
            <p:cNvSpPr txBox="1"/>
            <p:nvPr/>
          </p:nvSpPr>
          <p:spPr>
            <a:xfrm>
              <a:off x="5415832" y="3474388"/>
              <a:ext cx="7757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04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A78C7A4-FEB7-224A-8C42-7CD9E1C11A4B}"/>
              </a:ext>
            </a:extLst>
          </p:cNvPr>
          <p:cNvSpPr txBox="1"/>
          <p:nvPr/>
        </p:nvSpPr>
        <p:spPr>
          <a:xfrm>
            <a:off x="6923335" y="2705978"/>
            <a:ext cx="10129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3 балла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6ED2F7-4E49-AA47-81FD-51DB30375AE1}"/>
              </a:ext>
            </a:extLst>
          </p:cNvPr>
          <p:cNvSpPr txBox="1"/>
          <p:nvPr/>
        </p:nvSpPr>
        <p:spPr>
          <a:xfrm>
            <a:off x="10258808" y="2694183"/>
            <a:ext cx="10129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1 балл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06563B-6F05-8648-B3F2-986DD8770C98}"/>
              </a:ext>
            </a:extLst>
          </p:cNvPr>
          <p:cNvSpPr txBox="1"/>
          <p:nvPr/>
        </p:nvSpPr>
        <p:spPr>
          <a:xfrm>
            <a:off x="6923335" y="4450700"/>
            <a:ext cx="10129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2 балла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5CA9DE-19AA-8D47-B5BC-E0EFA979D81C}"/>
              </a:ext>
            </a:extLst>
          </p:cNvPr>
          <p:cNvSpPr txBox="1"/>
          <p:nvPr/>
        </p:nvSpPr>
        <p:spPr>
          <a:xfrm>
            <a:off x="10258809" y="4450700"/>
            <a:ext cx="10129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2 балла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Номер слайда 1">
            <a:extLst>
              <a:ext uri="{FF2B5EF4-FFF2-40B4-BE49-F238E27FC236}">
                <a16:creationId xmlns:a16="http://schemas.microsoft.com/office/drawing/2014/main" id="{8D498964-F0C4-4148-B4CE-03A61E92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4597" y="6381750"/>
            <a:ext cx="2228850" cy="296664"/>
          </a:xfrm>
        </p:spPr>
        <p:txBody>
          <a:bodyPr/>
          <a:lstStyle/>
          <a:p>
            <a:fld id="{CDEDBB94-ECA0-4EA5-A6B7-C18E88DE8D2C}" type="slidenum">
              <a:rPr lang="ru-RU" smtClean="0">
                <a:latin typeface="Montserrat" panose="00000500000000000000" pitchFamily="2" charset="-52"/>
              </a:rPr>
              <a:t>12</a:t>
            </a:fld>
            <a:endParaRPr lang="ru-RU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9238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DBB"/>
            </a:gs>
            <a:gs pos="100000">
              <a:srgbClr val="025393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58D5464-425E-2140-9228-D30A18B42C64}"/>
              </a:ext>
            </a:extLst>
          </p:cNvPr>
          <p:cNvSpPr txBox="1"/>
          <p:nvPr/>
        </p:nvSpPr>
        <p:spPr>
          <a:xfrm>
            <a:off x="539223" y="230485"/>
            <a:ext cx="10944225" cy="9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763" b="1" dirty="0">
                <a:solidFill>
                  <a:prstClr val="white"/>
                </a:solidFill>
                <a:latin typeface="Montserrat SemiBold" pitchFamily="2" charset="77"/>
              </a:rPr>
              <a:t>ПОКАЗАТЕЛИ ВЗАИМОДЕЙСТВИЯ (КУЛЬТУРА СЕРВИСА, ДРУЖЕЛЮБНЫЙ СЕРВИС)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FCD9CD3-FE38-514A-A706-7676615193F2}"/>
              </a:ext>
            </a:extLst>
          </p:cNvPr>
          <p:cNvGrpSpPr/>
          <p:nvPr/>
        </p:nvGrpSpPr>
        <p:grpSpPr>
          <a:xfrm>
            <a:off x="623887" y="1989831"/>
            <a:ext cx="3088374" cy="1061829"/>
            <a:chOff x="623887" y="1867460"/>
            <a:chExt cx="3088374" cy="1061829"/>
          </a:xfrm>
        </p:grpSpPr>
        <p:pic>
          <p:nvPicPr>
            <p:cNvPr id="24" name="Рисунок 23" descr="Неуравновешенные веса со сплошной заливкой">
              <a:extLst>
                <a:ext uri="{FF2B5EF4-FFF2-40B4-BE49-F238E27FC236}">
                  <a16:creationId xmlns:a16="http://schemas.microsoft.com/office/drawing/2014/main" id="{57D4C486-0D64-EE46-A910-0E203038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3887" y="1869419"/>
              <a:ext cx="756000" cy="756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CE7326-3DE5-704B-ADD3-9EB36AFBE97A}"/>
                </a:ext>
              </a:extLst>
            </p:cNvPr>
            <p:cNvSpPr txBox="1"/>
            <p:nvPr/>
          </p:nvSpPr>
          <p:spPr>
            <a:xfrm>
              <a:off x="1386095" y="1867460"/>
              <a:ext cx="2326166" cy="10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sz="900" dirty="0">
                  <a:solidFill>
                    <a:schemeClr val="bg1"/>
                  </a:solidFill>
                  <a:latin typeface="Montserrat" pitchFamily="2" charset="0"/>
                </a:rPr>
                <a:t>Рейтинг показателей по значимости:</a:t>
              </a:r>
            </a:p>
            <a:p>
              <a:pPr marL="228600" lvl="0" indent="-228600" defTabSz="457200">
                <a:buFontTx/>
                <a:buAutoNum type="arabicParenR"/>
                <a:defRPr/>
              </a:pPr>
              <a:r>
                <a:rPr lang="ru-RU" sz="900" dirty="0">
                  <a:solidFill>
                    <a:schemeClr val="bg1"/>
                  </a:solidFill>
                  <a:latin typeface="Montserrat" pitchFamily="2" charset="0"/>
                </a:rPr>
                <a:t>Уровень профессиональных компетенций</a:t>
              </a:r>
            </a:p>
            <a:p>
              <a:pPr marL="228600" lvl="0" indent="-228600" defTabSz="457200">
                <a:buFontTx/>
                <a:buAutoNum type="arabicParenR"/>
                <a:defRPr/>
              </a:pPr>
              <a:r>
                <a:rPr lang="ru-RU" sz="900" dirty="0">
                  <a:solidFill>
                    <a:schemeClr val="bg1"/>
                  </a:solidFill>
                  <a:latin typeface="Montserrat" pitchFamily="2" charset="0"/>
                </a:rPr>
                <a:t>Уровень социальной компетентности сотрудников</a:t>
              </a:r>
            </a:p>
            <a:p>
              <a:pPr marL="228600" lvl="0" indent="-228600" defTabSz="457200">
                <a:buFontTx/>
                <a:buAutoNum type="arabicParenR"/>
                <a:defRPr/>
              </a:pPr>
              <a:r>
                <a:rPr lang="ru-RU" sz="900" dirty="0">
                  <a:solidFill>
                    <a:schemeClr val="bg1"/>
                  </a:solidFill>
                  <a:latin typeface="Montserrat" pitchFamily="2" charset="0"/>
                </a:rPr>
                <a:t>Открытость руководства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54D0721-30BD-8E4F-A2FD-1A404A2DAFF3}"/>
              </a:ext>
            </a:extLst>
          </p:cNvPr>
          <p:cNvGrpSpPr/>
          <p:nvPr/>
        </p:nvGrpSpPr>
        <p:grpSpPr>
          <a:xfrm>
            <a:off x="623888" y="3661655"/>
            <a:ext cx="2914309" cy="756000"/>
            <a:chOff x="623888" y="3418350"/>
            <a:chExt cx="2914309" cy="756000"/>
          </a:xfrm>
        </p:grpSpPr>
        <p:pic>
          <p:nvPicPr>
            <p:cNvPr id="31" name="Рисунок 30" descr="Звезда со сплошной заливкой">
              <a:extLst>
                <a:ext uri="{FF2B5EF4-FFF2-40B4-BE49-F238E27FC236}">
                  <a16:creationId xmlns:a16="http://schemas.microsoft.com/office/drawing/2014/main" id="{AFA9A63A-4E4F-B942-B17B-B6C722FE5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3888" y="3418350"/>
              <a:ext cx="756000" cy="756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AADF54-CDED-D446-B614-ED63F83BA82B}"/>
                </a:ext>
              </a:extLst>
            </p:cNvPr>
            <p:cNvSpPr txBox="1"/>
            <p:nvPr/>
          </p:nvSpPr>
          <p:spPr>
            <a:xfrm>
              <a:off x="1386094" y="3473185"/>
              <a:ext cx="21521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dirty="0">
                  <a:solidFill>
                    <a:schemeClr val="bg1"/>
                  </a:solidFill>
                  <a:latin typeface="Montserrat" pitchFamily="2" charset="0"/>
                </a:rPr>
                <a:t>Самый высокий балл за показатель </a:t>
              </a:r>
              <a:r>
                <a:rPr lang="ru-RU" sz="900" dirty="0">
                  <a:solidFill>
                    <a:srgbClr val="FFFF00"/>
                  </a:solidFill>
                  <a:latin typeface="Montserrat" pitchFamily="2" charset="0"/>
                </a:rPr>
                <a:t>= 3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Самый низкий балл за показатель = </a:t>
              </a:r>
              <a:r>
                <a:rPr lang="ru-RU" sz="900" dirty="0">
                  <a:solidFill>
                    <a:srgbClr val="FFFF00"/>
                  </a:solidFill>
                  <a:latin typeface="Montserrat" pitchFamily="2" charset="0"/>
                </a:rPr>
                <a:t>2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B99BE60-578C-9F4B-806D-DF03A4DF1127}"/>
              </a:ext>
            </a:extLst>
          </p:cNvPr>
          <p:cNvGrpSpPr/>
          <p:nvPr/>
        </p:nvGrpSpPr>
        <p:grpSpPr>
          <a:xfrm>
            <a:off x="612213" y="5027649"/>
            <a:ext cx="2925984" cy="1061829"/>
            <a:chOff x="612213" y="4967282"/>
            <a:chExt cx="2925984" cy="10618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F10A59-C820-E045-84FC-D867704A56FA}"/>
                </a:ext>
              </a:extLst>
            </p:cNvPr>
            <p:cNvSpPr txBox="1"/>
            <p:nvPr/>
          </p:nvSpPr>
          <p:spPr>
            <a:xfrm>
              <a:off x="612213" y="4967282"/>
              <a:ext cx="764200" cy="10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300" dirty="0">
                  <a:solidFill>
                    <a:srgbClr val="FFFF00"/>
                  </a:solidFill>
                  <a:latin typeface="Symbol" pitchFamily="2" charset="2"/>
                </a:rPr>
                <a:t>S</a:t>
              </a:r>
              <a:endParaRPr kumimoji="0" lang="ru-RU" sz="6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6E6CCC-61AE-FB4E-A2E8-1BD0081CBAE9}"/>
                </a:ext>
              </a:extLst>
            </p:cNvPr>
            <p:cNvSpPr txBox="1"/>
            <p:nvPr/>
          </p:nvSpPr>
          <p:spPr>
            <a:xfrm>
              <a:off x="1386094" y="5282649"/>
              <a:ext cx="21521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dirty="0">
                  <a:solidFill>
                    <a:schemeClr val="bg1"/>
                  </a:solidFill>
                  <a:latin typeface="Montserrat" pitchFamily="2" charset="0"/>
                </a:rPr>
                <a:t>Сумма максимальных баллов по показателю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= 12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E1B33D-7C52-0148-A260-3EF8ACB9DBA9}"/>
              </a:ext>
            </a:extLst>
          </p:cNvPr>
          <p:cNvGrpSpPr/>
          <p:nvPr/>
        </p:nvGrpSpPr>
        <p:grpSpPr>
          <a:xfrm>
            <a:off x="3949411" y="4834374"/>
            <a:ext cx="7737269" cy="1061829"/>
            <a:chOff x="3830844" y="4096593"/>
            <a:chExt cx="7737269" cy="1061829"/>
          </a:xfrm>
        </p:grpSpPr>
        <p:sp>
          <p:nvSpPr>
            <p:cNvPr id="38" name="Скругленный прямоугольник 37">
              <a:extLst>
                <a:ext uri="{FF2B5EF4-FFF2-40B4-BE49-F238E27FC236}">
                  <a16:creationId xmlns:a16="http://schemas.microsoft.com/office/drawing/2014/main" id="{E92C5BA9-36B0-A04C-8075-B619D6E9A5F8}"/>
                </a:ext>
              </a:extLst>
            </p:cNvPr>
            <p:cNvSpPr/>
            <p:nvPr/>
          </p:nvSpPr>
          <p:spPr>
            <a:xfrm>
              <a:off x="3830844" y="4096593"/>
              <a:ext cx="7737269" cy="1061829"/>
            </a:xfrm>
            <a:prstGeom prst="roundRect">
              <a:avLst/>
            </a:prstGeom>
            <a:noFill/>
            <a:ln w="317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6065DF-CEBE-B045-A75A-EF01416F8B89}"/>
                </a:ext>
              </a:extLst>
            </p:cNvPr>
            <p:cNvSpPr txBox="1"/>
            <p:nvPr/>
          </p:nvSpPr>
          <p:spPr>
            <a:xfrm>
              <a:off x="5006715" y="4257695"/>
              <a:ext cx="647673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bg1">
                      <a:lumMod val="95000"/>
                    </a:schemeClr>
                  </a:solidFill>
                  <a:latin typeface="Montserrat" pitchFamily="2" charset="0"/>
                </a:rPr>
                <a:t>Для данной группы показателей присвоен повышающий коэффициент =</a:t>
              </a:r>
              <a:r>
                <a:rPr lang="ru-RU" sz="1050" b="1" dirty="0">
                  <a:solidFill>
                    <a:schemeClr val="bg1">
                      <a:lumMod val="95000"/>
                    </a:schemeClr>
                  </a:solidFill>
                  <a:latin typeface="Montserrat" pitchFamily="2" charset="0"/>
                </a:rPr>
                <a:t> 1,5 </a:t>
              </a:r>
              <a:r>
                <a:rPr lang="ru-RU" sz="1050" dirty="0">
                  <a:solidFill>
                    <a:schemeClr val="bg1">
                      <a:lumMod val="95000"/>
                    </a:schemeClr>
                  </a:solidFill>
                  <a:latin typeface="Montserrat" pitchFamily="2" charset="0"/>
                </a:rPr>
                <a:t>ввиду важности и востребованности показателей данной группы для граждан. Т.е. при сложении полученных баллов за каждый показатель данной группы итоговая сумма умножается на 1,5</a:t>
              </a:r>
              <a:endPara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pic>
          <p:nvPicPr>
            <p:cNvPr id="37" name="Рисунок 36" descr="Предупреждение контур">
              <a:extLst>
                <a:ext uri="{FF2B5EF4-FFF2-40B4-BE49-F238E27FC236}">
                  <a16:creationId xmlns:a16="http://schemas.microsoft.com/office/drawing/2014/main" id="{8B9239D7-0D56-7F4E-BDFC-699A17A71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56868" y="4266283"/>
              <a:ext cx="665182" cy="665182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2B031C9-BF10-734D-8C7A-CBC4FB9AC65A}"/>
              </a:ext>
            </a:extLst>
          </p:cNvPr>
          <p:cNvGrpSpPr/>
          <p:nvPr/>
        </p:nvGrpSpPr>
        <p:grpSpPr>
          <a:xfrm>
            <a:off x="3973136" y="1818627"/>
            <a:ext cx="2373689" cy="1439470"/>
            <a:chOff x="2763245" y="1701578"/>
            <a:chExt cx="2373689" cy="143947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8B8DCEE-1AE0-7446-B058-B1ECFB4D3F14}"/>
                </a:ext>
              </a:extLst>
            </p:cNvPr>
            <p:cNvSpPr txBox="1"/>
            <p:nvPr/>
          </p:nvSpPr>
          <p:spPr>
            <a:xfrm>
              <a:off x="2763245" y="1701578"/>
              <a:ext cx="7757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id="{95331840-260D-6041-81BA-4ACC0C6CF5A7}"/>
                </a:ext>
              </a:extLst>
            </p:cNvPr>
            <p:cNvSpPr/>
            <p:nvPr/>
          </p:nvSpPr>
          <p:spPr>
            <a:xfrm>
              <a:off x="2810768" y="2111633"/>
              <a:ext cx="2326166" cy="1029415"/>
            </a:xfrm>
            <a:prstGeom prst="roundRect">
              <a:avLst>
                <a:gd name="adj" fmla="val 12139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"/>
              <a:r>
                <a:rPr lang="ru-RU" sz="900" dirty="0">
                  <a:solidFill>
                    <a:srgbClr val="0070C0"/>
                  </a:solidFill>
                  <a:latin typeface="Montserrat" pitchFamily="2" charset="77"/>
                </a:rPr>
                <a:t>Уровень профессиональных компетенций сотрудников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4614862-CF6D-0E4B-9C26-2F28317B4169}"/>
                </a:ext>
              </a:extLst>
            </p:cNvPr>
            <p:cNvSpPr txBox="1"/>
            <p:nvPr/>
          </p:nvSpPr>
          <p:spPr>
            <a:xfrm>
              <a:off x="4113017" y="2910216"/>
              <a:ext cx="10129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</a:rPr>
                <a:t>3 балла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049809-0860-5D44-93C3-1FA58F074614}"/>
              </a:ext>
            </a:extLst>
          </p:cNvPr>
          <p:cNvGrpSpPr/>
          <p:nvPr/>
        </p:nvGrpSpPr>
        <p:grpSpPr>
          <a:xfrm>
            <a:off x="6640269" y="1818627"/>
            <a:ext cx="2404643" cy="1439470"/>
            <a:chOff x="6077945" y="1701578"/>
            <a:chExt cx="2404643" cy="1439470"/>
          </a:xfrm>
        </p:grpSpPr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CFA0F5D7-2548-1A43-BF56-A4E30FF883CF}"/>
                </a:ext>
              </a:extLst>
            </p:cNvPr>
            <p:cNvSpPr/>
            <p:nvPr/>
          </p:nvSpPr>
          <p:spPr>
            <a:xfrm>
              <a:off x="6153575" y="2111633"/>
              <a:ext cx="2326166" cy="1029415"/>
            </a:xfrm>
            <a:prstGeom prst="roundRect">
              <a:avLst>
                <a:gd name="adj" fmla="val 12139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"/>
              <a:r>
                <a:rPr lang="ru-RU" sz="900" dirty="0">
                  <a:solidFill>
                    <a:srgbClr val="0070C0"/>
                  </a:solidFill>
                  <a:latin typeface="Montserrat" pitchFamily="2" charset="77"/>
                </a:rPr>
                <a:t>Уровень коммуникативных компетенций сотрудников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815C30D-C9A8-654E-849E-AB7A581C761D}"/>
                </a:ext>
              </a:extLst>
            </p:cNvPr>
            <p:cNvSpPr txBox="1"/>
            <p:nvPr/>
          </p:nvSpPr>
          <p:spPr>
            <a:xfrm>
              <a:off x="6077945" y="1701578"/>
              <a:ext cx="7757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36D4847-329E-B144-B9E9-995969D70EB0}"/>
                </a:ext>
              </a:extLst>
            </p:cNvPr>
            <p:cNvSpPr txBox="1"/>
            <p:nvPr/>
          </p:nvSpPr>
          <p:spPr>
            <a:xfrm>
              <a:off x="7469675" y="2910216"/>
              <a:ext cx="10129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</a:rPr>
                <a:t>3 балла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1127F3C-FA92-EE49-80AB-AA17AE29C662}"/>
              </a:ext>
            </a:extLst>
          </p:cNvPr>
          <p:cNvGrpSpPr/>
          <p:nvPr/>
        </p:nvGrpSpPr>
        <p:grpSpPr>
          <a:xfrm>
            <a:off x="9338356" y="1818627"/>
            <a:ext cx="2432965" cy="1439470"/>
            <a:chOff x="9314631" y="1701578"/>
            <a:chExt cx="2432965" cy="1439470"/>
          </a:xfrm>
        </p:grpSpPr>
        <p:sp>
          <p:nvSpPr>
            <p:cNvPr id="64" name="Скругленный прямоугольник 63">
              <a:extLst>
                <a:ext uri="{FF2B5EF4-FFF2-40B4-BE49-F238E27FC236}">
                  <a16:creationId xmlns:a16="http://schemas.microsoft.com/office/drawing/2014/main" id="{F90A678C-9DCF-F844-97AD-0C1D687CEFF3}"/>
                </a:ext>
              </a:extLst>
            </p:cNvPr>
            <p:cNvSpPr/>
            <p:nvPr/>
          </p:nvSpPr>
          <p:spPr>
            <a:xfrm>
              <a:off x="9421430" y="2111633"/>
              <a:ext cx="2326166" cy="1029415"/>
            </a:xfrm>
            <a:prstGeom prst="roundRect">
              <a:avLst>
                <a:gd name="adj" fmla="val 12139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"/>
              <a:r>
                <a:rPr lang="ru-RU" sz="900" dirty="0">
                  <a:solidFill>
                    <a:srgbClr val="0070C0"/>
                  </a:solidFill>
                  <a:latin typeface="Montserrat" pitchFamily="2" charset="77"/>
                </a:rPr>
                <a:t>Открытость руководства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167A2B-5A82-E042-8BD9-D029095C5F82}"/>
                </a:ext>
              </a:extLst>
            </p:cNvPr>
            <p:cNvSpPr txBox="1"/>
            <p:nvPr/>
          </p:nvSpPr>
          <p:spPr>
            <a:xfrm>
              <a:off x="9314631" y="1701578"/>
              <a:ext cx="7757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C647121-15A0-E541-BDC2-3861FBB2C2C8}"/>
                </a:ext>
              </a:extLst>
            </p:cNvPr>
            <p:cNvSpPr txBox="1"/>
            <p:nvPr/>
          </p:nvSpPr>
          <p:spPr>
            <a:xfrm>
              <a:off x="10734683" y="2910216"/>
              <a:ext cx="10129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</a:rPr>
                <a:t>2 балла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2" name="Номер слайда 1">
            <a:extLst>
              <a:ext uri="{FF2B5EF4-FFF2-40B4-BE49-F238E27FC236}">
                <a16:creationId xmlns:a16="http://schemas.microsoft.com/office/drawing/2014/main" id="{FDE42606-090A-F446-BF8E-D655A569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4597" y="6381750"/>
            <a:ext cx="2228850" cy="296664"/>
          </a:xfrm>
        </p:spPr>
        <p:txBody>
          <a:bodyPr/>
          <a:lstStyle/>
          <a:p>
            <a:fld id="{CDEDBB94-ECA0-4EA5-A6B7-C18E88DE8D2C}" type="slidenum">
              <a:rPr lang="ru-RU" smtClean="0">
                <a:latin typeface="Montserrat" panose="00000500000000000000" pitchFamily="2" charset="-52"/>
              </a:rPr>
              <a:t>13</a:t>
            </a:fld>
            <a:endParaRPr lang="ru-RU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4660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4B5BF4-D910-4D48-A823-97252D1D6DE9}"/>
              </a:ext>
            </a:extLst>
          </p:cNvPr>
          <p:cNvSpPr txBox="1"/>
          <p:nvPr/>
        </p:nvSpPr>
        <p:spPr>
          <a:xfrm>
            <a:off x="2477661" y="255085"/>
            <a:ext cx="6938504" cy="51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6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Опросник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E7D9E5-B189-D14B-B9DF-FC09F734F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699" y="1134878"/>
            <a:ext cx="3466100" cy="5010148"/>
          </a:xfrm>
          <a:prstGeom prst="rect">
            <a:avLst/>
          </a:prstGeom>
          <a:ln>
            <a:solidFill>
              <a:srgbClr val="006DBB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DB29B5-65B9-714D-B87E-ED26870A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950" y="1134878"/>
            <a:ext cx="3466100" cy="5010148"/>
          </a:xfrm>
          <a:prstGeom prst="rect">
            <a:avLst/>
          </a:prstGeom>
          <a:ln>
            <a:solidFill>
              <a:srgbClr val="006DBB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B6596D-403F-4B41-A24F-90CD7E5CF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00" y="1134878"/>
            <a:ext cx="3466101" cy="5010150"/>
          </a:xfrm>
          <a:prstGeom prst="rect">
            <a:avLst/>
          </a:prstGeom>
          <a:ln>
            <a:solidFill>
              <a:srgbClr val="006DBB"/>
            </a:solidFill>
          </a:ln>
        </p:spPr>
      </p:pic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49A5AD3F-10AD-8D44-ABDF-C4410A4F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4597" y="6381750"/>
            <a:ext cx="2228850" cy="296664"/>
          </a:xfrm>
        </p:spPr>
        <p:txBody>
          <a:bodyPr/>
          <a:lstStyle/>
          <a:p>
            <a:fld id="{CDEDBB94-ECA0-4EA5-A6B7-C18E88DE8D2C}" type="slidenum">
              <a:rPr lang="ru-RU" smtClean="0">
                <a:latin typeface="Montserrat" panose="00000500000000000000" pitchFamily="2" charset="-52"/>
              </a:rPr>
              <a:t>14</a:t>
            </a:fld>
            <a:endParaRPr lang="ru-RU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55696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FB726F-EC82-3244-A864-135D622E0EAD}"/>
              </a:ext>
            </a:extLst>
          </p:cNvPr>
          <p:cNvSpPr txBox="1"/>
          <p:nvPr/>
        </p:nvSpPr>
        <p:spPr>
          <a:xfrm>
            <a:off x="538160" y="210036"/>
            <a:ext cx="1102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Экспертно-консультационное сопровождение пилотирования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E5471D"/>
                </a:solidFill>
                <a:latin typeface="Montserrat SemiBold" pitchFamily="2" charset="77"/>
              </a:rPr>
              <a:t>Контакты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5471D"/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08809D9-5758-D948-9BA5-8CF73A489834}"/>
              </a:ext>
            </a:extLst>
          </p:cNvPr>
          <p:cNvGrpSpPr/>
          <p:nvPr/>
        </p:nvGrpSpPr>
        <p:grpSpPr>
          <a:xfrm>
            <a:off x="5815248" y="1271208"/>
            <a:ext cx="5752866" cy="1946777"/>
            <a:chOff x="5815248" y="1271208"/>
            <a:chExt cx="5752866" cy="1946777"/>
          </a:xfrm>
        </p:grpSpPr>
        <p:sp>
          <p:nvSpPr>
            <p:cNvPr id="155" name="Скругленный прямоугольник 154">
              <a:extLst>
                <a:ext uri="{FF2B5EF4-FFF2-40B4-BE49-F238E27FC236}">
                  <a16:creationId xmlns:a16="http://schemas.microsoft.com/office/drawing/2014/main" id="{9C00A3B4-D3B5-CE40-86C5-BE3B1FE94353}"/>
                </a:ext>
              </a:extLst>
            </p:cNvPr>
            <p:cNvSpPr/>
            <p:nvPr/>
          </p:nvSpPr>
          <p:spPr>
            <a:xfrm>
              <a:off x="5815248" y="1271208"/>
              <a:ext cx="5752866" cy="1946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b="1" dirty="0">
                <a:solidFill>
                  <a:srgbClr val="4472C4"/>
                </a:solidFill>
                <a:latin typeface="Montserrat" pitchFamily="2" charset="77"/>
              </a:endParaRPr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BDEC1E60-F423-004B-A1FE-11D29F86B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4531" y="1394300"/>
              <a:ext cx="1712360" cy="1700592"/>
            </a:xfrm>
            <a:prstGeom prst="rect">
              <a:avLst/>
            </a:prstGeom>
          </p:spPr>
        </p:pic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5DFBC032-71FD-134A-ADB1-C0D72C9EB35E}"/>
              </a:ext>
            </a:extLst>
          </p:cNvPr>
          <p:cNvSpPr txBox="1"/>
          <p:nvPr/>
        </p:nvSpPr>
        <p:spPr>
          <a:xfrm>
            <a:off x="7666891" y="1883381"/>
            <a:ext cx="33387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err="1">
                <a:solidFill>
                  <a:srgbClr val="006DBB"/>
                </a:solidFill>
                <a:effectLst/>
                <a:latin typeface="Montserrat" pitchFamily="2" charset="0"/>
              </a:rPr>
              <a:t>Телеграм</a:t>
            </a:r>
            <a:r>
              <a:rPr lang="ru-RU" sz="1400" dirty="0">
                <a:solidFill>
                  <a:srgbClr val="006DBB"/>
                </a:solidFill>
                <a:effectLst/>
                <a:latin typeface="Montserrat" pitchFamily="2" charset="0"/>
              </a:rPr>
              <a:t>-канал </a:t>
            </a:r>
            <a:br>
              <a:rPr lang="ru-RU" sz="1400" dirty="0">
                <a:solidFill>
                  <a:srgbClr val="006DBB"/>
                </a:solidFill>
                <a:effectLst/>
                <a:latin typeface="Montserrat" pitchFamily="2" charset="0"/>
              </a:rPr>
            </a:br>
            <a:r>
              <a:rPr lang="ru-RU" sz="1400" dirty="0">
                <a:solidFill>
                  <a:srgbClr val="006DBB"/>
                </a:solidFill>
                <a:effectLst/>
                <a:latin typeface="Montserrat" pitchFamily="2" charset="0"/>
              </a:rPr>
              <a:t>«Клиентоцентричность СЗН»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FA3A0DA-7B7D-F549-8926-5C938C9AE681}"/>
              </a:ext>
            </a:extLst>
          </p:cNvPr>
          <p:cNvGrpSpPr/>
          <p:nvPr/>
        </p:nvGrpSpPr>
        <p:grpSpPr>
          <a:xfrm>
            <a:off x="5815247" y="4036322"/>
            <a:ext cx="5752866" cy="1946777"/>
            <a:chOff x="5815247" y="3961654"/>
            <a:chExt cx="5752866" cy="1946777"/>
          </a:xfrm>
        </p:grpSpPr>
        <p:sp>
          <p:nvSpPr>
            <p:cNvPr id="156" name="Скругленный прямоугольник 155">
              <a:extLst>
                <a:ext uri="{FF2B5EF4-FFF2-40B4-BE49-F238E27FC236}">
                  <a16:creationId xmlns:a16="http://schemas.microsoft.com/office/drawing/2014/main" id="{B2EE777C-03A4-914E-A8E2-24AC3E42748E}"/>
                </a:ext>
              </a:extLst>
            </p:cNvPr>
            <p:cNvSpPr/>
            <p:nvPr/>
          </p:nvSpPr>
          <p:spPr>
            <a:xfrm>
              <a:off x="5815247" y="3961654"/>
              <a:ext cx="5752866" cy="1946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b="1" dirty="0">
                <a:solidFill>
                  <a:srgbClr val="4472C4"/>
                </a:solidFill>
                <a:latin typeface="Montserrat" pitchFamily="2" charset="77"/>
              </a:endParaRPr>
            </a:p>
          </p:txBody>
        </p: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59A01E5F-D9C3-8143-B465-9D42B5F68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958" y="4066582"/>
              <a:ext cx="1736920" cy="1736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DD0728F7-DC6F-D74A-8AE5-AA53BCAEA638}"/>
              </a:ext>
            </a:extLst>
          </p:cNvPr>
          <p:cNvSpPr txBox="1"/>
          <p:nvPr/>
        </p:nvSpPr>
        <p:spPr>
          <a:xfrm>
            <a:off x="7594122" y="4488987"/>
            <a:ext cx="3745129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6DBB"/>
                </a:solidFill>
                <a:latin typeface="Montserrat" pitchFamily="2" charset="0"/>
              </a:rPr>
              <a:t>Книга ФЦК СЗ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6DBB"/>
                </a:solidFill>
                <a:effectLst/>
                <a:latin typeface="Montserrat" pitchFamily="2" charset="0"/>
              </a:rPr>
              <a:t>«Управление клиентским опытом в государственной службе занятости населения Российской Федерации»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A57D1BA-CE4D-BC44-92B8-70207AC2A0A1}"/>
              </a:ext>
            </a:extLst>
          </p:cNvPr>
          <p:cNvSpPr txBox="1"/>
          <p:nvPr/>
        </p:nvSpPr>
        <p:spPr>
          <a:xfrm>
            <a:off x="538160" y="4748119"/>
            <a:ext cx="5343602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6DBB"/>
                </a:solidFill>
                <a:latin typeface="Montserrat" pitchFamily="2" charset="0"/>
              </a:rPr>
              <a:t>Руководитель пилотной апробации </a:t>
            </a:r>
          </a:p>
          <a:p>
            <a:pPr>
              <a:spcAft>
                <a:spcPts val="600"/>
              </a:spcAft>
            </a:pPr>
            <a:r>
              <a:rPr lang="ru-RU" b="1" dirty="0" err="1">
                <a:solidFill>
                  <a:srgbClr val="E5471D"/>
                </a:solidFill>
                <a:effectLst/>
                <a:latin typeface="Montserrat SemiBold" pitchFamily="2" charset="0"/>
              </a:rPr>
              <a:t>Мизунова</a:t>
            </a:r>
            <a:r>
              <a:rPr lang="ru-RU" b="1" dirty="0">
                <a:solidFill>
                  <a:srgbClr val="E5471D"/>
                </a:solidFill>
                <a:effectLst/>
                <a:latin typeface="Montserrat SemiBold" pitchFamily="2" charset="0"/>
              </a:rPr>
              <a:t> Яна Николаевна</a:t>
            </a:r>
          </a:p>
          <a:p>
            <a:pPr>
              <a:spcAft>
                <a:spcPts val="600"/>
              </a:spcAft>
            </a:pPr>
            <a:r>
              <a:rPr lang="en" dirty="0">
                <a:solidFill>
                  <a:srgbClr val="006DBB"/>
                </a:solidFill>
                <a:effectLst/>
                <a:latin typeface="Montserrat" pitchFamily="2" charset="0"/>
                <a:hlinkClick r:id="rId4"/>
              </a:rPr>
              <a:t>in_mizunova@vcot.info</a:t>
            </a:r>
            <a:r>
              <a:rPr lang="ru-RU" dirty="0">
                <a:solidFill>
                  <a:srgbClr val="006DBB"/>
                </a:solidFill>
                <a:effectLst/>
                <a:latin typeface="Montserrat" pitchFamily="2" charset="0"/>
              </a:rPr>
              <a:t> </a:t>
            </a:r>
            <a:endParaRPr lang="en-US" dirty="0">
              <a:solidFill>
                <a:srgbClr val="006DBB"/>
              </a:solidFill>
              <a:effectLst/>
              <a:latin typeface="Montserrat" pitchFamily="2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6DBB"/>
                </a:solidFill>
                <a:effectLst/>
                <a:latin typeface="Montserrat" pitchFamily="2" charset="0"/>
              </a:rPr>
              <a:t>+7 985 982-98-58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C963BF-9BA0-7949-9919-315422F59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0676" y="1055676"/>
            <a:ext cx="5533741" cy="3692443"/>
          </a:xfrm>
          <a:prstGeom prst="rect">
            <a:avLst/>
          </a:prstGeom>
        </p:spPr>
      </p:pic>
      <p:sp>
        <p:nvSpPr>
          <p:cNvPr id="167" name="Номер слайда 1">
            <a:extLst>
              <a:ext uri="{FF2B5EF4-FFF2-40B4-BE49-F238E27FC236}">
                <a16:creationId xmlns:a16="http://schemas.microsoft.com/office/drawing/2014/main" id="{4B8AD242-2D39-B749-81ED-BFCA375D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4597" y="6381750"/>
            <a:ext cx="2228850" cy="296664"/>
          </a:xfrm>
        </p:spPr>
        <p:txBody>
          <a:bodyPr/>
          <a:lstStyle/>
          <a:p>
            <a:fld id="{CDEDBB94-ECA0-4EA5-A6B7-C18E88DE8D2C}" type="slidenum">
              <a:rPr lang="ru-RU" smtClean="0">
                <a:latin typeface="Montserrat" panose="00000500000000000000" pitchFamily="2" charset="-52"/>
              </a:rPr>
              <a:t>15</a:t>
            </a:fld>
            <a:endParaRPr lang="ru-RU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4097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C373100-AF65-3546-B749-95F1AB5382CB}"/>
              </a:ext>
            </a:extLst>
          </p:cNvPr>
          <p:cNvSpPr/>
          <p:nvPr/>
        </p:nvSpPr>
        <p:spPr>
          <a:xfrm>
            <a:off x="32353" y="0"/>
            <a:ext cx="7097223" cy="6916972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id="{FE07A6C4-ECAB-A64A-A79B-38B5A79A556D}"/>
              </a:ext>
            </a:extLst>
          </p:cNvPr>
          <p:cNvSpPr/>
          <p:nvPr/>
        </p:nvSpPr>
        <p:spPr>
          <a:xfrm>
            <a:off x="-23182" y="5576047"/>
            <a:ext cx="7152758" cy="134092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6DBB"/>
              </a:gs>
              <a:gs pos="100000">
                <a:srgbClr val="025393"/>
              </a:gs>
            </a:gsLst>
            <a:lin ang="13500000" scaled="1"/>
          </a:gradFill>
          <a:ln>
            <a:noFill/>
          </a:ln>
          <a:effectLst>
            <a:outerShdw blurRad="190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5BD5C10-D061-AA4B-8375-D9EB01B1FD2A}"/>
              </a:ext>
            </a:extLst>
          </p:cNvPr>
          <p:cNvCxnSpPr>
            <a:stCxn id="25" idx="2"/>
            <a:endCxn id="9" idx="0"/>
          </p:cNvCxnSpPr>
          <p:nvPr/>
        </p:nvCxnSpPr>
        <p:spPr>
          <a:xfrm>
            <a:off x="9727750" y="2682840"/>
            <a:ext cx="1" cy="156027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9F0181BE-2644-9043-B900-DA4DA091EDCA}"/>
              </a:ext>
            </a:extLst>
          </p:cNvPr>
          <p:cNvGrpSpPr/>
          <p:nvPr/>
        </p:nvGrpSpPr>
        <p:grpSpPr>
          <a:xfrm>
            <a:off x="8053694" y="4228375"/>
            <a:ext cx="3348111" cy="1982513"/>
            <a:chOff x="7399604" y="4822083"/>
            <a:chExt cx="3348111" cy="1982513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9A25873A-C290-5744-87BC-FAD3EC9371F1}"/>
                </a:ext>
              </a:extLst>
            </p:cNvPr>
            <p:cNvSpPr/>
            <p:nvPr/>
          </p:nvSpPr>
          <p:spPr>
            <a:xfrm>
              <a:off x="7399604" y="4822083"/>
              <a:ext cx="3348111" cy="1982513"/>
            </a:xfrm>
            <a:prstGeom prst="roundRect">
              <a:avLst>
                <a:gd name="adj" fmla="val 979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b="1" dirty="0">
                <a:solidFill>
                  <a:srgbClr val="4472C4"/>
                </a:solidFill>
                <a:latin typeface="Montserrat" pitchFamily="2" charset="77"/>
              </a:endParaRPr>
            </a:p>
          </p:txBody>
        </p:sp>
        <p:pic>
          <p:nvPicPr>
            <p:cNvPr id="43" name="Picture 4" descr="7 ways to improve your customer experience strategy">
              <a:extLst>
                <a:ext uri="{FF2B5EF4-FFF2-40B4-BE49-F238E27FC236}">
                  <a16:creationId xmlns:a16="http://schemas.microsoft.com/office/drawing/2014/main" id="{B702A572-290A-5641-BAC3-6464FB5F9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957" y="4902190"/>
              <a:ext cx="2837405" cy="1822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8586779-C624-9941-87B3-B5C3C14337EC}"/>
              </a:ext>
            </a:extLst>
          </p:cNvPr>
          <p:cNvSpPr txBox="1"/>
          <p:nvPr/>
        </p:nvSpPr>
        <p:spPr>
          <a:xfrm>
            <a:off x="524981" y="379160"/>
            <a:ext cx="6628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Только регулярно изучая и анализируя клиентский опыт, можно понимать клиентов и направлять усилия </a:t>
            </a:r>
            <a:r>
              <a:rPr lang="ru-RU" b="1" dirty="0">
                <a:solidFill>
                  <a:srgbClr val="0070C0"/>
                </a:solidFill>
                <a:latin typeface="Montserrat SemiBold" pitchFamily="2" charset="77"/>
              </a:rPr>
              <a:t>на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 улучшение услуг и сервисов 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в правильном векторе  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E5B33C6-BFFB-044C-93CC-B2380100C07E}"/>
              </a:ext>
            </a:extLst>
          </p:cNvPr>
          <p:cNvSpPr/>
          <p:nvPr/>
        </p:nvSpPr>
        <p:spPr>
          <a:xfrm>
            <a:off x="8425248" y="3060700"/>
            <a:ext cx="2605001" cy="76835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4472C4"/>
                </a:solidFill>
                <a:latin typeface="Montserrat" pitchFamily="2" charset="77"/>
              </a:rPr>
              <a:t>Анализ результатов и совершенствование методики. Представление результатов </a:t>
            </a:r>
            <a:br>
              <a:rPr lang="ru-RU" sz="1050" dirty="0">
                <a:solidFill>
                  <a:srgbClr val="4472C4"/>
                </a:solidFill>
                <a:latin typeface="Montserrat" pitchFamily="2" charset="77"/>
              </a:rPr>
            </a:br>
            <a:r>
              <a:rPr lang="ru-RU" sz="1050" dirty="0">
                <a:solidFill>
                  <a:srgbClr val="4472C4"/>
                </a:solidFill>
                <a:latin typeface="Montserrat" pitchFamily="2" charset="77"/>
              </a:rPr>
              <a:t>в Минтруд России</a:t>
            </a:r>
            <a:endParaRPr lang="ru-RU" sz="1050" b="1" dirty="0">
              <a:solidFill>
                <a:srgbClr val="4472C4"/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F7442-9E30-9B4E-9514-0AF5265504E8}"/>
              </a:ext>
            </a:extLst>
          </p:cNvPr>
          <p:cNvSpPr txBox="1"/>
          <p:nvPr/>
        </p:nvSpPr>
        <p:spPr>
          <a:xfrm>
            <a:off x="8425251" y="4243112"/>
            <a:ext cx="2605000" cy="22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94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Конец 2022 – Начало 2023 года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EAFD56-FEB0-AB43-A309-C38EE3D59F74}"/>
              </a:ext>
            </a:extLst>
          </p:cNvPr>
          <p:cNvSpPr txBox="1"/>
          <p:nvPr/>
        </p:nvSpPr>
        <p:spPr>
          <a:xfrm>
            <a:off x="547616" y="1759510"/>
            <a:ext cx="6456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Измерение клиентоцентричности –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E5471D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неотъемлемая часть системы управления клиентским опытом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C4FFCB9-B650-C749-B134-00467064220B}"/>
              </a:ext>
            </a:extLst>
          </p:cNvPr>
          <p:cNvGrpSpPr/>
          <p:nvPr/>
        </p:nvGrpSpPr>
        <p:grpSpPr>
          <a:xfrm>
            <a:off x="8028478" y="496344"/>
            <a:ext cx="3348111" cy="2186496"/>
            <a:chOff x="7399605" y="496344"/>
            <a:chExt cx="3348111" cy="2186496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564C15D1-2EC8-4949-BA7F-2D12788E4F3A}"/>
                </a:ext>
              </a:extLst>
            </p:cNvPr>
            <p:cNvGrpSpPr/>
            <p:nvPr/>
          </p:nvGrpSpPr>
          <p:grpSpPr>
            <a:xfrm>
              <a:off x="7399605" y="496344"/>
              <a:ext cx="3348111" cy="1982513"/>
              <a:chOff x="7399605" y="496344"/>
              <a:chExt cx="3348111" cy="1982513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097C25B4-BA12-8D4E-A198-2303DE5CA2DE}"/>
                  </a:ext>
                </a:extLst>
              </p:cNvPr>
              <p:cNvGrpSpPr/>
              <p:nvPr/>
            </p:nvGrpSpPr>
            <p:grpSpPr>
              <a:xfrm>
                <a:off x="7399605" y="496344"/>
                <a:ext cx="3348111" cy="1982513"/>
                <a:chOff x="7399605" y="496344"/>
                <a:chExt cx="3348111" cy="1982513"/>
              </a:xfrm>
            </p:grpSpPr>
            <p:sp>
              <p:nvSpPr>
                <p:cNvPr id="6" name="Скругленный прямоугольник 5">
                  <a:extLst>
                    <a:ext uri="{FF2B5EF4-FFF2-40B4-BE49-F238E27FC236}">
                      <a16:creationId xmlns:a16="http://schemas.microsoft.com/office/drawing/2014/main" id="{7F34D5FD-C5B3-1C47-BEF3-F423ACD8D9BF}"/>
                    </a:ext>
                  </a:extLst>
                </p:cNvPr>
                <p:cNvSpPr/>
                <p:nvPr/>
              </p:nvSpPr>
              <p:spPr>
                <a:xfrm>
                  <a:off x="7399605" y="496344"/>
                  <a:ext cx="3348111" cy="1982513"/>
                </a:xfrm>
                <a:prstGeom prst="roundRect">
                  <a:avLst>
                    <a:gd name="adj" fmla="val 979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905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 b="1" dirty="0">
                    <a:solidFill>
                      <a:srgbClr val="4472C4"/>
                    </a:solidFill>
                    <a:latin typeface="Montserrat" pitchFamily="2" charset="77"/>
                  </a:endParaRPr>
                </a:p>
              </p:txBody>
            </p:sp>
            <p:pic>
              <p:nvPicPr>
                <p:cNvPr id="1038" name="Picture 14" descr="What is Customer Experience: Strategy, Examples, Tips | Hotjar">
                  <a:extLst>
                    <a:ext uri="{FF2B5EF4-FFF2-40B4-BE49-F238E27FC236}">
                      <a16:creationId xmlns:a16="http://schemas.microsoft.com/office/drawing/2014/main" id="{475305AB-56B3-3D4E-9E0F-BCBB23672C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4958" y="505858"/>
                  <a:ext cx="2837405" cy="19634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2C52AC-B736-DF41-9688-4F42FC2B5D6E}"/>
                  </a:ext>
                </a:extLst>
              </p:cNvPr>
              <p:cNvSpPr txBox="1"/>
              <p:nvPr/>
            </p:nvSpPr>
            <p:spPr>
              <a:xfrm>
                <a:off x="8174758" y="505858"/>
                <a:ext cx="1797804" cy="229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94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2 квартал 2022 года </a:t>
                </a:r>
              </a:p>
            </p:txBody>
          </p:sp>
        </p:grpSp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51E84B71-4609-B242-8061-FC90A2B3C102}"/>
                </a:ext>
              </a:extLst>
            </p:cNvPr>
            <p:cNvSpPr/>
            <p:nvPr/>
          </p:nvSpPr>
          <p:spPr>
            <a:xfrm>
              <a:off x="7738276" y="2225852"/>
              <a:ext cx="2721202" cy="4569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6DBB"/>
                </a:gs>
                <a:gs pos="100000">
                  <a:srgbClr val="025393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Montserrat" pitchFamily="2" charset="77"/>
                </a:rPr>
                <a:t>Пилотирование Индекса клиентоцентричности </a:t>
              </a:r>
              <a:endParaRPr lang="ru-RU" sz="900" b="1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02E2EDE9-5A23-9643-8463-965315C1A88E}"/>
              </a:ext>
            </a:extLst>
          </p:cNvPr>
          <p:cNvSpPr/>
          <p:nvPr/>
        </p:nvSpPr>
        <p:spPr>
          <a:xfrm>
            <a:off x="8367148" y="5941227"/>
            <a:ext cx="2721203" cy="4569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DBB"/>
              </a:gs>
              <a:gs pos="100000">
                <a:srgbClr val="025393"/>
              </a:gs>
            </a:gsLst>
            <a:lin ang="13500000" scaled="1"/>
            <a:tileRect/>
          </a:gradFill>
          <a:ln>
            <a:noFill/>
          </a:ln>
          <a:effectLst>
            <a:outerShdw blurRad="190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Montserrat" pitchFamily="2" charset="77"/>
              </a:rPr>
              <a:t>Старт </a:t>
            </a:r>
            <a:r>
              <a:rPr lang="ru-RU" sz="900" dirty="0" err="1">
                <a:solidFill>
                  <a:schemeClr val="bg1"/>
                </a:solidFill>
                <a:latin typeface="Montserrat" pitchFamily="2" charset="77"/>
              </a:rPr>
              <a:t>рейтингования</a:t>
            </a:r>
            <a:r>
              <a:rPr lang="ru-RU" sz="900" dirty="0">
                <a:solidFill>
                  <a:schemeClr val="bg1"/>
                </a:solidFill>
                <a:latin typeface="Montserrat" pitchFamily="2" charset="77"/>
              </a:rPr>
              <a:t> всех субъектов РФ по клиентоцентричности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F29F6F-CE25-6C4C-AE98-A914E758A2AE}"/>
              </a:ext>
            </a:extLst>
          </p:cNvPr>
          <p:cNvSpPr txBox="1"/>
          <p:nvPr/>
        </p:nvSpPr>
        <p:spPr>
          <a:xfrm>
            <a:off x="1146794" y="5897520"/>
            <a:ext cx="597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bg1"/>
                </a:solidFill>
                <a:latin typeface="Montserrat SemiBold" pitchFamily="2" charset="77"/>
              </a:rPr>
              <a:t>ЦЕЛЬ – совместно разработать оптимальную </a:t>
            </a:r>
            <a:br>
              <a:rPr lang="ru-RU" b="1" dirty="0">
                <a:solidFill>
                  <a:schemeClr val="bg1"/>
                </a:solidFill>
                <a:latin typeface="Montserrat SemiBold" pitchFamily="2" charset="77"/>
              </a:rPr>
            </a:br>
            <a:r>
              <a:rPr lang="ru-RU" b="1" dirty="0">
                <a:solidFill>
                  <a:schemeClr val="bg1"/>
                </a:solidFill>
                <a:latin typeface="Montserrat SemiBold" pitchFamily="2" charset="77"/>
              </a:rPr>
              <a:t>и эффективную методику </a:t>
            </a:r>
            <a:r>
              <a:rPr lang="ru-RU" b="1" dirty="0" err="1">
                <a:solidFill>
                  <a:schemeClr val="bg1"/>
                </a:solidFill>
                <a:latin typeface="Montserrat SemiBold" pitchFamily="2" charset="77"/>
              </a:rPr>
              <a:t>рейтингования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pic>
        <p:nvPicPr>
          <p:cNvPr id="1040" name="Picture 16" descr="Customer Experience Strategy: Improving Customer Experience">
            <a:extLst>
              <a:ext uri="{FF2B5EF4-FFF2-40B4-BE49-F238E27FC236}">
                <a16:creationId xmlns:a16="http://schemas.microsoft.com/office/drawing/2014/main" id="{3B940725-ED8B-5546-B03E-59B834DF9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4820" y="-4643109"/>
            <a:ext cx="5200881" cy="260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Номер слайда 1">
            <a:extLst>
              <a:ext uri="{FF2B5EF4-FFF2-40B4-BE49-F238E27FC236}">
                <a16:creationId xmlns:a16="http://schemas.microsoft.com/office/drawing/2014/main" id="{645822A3-1DA9-1B44-A7B7-D60CBB0C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4597" y="6381750"/>
            <a:ext cx="2228850" cy="296664"/>
          </a:xfrm>
        </p:spPr>
        <p:txBody>
          <a:bodyPr/>
          <a:lstStyle/>
          <a:p>
            <a:fld id="{CDEDBB94-ECA0-4EA5-A6B7-C18E88DE8D2C}" type="slidenum">
              <a:rPr lang="ru-RU" smtClean="0">
                <a:latin typeface="Montserrat" panose="00000500000000000000" pitchFamily="2" charset="-52"/>
              </a:rPr>
              <a:t>2</a:t>
            </a:fld>
            <a:endParaRPr lang="ru-RU">
              <a:latin typeface="Montserrat" panose="00000500000000000000" pitchFamily="2" charset="-52"/>
            </a:endParaRPr>
          </a:p>
        </p:txBody>
      </p:sp>
      <p:pic>
        <p:nvPicPr>
          <p:cNvPr id="35" name="Рисунок 34" descr="Цель контур">
            <a:extLst>
              <a:ext uri="{FF2B5EF4-FFF2-40B4-BE49-F238E27FC236}">
                <a16:creationId xmlns:a16="http://schemas.microsoft.com/office/drawing/2014/main" id="{6606F1FD-700A-3841-B4B1-1CC8AEDB5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0969" y="5892070"/>
            <a:ext cx="646332" cy="6463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036A0E7-7E0A-4F41-BA1F-2D26E82816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20815" y="2618042"/>
            <a:ext cx="2920298" cy="29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3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B1F8E1D9-92B0-5E4E-9927-AA54DABFBA3B}"/>
              </a:ext>
            </a:extLst>
          </p:cNvPr>
          <p:cNvSpPr/>
          <p:nvPr/>
        </p:nvSpPr>
        <p:spPr>
          <a:xfrm>
            <a:off x="651260" y="811911"/>
            <a:ext cx="4573113" cy="5569839"/>
          </a:xfrm>
          <a:prstGeom prst="roundRect">
            <a:avLst>
              <a:gd name="adj" fmla="val 4398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rgbClr val="4472C4"/>
              </a:solidFill>
              <a:latin typeface="Montserrat" pitchFamily="2" charset="77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E772A90-605B-8844-AB47-0F7E76DB2783}"/>
              </a:ext>
            </a:extLst>
          </p:cNvPr>
          <p:cNvSpPr/>
          <p:nvPr/>
        </p:nvSpPr>
        <p:spPr>
          <a:xfrm>
            <a:off x="5607634" y="800268"/>
            <a:ext cx="6322070" cy="6083858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FD011-8165-A841-88A2-D24310913A06}"/>
              </a:ext>
            </a:extLst>
          </p:cNvPr>
          <p:cNvSpPr txBox="1"/>
          <p:nvPr/>
        </p:nvSpPr>
        <p:spPr>
          <a:xfrm>
            <a:off x="538160" y="232149"/>
            <a:ext cx="81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Montserrat SemiBold" pitchFamily="2" charset="77"/>
              </a:rPr>
              <a:t>Индекс клиентоцентричности. Пилотирование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5471D"/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AB3141-C638-6143-B4C6-3A1E31F5C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7" r="13311"/>
          <a:stretch/>
        </p:blipFill>
        <p:spPr>
          <a:xfrm>
            <a:off x="1174031" y="867151"/>
            <a:ext cx="3378711" cy="218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108ECF-C048-FE49-B6F4-F382E9D44971}"/>
              </a:ext>
            </a:extLst>
          </p:cNvPr>
          <p:cNvSpPr txBox="1"/>
          <p:nvPr/>
        </p:nvSpPr>
        <p:spPr>
          <a:xfrm>
            <a:off x="1001380" y="4471438"/>
            <a:ext cx="384165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rgbClr val="006DBB"/>
                </a:solidFill>
                <a:effectLst/>
                <a:latin typeface="Montserrat" pitchFamily="2" charset="0"/>
              </a:rPr>
              <a:t>Определить возможность и целесообразность измерения определенных в методике показателей клиентоцентричности, группы показателей;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rgbClr val="006DBB"/>
                </a:solidFill>
                <a:latin typeface="Montserrat" pitchFamily="2" charset="0"/>
              </a:rPr>
              <a:t>Определить эффективность внедрения системы измерения показателей как  механизма улучшения клиентского опыта</a:t>
            </a:r>
            <a:endParaRPr lang="ru-RU" sz="1200" dirty="0">
              <a:solidFill>
                <a:srgbClr val="006DBB"/>
              </a:solidFill>
              <a:effectLst/>
              <a:latin typeface="Montserrat" pitchFamily="2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B865934-2FAA-9D4E-862F-4EFF0E4E5C1E}"/>
              </a:ext>
            </a:extLst>
          </p:cNvPr>
          <p:cNvGrpSpPr/>
          <p:nvPr/>
        </p:nvGrpSpPr>
        <p:grpSpPr>
          <a:xfrm>
            <a:off x="5607633" y="788664"/>
            <a:ext cx="6322070" cy="3954563"/>
            <a:chOff x="5869930" y="1785124"/>
            <a:chExt cx="6322070" cy="3954563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5A4EC124-D83F-604E-BEA7-FDDE0D2D9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077" y="3585971"/>
              <a:ext cx="766679" cy="604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27920F-284B-1A48-817D-A33771F44B7C}"/>
                </a:ext>
              </a:extLst>
            </p:cNvPr>
            <p:cNvSpPr txBox="1"/>
            <p:nvPr/>
          </p:nvSpPr>
          <p:spPr>
            <a:xfrm>
              <a:off x="8130596" y="1785124"/>
              <a:ext cx="1821332" cy="317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63" dirty="0">
                  <a:latin typeface="Montserrat" panose="00000500000000000000" pitchFamily="2" charset="-52"/>
                </a:rPr>
                <a:t>Эффективно  (Э)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363072-6CDC-A142-BC48-258841CF34DA}"/>
                </a:ext>
              </a:extLst>
            </p:cNvPr>
            <p:cNvSpPr txBox="1"/>
            <p:nvPr/>
          </p:nvSpPr>
          <p:spPr>
            <a:xfrm>
              <a:off x="9916424" y="4841104"/>
              <a:ext cx="1087157" cy="317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63" dirty="0">
                  <a:latin typeface="Montserrat" panose="00000500000000000000" pitchFamily="2" charset="-52"/>
                </a:rPr>
                <a:t>Легко (Л)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9AC67F-83D2-554A-8DBA-0C6A210F9440}"/>
                </a:ext>
              </a:extLst>
            </p:cNvPr>
            <p:cNvSpPr txBox="1"/>
            <p:nvPr/>
          </p:nvSpPr>
          <p:spPr>
            <a:xfrm>
              <a:off x="10348226" y="3139052"/>
              <a:ext cx="1843774" cy="317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63" dirty="0">
                  <a:latin typeface="Montserrat" panose="00000500000000000000" pitchFamily="2" charset="-52"/>
                </a:rPr>
                <a:t>Персонально (П)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4EFAC1-FC3A-4D45-A61C-2B54EF9BA0EC}"/>
                </a:ext>
              </a:extLst>
            </p:cNvPr>
            <p:cNvSpPr txBox="1"/>
            <p:nvPr/>
          </p:nvSpPr>
          <p:spPr>
            <a:xfrm>
              <a:off x="5869930" y="3132884"/>
              <a:ext cx="1810111" cy="317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63" dirty="0">
                  <a:latin typeface="Montserrat" panose="00000500000000000000" pitchFamily="2" charset="-52"/>
                </a:rPr>
                <a:t>Дружелюбно (Д)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018C7A-8F24-954B-A7A1-4AEDEFA0875A}"/>
                </a:ext>
              </a:extLst>
            </p:cNvPr>
            <p:cNvSpPr txBox="1"/>
            <p:nvPr/>
          </p:nvSpPr>
          <p:spPr>
            <a:xfrm>
              <a:off x="6529989" y="4887494"/>
              <a:ext cx="1616148" cy="317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63" dirty="0">
                  <a:latin typeface="Montserrat" panose="00000500000000000000" pitchFamily="2" charset="-52"/>
                </a:rPr>
                <a:t>Комфортно (К)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326866-00B3-A449-AA79-4AE8657C8483}"/>
                </a:ext>
              </a:extLst>
            </p:cNvPr>
            <p:cNvSpPr txBox="1"/>
            <p:nvPr/>
          </p:nvSpPr>
          <p:spPr>
            <a:xfrm>
              <a:off x="10380743" y="3578558"/>
              <a:ext cx="1570306" cy="9844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spcBef>
                  <a:spcPct val="0"/>
                </a:spcBef>
              </a:pPr>
              <a:r>
                <a:rPr lang="ru-RU" sz="731" i="1" dirty="0">
                  <a:latin typeface="Montserrat" panose="00000500000000000000" pitchFamily="2" charset="-52"/>
                </a:rPr>
                <a:t>Показатели адресности и индивидуализации взаимодействия с клиентом</a:t>
              </a:r>
            </a:p>
            <a:p>
              <a:pPr algn="ctr" defTabSz="433388">
                <a:spcBef>
                  <a:spcPct val="0"/>
                </a:spcBef>
              </a:pPr>
              <a:r>
                <a:rPr lang="ru-RU" sz="731" i="1" dirty="0">
                  <a:latin typeface="Montserrat" panose="00000500000000000000" pitchFamily="2" charset="-52"/>
                </a:rPr>
                <a:t>(учет личных обстоятельств)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0C07B0-F1E1-9C4E-A423-8F668BBFC3E3}"/>
                </a:ext>
              </a:extLst>
            </p:cNvPr>
            <p:cNvSpPr txBox="1"/>
            <p:nvPr/>
          </p:nvSpPr>
          <p:spPr>
            <a:xfrm>
              <a:off x="7660491" y="1956026"/>
              <a:ext cx="2865011" cy="675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731" i="1" dirty="0">
                  <a:latin typeface="Montserrat" panose="00000500000000000000" pitchFamily="2" charset="-52"/>
                </a:rPr>
                <a:t>Показатели эффективности / результативности обращения в СЗН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9F6A12-6E25-EE4C-A827-149B324EB68F}"/>
                </a:ext>
              </a:extLst>
            </p:cNvPr>
            <p:cNvSpPr txBox="1"/>
            <p:nvPr/>
          </p:nvSpPr>
          <p:spPr>
            <a:xfrm>
              <a:off x="5942509" y="3305426"/>
              <a:ext cx="1547648" cy="675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731" i="1" dirty="0">
                  <a:latin typeface="Montserrat" panose="00000500000000000000" pitchFamily="2" charset="-52"/>
                </a:rPr>
                <a:t>Показатели взаимодействия (культуры сервиса, эмпатии</a:t>
              </a:r>
              <a:r>
                <a:rPr lang="en-US" sz="731" i="1" dirty="0">
                  <a:latin typeface="Montserrat" panose="00000500000000000000" pitchFamily="2" charset="-52"/>
                </a:rPr>
                <a:t> </a:t>
              </a:r>
              <a:r>
                <a:rPr lang="ru-RU" sz="731" i="1" dirty="0">
                  <a:latin typeface="Montserrat" panose="00000500000000000000" pitchFamily="2" charset="-52"/>
                </a:rPr>
                <a:t>сотрудников)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6804CE-2C3D-F643-AD35-1DABC22961A0}"/>
                </a:ext>
              </a:extLst>
            </p:cNvPr>
            <p:cNvSpPr txBox="1"/>
            <p:nvPr/>
          </p:nvSpPr>
          <p:spPr>
            <a:xfrm>
              <a:off x="6309426" y="5020232"/>
              <a:ext cx="2025154" cy="675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731" i="1" dirty="0">
                  <a:latin typeface="Montserrat" panose="00000500000000000000" pitchFamily="2" charset="-52"/>
                </a:rPr>
                <a:t>Показатели комфорта, удобства (комфортность / удобство помещения, внешний вид персонала, чистота и пр.)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B42130-9AD0-9B49-BF52-ACBDD3A79E2B}"/>
                </a:ext>
              </a:extLst>
            </p:cNvPr>
            <p:cNvSpPr txBox="1"/>
            <p:nvPr/>
          </p:nvSpPr>
          <p:spPr>
            <a:xfrm>
              <a:off x="9675337" y="4966189"/>
              <a:ext cx="1662586" cy="675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731" i="1" dirty="0">
                  <a:latin typeface="Montserrat" panose="00000500000000000000" pitchFamily="2" charset="-52"/>
                </a:rPr>
                <a:t>Показатели, характеризующие минимизацию усилий клиента  для решения своей задачи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69EC54E9-1F20-D347-B2C5-2B8DCC16A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286" y="2445383"/>
              <a:ext cx="2663692" cy="2535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F874AD-7D29-F54E-9F3F-26E1ADABA43C}"/>
                </a:ext>
              </a:extLst>
            </p:cNvPr>
            <p:cNvSpPr txBox="1"/>
            <p:nvPr/>
          </p:nvSpPr>
          <p:spPr>
            <a:xfrm>
              <a:off x="10216207" y="5472241"/>
              <a:ext cx="529311" cy="26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38" dirty="0">
                  <a:solidFill>
                    <a:schemeClr val="accent1"/>
                  </a:solidFill>
                  <a:latin typeface="Montserrat" panose="00000500000000000000" pitchFamily="2" charset="-52"/>
                </a:rPr>
                <a:t>× 1,5*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22308E-D401-7A4A-8220-77BC2ECFBA7F}"/>
                </a:ext>
              </a:extLst>
            </p:cNvPr>
            <p:cNvSpPr txBox="1"/>
            <p:nvPr/>
          </p:nvSpPr>
          <p:spPr>
            <a:xfrm>
              <a:off x="6394120" y="3780565"/>
              <a:ext cx="529312" cy="26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38" dirty="0">
                  <a:solidFill>
                    <a:schemeClr val="accent1"/>
                  </a:solidFill>
                  <a:latin typeface="Montserrat" panose="00000500000000000000" pitchFamily="2" charset="-52"/>
                </a:rPr>
                <a:t>× 1,5*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F11BC3D-A9BF-494E-A084-94C5BBE19327}"/>
              </a:ext>
            </a:extLst>
          </p:cNvPr>
          <p:cNvGrpSpPr/>
          <p:nvPr/>
        </p:nvGrpSpPr>
        <p:grpSpPr>
          <a:xfrm>
            <a:off x="8220691" y="5294741"/>
            <a:ext cx="3530438" cy="830997"/>
            <a:chOff x="7660950" y="5506599"/>
            <a:chExt cx="4345155" cy="10227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358863-7AF3-FD45-B4DF-E404335E04EC}"/>
                </a:ext>
              </a:extLst>
            </p:cNvPr>
            <p:cNvSpPr txBox="1"/>
            <p:nvPr/>
          </p:nvSpPr>
          <p:spPr>
            <a:xfrm>
              <a:off x="10008815" y="5646624"/>
              <a:ext cx="1426822" cy="284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i="1" dirty="0">
                  <a:latin typeface="Montserrat" panose="00000500000000000000" pitchFamily="2" charset="-52"/>
                </a:rPr>
                <a:t>6 + 6 + 18 + 8 + 12 </a:t>
              </a: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30C06E60-9DC4-2047-9BE5-DCAEB3D42C8B}"/>
                </a:ext>
              </a:extLst>
            </p:cNvPr>
            <p:cNvCxnSpPr/>
            <p:nvPr/>
          </p:nvCxnSpPr>
          <p:spPr>
            <a:xfrm>
              <a:off x="9977471" y="5926828"/>
              <a:ext cx="15841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86379D-C5EB-6B49-87E8-E80C357EDEC6}"/>
                </a:ext>
              </a:extLst>
            </p:cNvPr>
            <p:cNvSpPr txBox="1"/>
            <p:nvPr/>
          </p:nvSpPr>
          <p:spPr>
            <a:xfrm>
              <a:off x="10568139" y="5927951"/>
              <a:ext cx="308172" cy="284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i="1" dirty="0">
                  <a:latin typeface="Montserrat" panose="00000500000000000000" pitchFamily="2" charset="-52"/>
                </a:rPr>
                <a:t>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FEEBA5-7E1C-1042-BB92-32AAB0897B6A}"/>
                </a:ext>
              </a:extLst>
            </p:cNvPr>
            <p:cNvSpPr txBox="1"/>
            <p:nvPr/>
          </p:nvSpPr>
          <p:spPr>
            <a:xfrm>
              <a:off x="7660950" y="5506599"/>
              <a:ext cx="2519096" cy="1022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latin typeface="Montserrat" panose="00000500000000000000" pitchFamily="2" charset="-52"/>
                </a:rPr>
                <a:t>Индекс</a:t>
              </a:r>
            </a:p>
            <a:p>
              <a:pPr algn="ctr"/>
              <a:r>
                <a:rPr lang="ru-RU" sz="800" i="1" dirty="0">
                  <a:latin typeface="Montserrat" panose="00000500000000000000" pitchFamily="2" charset="-52"/>
                </a:rPr>
                <a:t>клиентоцентричности </a:t>
              </a:r>
              <a:br>
                <a:rPr lang="ru-RU" sz="800" i="1" dirty="0">
                  <a:latin typeface="Montserrat" panose="00000500000000000000" pitchFamily="2" charset="-52"/>
                </a:rPr>
              </a:br>
              <a:r>
                <a:rPr lang="ru-RU" sz="800" i="1" dirty="0">
                  <a:latin typeface="Montserrat" panose="00000500000000000000" pitchFamily="2" charset="-52"/>
                </a:rPr>
                <a:t>ЦЗН  города</a:t>
              </a:r>
              <a:r>
                <a:rPr lang="en-US" sz="800" i="1" dirty="0">
                  <a:latin typeface="Montserrat" panose="00000500000000000000" pitchFamily="2" charset="-52"/>
                </a:rPr>
                <a:t> N</a:t>
              </a:r>
              <a:r>
                <a:rPr lang="ru-RU" sz="800" i="1" dirty="0">
                  <a:latin typeface="Montserrat" panose="00000500000000000000" pitchFamily="2" charset="-52"/>
                </a:rPr>
                <a:t> </a:t>
              </a:r>
              <a:br>
                <a:rPr lang="ru-RU" sz="800" i="1" dirty="0">
                  <a:latin typeface="Montserrat" panose="00000500000000000000" pitchFamily="2" charset="-52"/>
                </a:rPr>
              </a:br>
              <a:r>
                <a:rPr lang="ru-RU" sz="800" i="1" u="sng" dirty="0">
                  <a:latin typeface="Montserrat" panose="00000500000000000000" pitchFamily="2" charset="-52"/>
                </a:rPr>
                <a:t>при достижении </a:t>
              </a:r>
              <a:br>
                <a:rPr lang="ru-RU" sz="800" i="1" u="sng" dirty="0">
                  <a:latin typeface="Montserrat" panose="00000500000000000000" pitchFamily="2" charset="-52"/>
                </a:rPr>
              </a:br>
              <a:r>
                <a:rPr lang="ru-RU" sz="800" i="1" u="sng" dirty="0">
                  <a:latin typeface="Montserrat" panose="00000500000000000000" pitchFamily="2" charset="-52"/>
                </a:rPr>
                <a:t>максимальных </a:t>
              </a:r>
              <a:br>
                <a:rPr lang="ru-RU" sz="800" i="1" u="sng" dirty="0">
                  <a:latin typeface="Montserrat" panose="00000500000000000000" pitchFamily="2" charset="-52"/>
                </a:rPr>
              </a:br>
              <a:r>
                <a:rPr lang="ru-RU" sz="800" i="1" u="sng" dirty="0">
                  <a:latin typeface="Montserrat" panose="00000500000000000000" pitchFamily="2" charset="-52"/>
                </a:rPr>
                <a:t>показателей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7FC423-0518-794F-8383-20D519A9203C}"/>
                </a:ext>
              </a:extLst>
            </p:cNvPr>
            <p:cNvSpPr txBox="1"/>
            <p:nvPr/>
          </p:nvSpPr>
          <p:spPr>
            <a:xfrm>
              <a:off x="11496810" y="5780265"/>
              <a:ext cx="509295" cy="2841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900" i="1" dirty="0">
                  <a:latin typeface="Montserrat" panose="00000500000000000000" pitchFamily="2" charset="-52"/>
                </a:rPr>
                <a:t>= 10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0D1383-2EFF-E44F-A1FE-80CE933CC938}"/>
                </a:ext>
              </a:extLst>
            </p:cNvPr>
            <p:cNvSpPr txBox="1"/>
            <p:nvPr/>
          </p:nvSpPr>
          <p:spPr>
            <a:xfrm>
              <a:off x="9692993" y="5787288"/>
              <a:ext cx="427941" cy="2841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i="1" dirty="0">
                  <a:latin typeface="Montserrat" panose="00000500000000000000" pitchFamily="2" charset="-52"/>
                </a:rPr>
                <a:t>=</a:t>
              </a:r>
              <a:endParaRPr lang="ru-RU" sz="900" i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6EC1E9-B31E-A046-B13E-3ABD480107AF}"/>
              </a:ext>
            </a:extLst>
          </p:cNvPr>
          <p:cNvGrpSpPr/>
          <p:nvPr/>
        </p:nvGrpSpPr>
        <p:grpSpPr>
          <a:xfrm>
            <a:off x="5623086" y="4766731"/>
            <a:ext cx="2613360" cy="1751645"/>
            <a:chOff x="8067065" y="2700666"/>
            <a:chExt cx="3216441" cy="2155872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5C452046-39B0-684F-85BA-513879330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514" y="3008443"/>
              <a:ext cx="1608574" cy="153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1F4B9E4-8BB3-164D-987C-6959F44A892B}"/>
                </a:ext>
              </a:extLst>
            </p:cNvPr>
            <p:cNvSpPr txBox="1"/>
            <p:nvPr/>
          </p:nvSpPr>
          <p:spPr>
            <a:xfrm>
              <a:off x="9497234" y="2700666"/>
              <a:ext cx="625813" cy="312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accent1"/>
                  </a:solidFill>
                  <a:latin typeface="Montserrat" panose="00000500000000000000" pitchFamily="2" charset="-52"/>
                </a:rPr>
                <a:t>Э = 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C241B9D-AFEC-4C49-B089-897A72D0610B}"/>
                </a:ext>
              </a:extLst>
            </p:cNvPr>
            <p:cNvSpPr txBox="1"/>
            <p:nvPr/>
          </p:nvSpPr>
          <p:spPr>
            <a:xfrm>
              <a:off x="10637964" y="3429792"/>
              <a:ext cx="645542" cy="312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accent1"/>
                  </a:solidFill>
                  <a:latin typeface="Montserrat" panose="00000500000000000000" pitchFamily="2" charset="-52"/>
                </a:rPr>
                <a:t>П = 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05A7FE-4177-084F-8980-ACC49D3CF1DA}"/>
                </a:ext>
              </a:extLst>
            </p:cNvPr>
            <p:cNvSpPr txBox="1"/>
            <p:nvPr/>
          </p:nvSpPr>
          <p:spPr>
            <a:xfrm>
              <a:off x="10110188" y="4500551"/>
              <a:ext cx="1063801" cy="312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accent1"/>
                  </a:solidFill>
                  <a:latin typeface="Montserrat" panose="00000500000000000000" pitchFamily="2" charset="-52"/>
                </a:rPr>
                <a:t>Л = 12 × 1,5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445A00-EFD8-B844-8CCB-7405837AEF6A}"/>
                </a:ext>
              </a:extLst>
            </p:cNvPr>
            <p:cNvSpPr txBox="1"/>
            <p:nvPr/>
          </p:nvSpPr>
          <p:spPr>
            <a:xfrm>
              <a:off x="8692075" y="4544026"/>
              <a:ext cx="631731" cy="312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accent1"/>
                  </a:solidFill>
                  <a:latin typeface="Montserrat" panose="00000500000000000000" pitchFamily="2" charset="-52"/>
                </a:rPr>
                <a:t>К = 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D32E64-1D84-D541-9C65-1FDDBDC53381}"/>
                </a:ext>
              </a:extLst>
            </p:cNvPr>
            <p:cNvSpPr txBox="1"/>
            <p:nvPr/>
          </p:nvSpPr>
          <p:spPr>
            <a:xfrm>
              <a:off x="8067065" y="3468001"/>
              <a:ext cx="1061830" cy="312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accent1"/>
                  </a:solidFill>
                  <a:latin typeface="Montserrat" panose="00000500000000000000" pitchFamily="2" charset="-52"/>
                </a:rPr>
                <a:t>Д = 8 × 1,5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A84308-486A-D448-BF9C-2CA12B9D8BD5}"/>
                </a:ext>
              </a:extLst>
            </p:cNvPr>
            <p:cNvSpPr txBox="1"/>
            <p:nvPr/>
          </p:nvSpPr>
          <p:spPr>
            <a:xfrm>
              <a:off x="9619617" y="3651719"/>
              <a:ext cx="473306" cy="321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rgbClr val="C00000"/>
                  </a:solidFill>
                  <a:latin typeface="Montserrat" panose="00000500000000000000" pitchFamily="2" charset="-52"/>
                </a:rPr>
                <a:t>10</a:t>
              </a:r>
            </a:p>
          </p:txBody>
        </p:sp>
      </p:grp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D9C3E117-D29F-9B49-B8C6-9A66E17460D5}"/>
              </a:ext>
            </a:extLst>
          </p:cNvPr>
          <p:cNvSpPr/>
          <p:nvPr/>
        </p:nvSpPr>
        <p:spPr>
          <a:xfrm>
            <a:off x="5607633" y="815495"/>
            <a:ext cx="6322070" cy="3925110"/>
          </a:xfrm>
          <a:prstGeom prst="roundRect">
            <a:avLst>
              <a:gd name="adj" fmla="val 3859"/>
            </a:avLst>
          </a:prstGeom>
          <a:noFill/>
          <a:ln w="6350">
            <a:solidFill>
              <a:schemeClr val="accent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rgbClr val="4472C4"/>
              </a:solidFill>
              <a:latin typeface="Montserrat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6857A5-344E-B741-BF96-6B6B45E97BF7}"/>
              </a:ext>
            </a:extLst>
          </p:cNvPr>
          <p:cNvSpPr txBox="1"/>
          <p:nvPr/>
        </p:nvSpPr>
        <p:spPr>
          <a:xfrm>
            <a:off x="5769288" y="6657242"/>
            <a:ext cx="58328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rPr>
              <a:t>*повышающий коэффициент значимости группы показателей на период проведения пилотной апробации 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795B3A42-7618-0A40-871A-42F2C417B14B}"/>
              </a:ext>
            </a:extLst>
          </p:cNvPr>
          <p:cNvSpPr/>
          <p:nvPr/>
        </p:nvSpPr>
        <p:spPr>
          <a:xfrm>
            <a:off x="1011872" y="3192522"/>
            <a:ext cx="3846838" cy="1049108"/>
          </a:xfrm>
          <a:prstGeom prst="roundRect">
            <a:avLst>
              <a:gd name="adj" fmla="val 27715"/>
            </a:avLst>
          </a:prstGeom>
          <a:solidFill>
            <a:srgbClr val="E5471D"/>
          </a:solidFill>
          <a:ln>
            <a:noFill/>
          </a:ln>
          <a:effectLst>
            <a:outerShdw blurRad="190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ontserrat" pitchFamily="2" charset="77"/>
              </a:rPr>
              <a:t>Цель пилотирования – подтвердить / опровергнуть гипотезу способов измерения клиентоцентричности (Индекса клиентоцентричности)</a:t>
            </a:r>
          </a:p>
        </p:txBody>
      </p:sp>
      <p:sp>
        <p:nvSpPr>
          <p:cNvPr id="47" name="Номер слайда 1">
            <a:extLst>
              <a:ext uri="{FF2B5EF4-FFF2-40B4-BE49-F238E27FC236}">
                <a16:creationId xmlns:a16="http://schemas.microsoft.com/office/drawing/2014/main" id="{4181EF94-8D35-FE44-B020-D6C5BAC2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4597" y="6381750"/>
            <a:ext cx="2228850" cy="296664"/>
          </a:xfrm>
        </p:spPr>
        <p:txBody>
          <a:bodyPr/>
          <a:lstStyle/>
          <a:p>
            <a:fld id="{CDEDBB94-ECA0-4EA5-A6B7-C18E88DE8D2C}" type="slidenum">
              <a:rPr lang="ru-RU" smtClean="0">
                <a:latin typeface="Montserrat" panose="00000500000000000000" pitchFamily="2" charset="-52"/>
              </a:rPr>
              <a:t>3</a:t>
            </a:fld>
            <a:endParaRPr lang="ru-RU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357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EDE6C98-9F4E-FC45-B2C0-88D140A045A5}"/>
              </a:ext>
            </a:extLst>
          </p:cNvPr>
          <p:cNvSpPr/>
          <p:nvPr/>
        </p:nvSpPr>
        <p:spPr>
          <a:xfrm>
            <a:off x="32353" y="1487900"/>
            <a:ext cx="12159647" cy="5429072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9035ACAB-1008-F849-939F-5836C8E38D6A}"/>
              </a:ext>
            </a:extLst>
          </p:cNvPr>
          <p:cNvGrpSpPr/>
          <p:nvPr/>
        </p:nvGrpSpPr>
        <p:grpSpPr>
          <a:xfrm>
            <a:off x="7478913" y="2487945"/>
            <a:ext cx="1828363" cy="3420229"/>
            <a:chOff x="7043172" y="2038103"/>
            <a:chExt cx="1828363" cy="3420229"/>
          </a:xfrm>
        </p:grpSpPr>
        <p:sp>
          <p:nvSpPr>
            <p:cNvPr id="7" name="Rounded Rectangle 29">
              <a:extLst>
                <a:ext uri="{FF2B5EF4-FFF2-40B4-BE49-F238E27FC236}">
                  <a16:creationId xmlns:a16="http://schemas.microsoft.com/office/drawing/2014/main" id="{A660203C-F6DE-964A-84BC-8D33A7A96F7C}"/>
                </a:ext>
              </a:extLst>
            </p:cNvPr>
            <p:cNvSpPr/>
            <p:nvPr/>
          </p:nvSpPr>
          <p:spPr>
            <a:xfrm>
              <a:off x="7054817" y="2038103"/>
              <a:ext cx="1717263" cy="784778"/>
            </a:xfrm>
            <a:prstGeom prst="roundRect">
              <a:avLst>
                <a:gd name="adj" fmla="val 710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Показатели </a:t>
              </a:r>
              <a:r>
                <a:rPr kumimoji="0" lang="ru-RU" sz="894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внешнего комфорта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(комфортность / удобство помещения, внешний вид персонала, чистота и пр.)</a:t>
              </a:r>
              <a:endParaRPr kumimoji="0" lang="en-US" sz="894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CE2905-1097-E54E-A845-D16CA80AAD34}"/>
                </a:ext>
              </a:extLst>
            </p:cNvPr>
            <p:cNvSpPr txBox="1"/>
            <p:nvPr/>
          </p:nvSpPr>
          <p:spPr>
            <a:xfrm>
              <a:off x="7043172" y="2883396"/>
              <a:ext cx="1828363" cy="2574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Комфортность условий для получения услуг и сервисов (условия приема посетителей, наличие дополнительных сервисов, напрямую не связанных с предоставлением услуг и сервисов в сфере занятости)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Согласованность действий между подразделениями СЗН (глазами клиента)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Транспортная доступность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Внешний вид сотрудников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5EFEA06-2647-1541-82CF-BB6F390D8FF2}"/>
              </a:ext>
            </a:extLst>
          </p:cNvPr>
          <p:cNvGrpSpPr/>
          <p:nvPr/>
        </p:nvGrpSpPr>
        <p:grpSpPr>
          <a:xfrm>
            <a:off x="9804726" y="2487945"/>
            <a:ext cx="1768592" cy="2217399"/>
            <a:chOff x="9017698" y="2038103"/>
            <a:chExt cx="1768592" cy="2217399"/>
          </a:xfrm>
        </p:grpSpPr>
        <p:sp>
          <p:nvSpPr>
            <p:cNvPr id="6" name="Rounded Rectangle 28">
              <a:extLst>
                <a:ext uri="{FF2B5EF4-FFF2-40B4-BE49-F238E27FC236}">
                  <a16:creationId xmlns:a16="http://schemas.microsoft.com/office/drawing/2014/main" id="{34576E80-0098-4B40-9BF0-13FB98849A0B}"/>
                </a:ext>
              </a:extLst>
            </p:cNvPr>
            <p:cNvSpPr/>
            <p:nvPr/>
          </p:nvSpPr>
          <p:spPr>
            <a:xfrm>
              <a:off x="9051926" y="2038103"/>
              <a:ext cx="1734364" cy="784778"/>
            </a:xfrm>
            <a:prstGeom prst="roundRect">
              <a:avLst>
                <a:gd name="adj" fmla="val 643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Показатели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взаимодействия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(культура сервиса, дружелюбный сервис)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294516-F8E3-7E45-ABE2-657955FDF51D}"/>
                </a:ext>
              </a:extLst>
            </p:cNvPr>
            <p:cNvSpPr txBox="1"/>
            <p:nvPr/>
          </p:nvSpPr>
          <p:spPr>
            <a:xfrm>
              <a:off x="9017698" y="2883395"/>
              <a:ext cx="1768592" cy="1372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Уровень профессиональных компетенций сотрудников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Уровень коммуникативных компетенций сотрудников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Открытость руководства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C102A5-A621-8C46-B2EE-FDDF4039566B}"/>
              </a:ext>
            </a:extLst>
          </p:cNvPr>
          <p:cNvSpPr txBox="1"/>
          <p:nvPr/>
        </p:nvSpPr>
        <p:spPr>
          <a:xfrm>
            <a:off x="2403897" y="996111"/>
            <a:ext cx="7086033" cy="50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94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Оценивается опыт взаимодействия клиента с ЦЗН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94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Измеряются и анализируются впечатления, которые остаются в сознании клиентов после контакта с СЗН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94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3418153-AFD6-7142-9E19-728D98418293}"/>
              </a:ext>
            </a:extLst>
          </p:cNvPr>
          <p:cNvGrpSpPr/>
          <p:nvPr/>
        </p:nvGrpSpPr>
        <p:grpSpPr>
          <a:xfrm>
            <a:off x="623888" y="2487945"/>
            <a:ext cx="1740340" cy="1646777"/>
            <a:chOff x="1171024" y="2038103"/>
            <a:chExt cx="1740340" cy="1646777"/>
          </a:xfrm>
        </p:grpSpPr>
        <p:sp>
          <p:nvSpPr>
            <p:cNvPr id="4" name="Rounded Rectangle 25">
              <a:extLst>
                <a:ext uri="{FF2B5EF4-FFF2-40B4-BE49-F238E27FC236}">
                  <a16:creationId xmlns:a16="http://schemas.microsoft.com/office/drawing/2014/main" id="{B20E0957-ECDB-184B-880D-C771E45AEDA6}"/>
                </a:ext>
              </a:extLst>
            </p:cNvPr>
            <p:cNvSpPr/>
            <p:nvPr/>
          </p:nvSpPr>
          <p:spPr>
            <a:xfrm>
              <a:off x="1171024" y="2038103"/>
              <a:ext cx="1725813" cy="784778"/>
            </a:xfrm>
            <a:prstGeom prst="roundRect">
              <a:avLst>
                <a:gd name="adj" fmla="val 643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Показатели </a:t>
              </a:r>
              <a:r>
                <a:rPr kumimoji="0" lang="ru-RU" sz="894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адресности и персонализации </a:t>
              </a:r>
              <a:r>
                <a:rPr kumimoji="0" lang="ru-RU" sz="894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взаимодействия с клиентом</a:t>
              </a:r>
              <a:endParaRPr kumimoji="0" lang="ru-RU" sz="6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18ED79-0281-6B47-B7DF-85472D90D72D}"/>
                </a:ext>
              </a:extLst>
            </p:cNvPr>
            <p:cNvSpPr txBox="1"/>
            <p:nvPr/>
          </p:nvSpPr>
          <p:spPr>
            <a:xfrm>
              <a:off x="1185552" y="2890111"/>
              <a:ext cx="1725812" cy="794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lvl="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Наличие персонального консультанта</a:t>
              </a:r>
            </a:p>
            <a:p>
              <a:pPr marL="228600" lvl="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Учет личных обстоятельств 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0F4E71F-85FD-604C-96D3-A7E83AF287AB}"/>
              </a:ext>
            </a:extLst>
          </p:cNvPr>
          <p:cNvGrpSpPr/>
          <p:nvPr/>
        </p:nvGrpSpPr>
        <p:grpSpPr>
          <a:xfrm>
            <a:off x="2861679" y="2487945"/>
            <a:ext cx="1887968" cy="3205537"/>
            <a:chOff x="3176683" y="2038103"/>
            <a:chExt cx="1887968" cy="3205537"/>
          </a:xfrm>
        </p:grpSpPr>
        <p:sp>
          <p:nvSpPr>
            <p:cNvPr id="5" name="Rounded Rectangle 26">
              <a:extLst>
                <a:ext uri="{FF2B5EF4-FFF2-40B4-BE49-F238E27FC236}">
                  <a16:creationId xmlns:a16="http://schemas.microsoft.com/office/drawing/2014/main" id="{9E0FBE07-719E-694F-AF91-9A4EC0F819D8}"/>
                </a:ext>
              </a:extLst>
            </p:cNvPr>
            <p:cNvSpPr/>
            <p:nvPr/>
          </p:nvSpPr>
          <p:spPr>
            <a:xfrm>
              <a:off x="3176683" y="2038103"/>
              <a:ext cx="1725813" cy="784778"/>
            </a:xfrm>
            <a:prstGeom prst="roundRect">
              <a:avLst>
                <a:gd name="adj" fmla="val 57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Показатели, характеризующие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 SemiBold" pitchFamily="2" charset="77"/>
                  <a:ea typeface="+mn-ea"/>
                  <a:cs typeface="+mn-cs"/>
                </a:rPr>
                <a:t>минимизацию усилий клиента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4C6AF3-7C7A-F140-883A-9437FCDB0554}"/>
                </a:ext>
              </a:extLst>
            </p:cNvPr>
            <p:cNvSpPr txBox="1"/>
            <p:nvPr/>
          </p:nvSpPr>
          <p:spPr>
            <a:xfrm>
              <a:off x="3213503" y="2890111"/>
              <a:ext cx="1851148" cy="2353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Доступность и понятность информации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Наличие и качество сайта региональной СЗН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Многоканальность </a:t>
              </a:r>
              <a:b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</a:b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и </a:t>
              </a:r>
              <a:r>
                <a:rPr lang="ru-RU" sz="813" dirty="0" err="1">
                  <a:solidFill>
                    <a:srgbClr val="4472C4"/>
                  </a:solidFill>
                  <a:latin typeface="Montserrat" pitchFamily="2" charset="77"/>
                </a:rPr>
                <a:t>омниканальность</a:t>
              </a: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 взаимодействия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Быстрое реагирование на запрос клиента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Простота процедур, в </a:t>
              </a:r>
              <a:r>
                <a:rPr lang="ru-RU" sz="813" dirty="0" err="1">
                  <a:solidFill>
                    <a:srgbClr val="4472C4"/>
                  </a:solidFill>
                  <a:latin typeface="Montserrat" pitchFamily="2" charset="77"/>
                </a:rPr>
                <a:t>т.ч</a:t>
              </a: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. в части заполнения документов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Возможность предварительной записи на прием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CA3BD4C-29C2-B942-B206-8B2CC25A8229}"/>
              </a:ext>
            </a:extLst>
          </p:cNvPr>
          <p:cNvSpPr txBox="1"/>
          <p:nvPr/>
        </p:nvSpPr>
        <p:spPr>
          <a:xfrm>
            <a:off x="2477661" y="255085"/>
            <a:ext cx="6938504" cy="51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6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Показатели </a:t>
            </a:r>
            <a:r>
              <a:rPr kumimoji="0" lang="ru-RU" sz="2763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клиентоцентричности</a:t>
            </a:r>
            <a:endParaRPr kumimoji="0" lang="ru-RU" sz="2763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3FCA965C-699B-9E40-8859-0965B4BBF9E7}"/>
              </a:ext>
            </a:extLst>
          </p:cNvPr>
          <p:cNvGrpSpPr/>
          <p:nvPr/>
        </p:nvGrpSpPr>
        <p:grpSpPr>
          <a:xfrm>
            <a:off x="5228818" y="2498535"/>
            <a:ext cx="1734364" cy="2871565"/>
            <a:chOff x="5064651" y="2048693"/>
            <a:chExt cx="1734364" cy="2871565"/>
          </a:xfrm>
        </p:grpSpPr>
        <p:sp>
          <p:nvSpPr>
            <p:cNvPr id="17" name="Rounded Rectangle 25">
              <a:extLst>
                <a:ext uri="{FF2B5EF4-FFF2-40B4-BE49-F238E27FC236}">
                  <a16:creationId xmlns:a16="http://schemas.microsoft.com/office/drawing/2014/main" id="{BB8EDA2A-0382-174C-BC01-BAAF7A9F1D50}"/>
                </a:ext>
              </a:extLst>
            </p:cNvPr>
            <p:cNvSpPr/>
            <p:nvPr/>
          </p:nvSpPr>
          <p:spPr>
            <a:xfrm>
              <a:off x="5064651" y="2048693"/>
              <a:ext cx="1734364" cy="784778"/>
            </a:xfrm>
            <a:prstGeom prst="roundRect">
              <a:avLst>
                <a:gd name="adj" fmla="val 6438"/>
              </a:avLst>
            </a:prstGeom>
            <a:solidFill>
              <a:schemeClr val="bg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Показатели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94" b="1" dirty="0">
                  <a:solidFill>
                    <a:srgbClr val="0070C0"/>
                  </a:solidFill>
                  <a:latin typeface="Montserrat" pitchFamily="2" charset="77"/>
                </a:rPr>
                <a:t>эффективности </a:t>
              </a:r>
              <a:r>
                <a:rPr lang="en-US" sz="894" b="1" dirty="0">
                  <a:solidFill>
                    <a:srgbClr val="0070C0"/>
                  </a:solidFill>
                  <a:latin typeface="Montserrat" pitchFamily="2" charset="77"/>
                </a:rPr>
                <a:t>/</a:t>
              </a:r>
              <a:r>
                <a:rPr lang="ru-RU" sz="894" b="1" dirty="0">
                  <a:solidFill>
                    <a:srgbClr val="0070C0"/>
                  </a:solidFill>
                  <a:latin typeface="Montserrat" pitchFamily="2" charset="77"/>
                </a:rPr>
                <a:t> результативности </a:t>
              </a:r>
              <a:r>
                <a:rPr lang="ru-RU" sz="894" dirty="0">
                  <a:solidFill>
                    <a:srgbClr val="0070C0"/>
                  </a:solidFill>
                  <a:latin typeface="Montserrat" pitchFamily="2" charset="77"/>
                </a:rPr>
                <a:t>обращения в СЗН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7CD659-4A83-F848-AAC0-89CC578AF779}"/>
                </a:ext>
              </a:extLst>
            </p:cNvPr>
            <p:cNvSpPr txBox="1"/>
            <p:nvPr/>
          </p:nvSpPr>
          <p:spPr>
            <a:xfrm>
              <a:off x="5094656" y="2922660"/>
              <a:ext cx="1637731" cy="1997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b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Эффективность / полезность обращения в ЦЗН (остался ли доволен гражданин своим посещением ЦЗН, почувствовал ли он пользу)</a:t>
              </a:r>
            </a:p>
            <a:p>
              <a:pPr marL="228600" indent="-228600" fontAlgn="b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Динамика роста базы вакансий</a:t>
              </a:r>
            </a:p>
            <a:p>
              <a:pPr marL="228600" indent="-228600" fontAlgn="b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Проведение мероприятий, стимулирующих рост числа соискателей</a:t>
              </a:r>
            </a:p>
          </p:txBody>
        </p:sp>
      </p:grp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0E5E841D-4997-BD44-AC80-96E58CB76459}"/>
              </a:ext>
            </a:extLst>
          </p:cNvPr>
          <p:cNvSpPr/>
          <p:nvPr/>
        </p:nvSpPr>
        <p:spPr>
          <a:xfrm>
            <a:off x="4687555" y="1724761"/>
            <a:ext cx="2816890" cy="333318"/>
          </a:xfrm>
          <a:prstGeom prst="roundRect">
            <a:avLst>
              <a:gd name="adj" fmla="val 12383"/>
            </a:avLst>
          </a:prstGeom>
          <a:solidFill>
            <a:srgbClr val="0070C0"/>
          </a:solidFill>
          <a:ln>
            <a:noFill/>
          </a:ln>
          <a:effectLst>
            <a:outerShdw blurRad="76200" dist="25400" dir="5400000" algn="t" rotWithShape="0">
              <a:prstClr val="black">
                <a:alpha val="1020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Показатели клиентоцентричности</a:t>
            </a:r>
          </a:p>
        </p:txBody>
      </p:sp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4E0C355E-1336-AB40-B490-5197AF83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4597" y="6381750"/>
            <a:ext cx="2228850" cy="296664"/>
          </a:xfrm>
        </p:spPr>
        <p:txBody>
          <a:bodyPr/>
          <a:lstStyle/>
          <a:p>
            <a:fld id="{CDEDBB94-ECA0-4EA5-A6B7-C18E88DE8D2C}" type="slidenum">
              <a:rPr lang="ru-RU" smtClean="0">
                <a:latin typeface="Montserrat" panose="00000500000000000000" pitchFamily="2" charset="-52"/>
              </a:rPr>
              <a:t>4</a:t>
            </a:fld>
            <a:endParaRPr lang="ru-RU">
              <a:latin typeface="Montserrat" panose="00000500000000000000" pitchFamily="2" charset="-52"/>
            </a:endParaRPr>
          </a:p>
        </p:txBody>
      </p:sp>
      <p:cxnSp>
        <p:nvCxnSpPr>
          <p:cNvPr id="34" name="Соединительная линия уступом 33">
            <a:extLst>
              <a:ext uri="{FF2B5EF4-FFF2-40B4-BE49-F238E27FC236}">
                <a16:creationId xmlns:a16="http://schemas.microsoft.com/office/drawing/2014/main" id="{CC7F56C9-3FD5-6844-B90C-49EF0FCD0FB4}"/>
              </a:ext>
            </a:extLst>
          </p:cNvPr>
          <p:cNvCxnSpPr>
            <a:stCxn id="23" idx="2"/>
            <a:endCxn id="4" idx="0"/>
          </p:cNvCxnSpPr>
          <p:nvPr/>
        </p:nvCxnSpPr>
        <p:spPr>
          <a:xfrm rot="5400000">
            <a:off x="3576465" y="-31590"/>
            <a:ext cx="429866" cy="46092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>
            <a:extLst>
              <a:ext uri="{FF2B5EF4-FFF2-40B4-BE49-F238E27FC236}">
                <a16:creationId xmlns:a16="http://schemas.microsoft.com/office/drawing/2014/main" id="{0C4BC043-247D-1444-8FA2-D7C87DB6E8AD}"/>
              </a:ext>
            </a:extLst>
          </p:cNvPr>
          <p:cNvCxnSpPr>
            <a:stCxn id="23" idx="2"/>
            <a:endCxn id="5" idx="0"/>
          </p:cNvCxnSpPr>
          <p:nvPr/>
        </p:nvCxnSpPr>
        <p:spPr>
          <a:xfrm rot="5400000">
            <a:off x="4695360" y="1087305"/>
            <a:ext cx="429866" cy="237141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>
            <a:extLst>
              <a:ext uri="{FF2B5EF4-FFF2-40B4-BE49-F238E27FC236}">
                <a16:creationId xmlns:a16="http://schemas.microsoft.com/office/drawing/2014/main" id="{A5068769-484A-F944-B036-2B7C0DEF2410}"/>
              </a:ext>
            </a:extLst>
          </p:cNvPr>
          <p:cNvCxnSpPr>
            <a:stCxn id="23" idx="2"/>
            <a:endCxn id="6" idx="0"/>
          </p:cNvCxnSpPr>
          <p:nvPr/>
        </p:nvCxnSpPr>
        <p:spPr>
          <a:xfrm rot="16200000" flipH="1">
            <a:off x="8186135" y="-32056"/>
            <a:ext cx="429866" cy="46101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>
            <a:extLst>
              <a:ext uri="{FF2B5EF4-FFF2-40B4-BE49-F238E27FC236}">
                <a16:creationId xmlns:a16="http://schemas.microsoft.com/office/drawing/2014/main" id="{898330B4-BC78-1844-8357-A708EE919D48}"/>
              </a:ext>
            </a:extLst>
          </p:cNvPr>
          <p:cNvCxnSpPr>
            <a:stCxn id="23" idx="2"/>
            <a:endCxn id="7" idx="0"/>
          </p:cNvCxnSpPr>
          <p:nvPr/>
        </p:nvCxnSpPr>
        <p:spPr>
          <a:xfrm rot="16200000" flipH="1">
            <a:off x="7007662" y="1146417"/>
            <a:ext cx="429866" cy="22531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76E1E10-C22B-7D44-AE5A-730B24886D28}"/>
              </a:ext>
            </a:extLst>
          </p:cNvPr>
          <p:cNvCxnSpPr>
            <a:stCxn id="23" idx="2"/>
            <a:endCxn id="17" idx="0"/>
          </p:cNvCxnSpPr>
          <p:nvPr/>
        </p:nvCxnSpPr>
        <p:spPr>
          <a:xfrm>
            <a:off x="6096000" y="2058079"/>
            <a:ext cx="0" cy="44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46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43B125E-3126-B141-BF69-A8B1BA982FDC}"/>
              </a:ext>
            </a:extLst>
          </p:cNvPr>
          <p:cNvSpPr/>
          <p:nvPr/>
        </p:nvSpPr>
        <p:spPr>
          <a:xfrm>
            <a:off x="1143000" y="1314779"/>
            <a:ext cx="9906000" cy="3079951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94076C3-2490-4234-BF2D-8BAC06324EBF}"/>
              </a:ext>
            </a:extLst>
          </p:cNvPr>
          <p:cNvGraphicFramePr/>
          <p:nvPr/>
        </p:nvGraphicFramePr>
        <p:xfrm>
          <a:off x="1597828" y="245515"/>
          <a:ext cx="8996347" cy="272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85A5FA5-F0F6-4FAA-B5CE-686501080B37}"/>
              </a:ext>
            </a:extLst>
          </p:cNvPr>
          <p:cNvSpPr txBox="1"/>
          <p:nvPr/>
        </p:nvSpPr>
        <p:spPr>
          <a:xfrm>
            <a:off x="6305399" y="2776566"/>
            <a:ext cx="4288775" cy="1442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303" indent="-139303" fontAlgn="b">
              <a:buFont typeface="Arial" panose="020B0604020202020204" pitchFamily="34" charset="0"/>
              <a:buChar char="•"/>
            </a:pPr>
            <a:r>
              <a:rPr lang="ru-RU" sz="975" dirty="0">
                <a:latin typeface="Montserrat" panose="00000500000000000000" pitchFamily="2" charset="-52"/>
              </a:rPr>
              <a:t>АИС Целевое модельное полномочие СЗН</a:t>
            </a:r>
          </a:p>
          <a:p>
            <a:pPr marL="139303" indent="-139303" fontAlgn="b">
              <a:buFont typeface="Arial" panose="020B0604020202020204" pitchFamily="34" charset="0"/>
              <a:buChar char="•"/>
            </a:pPr>
            <a:r>
              <a:rPr lang="ru-RU" sz="975" dirty="0">
                <a:latin typeface="Montserrat" panose="00000500000000000000" pitchFamily="2" charset="-52"/>
              </a:rPr>
              <a:t>Исполнение Стандарта деятельности ЦЗН, вкл. требований брендбука</a:t>
            </a:r>
            <a:endParaRPr lang="ru-RU" sz="975" dirty="0">
              <a:latin typeface="Montserrat" pitchFamily="2" charset="77"/>
            </a:endParaRPr>
          </a:p>
          <a:p>
            <a:pPr marL="139303" indent="-139303" fontAlgn="b">
              <a:buFont typeface="Arial" panose="020B0604020202020204" pitchFamily="34" charset="0"/>
              <a:buChar char="•"/>
            </a:pPr>
            <a:r>
              <a:rPr lang="ru-RU" sz="975" dirty="0">
                <a:latin typeface="Montserrat" pitchFamily="2" charset="77"/>
              </a:rPr>
              <a:t>Фотографии с геолокацией</a:t>
            </a:r>
          </a:p>
          <a:p>
            <a:pPr marL="139303" indent="-139303" fontAlgn="b">
              <a:buFont typeface="Arial" panose="020B0604020202020204" pitchFamily="34" charset="0"/>
              <a:buChar char="•"/>
            </a:pPr>
            <a:r>
              <a:rPr lang="ru-RU" sz="975" dirty="0" err="1">
                <a:latin typeface="Montserrat" pitchFamily="2" charset="77"/>
              </a:rPr>
              <a:t>Принтскрины</a:t>
            </a:r>
            <a:r>
              <a:rPr lang="ru-RU" sz="975" dirty="0">
                <a:latin typeface="Montserrat" pitchFamily="2" charset="77"/>
              </a:rPr>
              <a:t> Интернет-сайта</a:t>
            </a:r>
          </a:p>
          <a:p>
            <a:pPr marL="139303" indent="-139303" fontAlgn="b">
              <a:buFont typeface="Arial" panose="020B0604020202020204" pitchFamily="34" charset="0"/>
              <a:buChar char="•"/>
            </a:pPr>
            <a:r>
              <a:rPr lang="ru-RU" sz="975" dirty="0">
                <a:latin typeface="Montserrat" pitchFamily="2" charset="77"/>
              </a:rPr>
              <a:t>Специальная отчетность </a:t>
            </a:r>
          </a:p>
          <a:p>
            <a:pPr marL="139303" indent="-139303" fontAlgn="b">
              <a:buFont typeface="Arial" panose="020B0604020202020204" pitchFamily="34" charset="0"/>
              <a:buChar char="•"/>
            </a:pPr>
            <a:r>
              <a:rPr lang="ru-RU" sz="975" dirty="0">
                <a:latin typeface="Montserrat" pitchFamily="2" charset="77"/>
              </a:rPr>
              <a:t>Статистические формы, вкл. интернет-аналитику региональных сайтов </a:t>
            </a:r>
            <a:endParaRPr lang="en-US" sz="975" dirty="0">
              <a:latin typeface="Montserrat" pitchFamily="2" charset="77"/>
            </a:endParaRPr>
          </a:p>
          <a:p>
            <a:pPr marL="139303" indent="-139303" fontAlgn="b">
              <a:buFont typeface="Arial" panose="020B0604020202020204" pitchFamily="34" charset="0"/>
              <a:buChar char="•"/>
            </a:pPr>
            <a:r>
              <a:rPr lang="ru-RU" sz="975" dirty="0">
                <a:latin typeface="Montserrat" pitchFamily="2" charset="77"/>
              </a:rPr>
              <a:t>Ассесмент персонала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82706A-1419-407E-95FB-C61B77C6AE4B}"/>
              </a:ext>
            </a:extLst>
          </p:cNvPr>
          <p:cNvSpPr txBox="1"/>
          <p:nvPr/>
        </p:nvSpPr>
        <p:spPr>
          <a:xfrm>
            <a:off x="1669226" y="2812671"/>
            <a:ext cx="3329376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303" indent="-139303" fontAlgn="b">
              <a:buFont typeface="Arial" panose="020B0604020202020204" pitchFamily="34" charset="0"/>
              <a:buChar char="•"/>
            </a:pPr>
            <a:r>
              <a:rPr lang="ru-RU" sz="975" dirty="0">
                <a:latin typeface="Montserrat" panose="00000500000000000000" pitchFamily="2" charset="-52"/>
              </a:rPr>
              <a:t>Опросы (онлайн и офлайн)</a:t>
            </a:r>
          </a:p>
          <a:p>
            <a:pPr marL="139303" indent="-139303" fontAlgn="b">
              <a:buFont typeface="Arial" panose="020B0604020202020204" pitchFamily="34" charset="0"/>
              <a:buChar char="•"/>
            </a:pPr>
            <a:r>
              <a:rPr lang="ru-RU" sz="975" dirty="0">
                <a:latin typeface="Montserrat" panose="00000500000000000000" pitchFamily="2" charset="-52"/>
              </a:rPr>
              <a:t>Контент-анализ отзывов клиентов в постах  соцсетей, СМИ, Интернет-порталах</a:t>
            </a:r>
          </a:p>
          <a:p>
            <a:pPr marL="139303" indent="-139303" fontAlgn="b">
              <a:buFont typeface="Arial" panose="020B0604020202020204" pitchFamily="34" charset="0"/>
              <a:buChar char="•"/>
            </a:pPr>
            <a:r>
              <a:rPr lang="ru-RU" sz="975" dirty="0">
                <a:latin typeface="Montserrat" panose="00000500000000000000" pitchFamily="2" charset="-52"/>
              </a:rPr>
              <a:t>Анализ обратной связи, собранной по разным каналам коммуникаций (колл-центр, смс, книга жалоб и т.п.)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1747001-271F-4CD3-89A4-9011C6E0F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31973" r="26371" b="28163"/>
          <a:stretch/>
        </p:blipFill>
        <p:spPr bwMode="auto">
          <a:xfrm flipH="1">
            <a:off x="2101019" y="2054210"/>
            <a:ext cx="726988" cy="57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75B46319-C06E-4E03-A25B-E639E62C547A}"/>
              </a:ext>
            </a:extLst>
          </p:cNvPr>
          <p:cNvSpPr/>
          <p:nvPr/>
        </p:nvSpPr>
        <p:spPr>
          <a:xfrm rot="5400000">
            <a:off x="5947669" y="-214226"/>
            <a:ext cx="296664" cy="8921245"/>
          </a:xfrm>
          <a:prstGeom prst="rightBrace">
            <a:avLst>
              <a:gd name="adj1" fmla="val 8333"/>
              <a:gd name="adj2" fmla="val 501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A5B31-191A-4CE7-8FB7-8A56247DAC8C}"/>
              </a:ext>
            </a:extLst>
          </p:cNvPr>
          <p:cNvSpPr txBox="1"/>
          <p:nvPr/>
        </p:nvSpPr>
        <p:spPr>
          <a:xfrm>
            <a:off x="2774622" y="4383808"/>
            <a:ext cx="6571030" cy="1781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63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Сводное значение (коэффициент) по показателю</a:t>
            </a:r>
          </a:p>
          <a:p>
            <a:pPr algn="ctr"/>
            <a:endParaRPr lang="ru-RU" sz="1463" dirty="0">
              <a:latin typeface="Montserrat" panose="00000500000000000000" pitchFamily="2" charset="-52"/>
            </a:endParaRPr>
          </a:p>
          <a:p>
            <a:pPr algn="ctr"/>
            <a:endParaRPr lang="en-US" sz="894" i="1" dirty="0">
              <a:latin typeface="Montserrat" panose="00000500000000000000" pitchFamily="2" charset="-52"/>
            </a:endParaRPr>
          </a:p>
          <a:p>
            <a:pPr algn="ctr"/>
            <a:endParaRPr lang="en-US" sz="894" i="1" dirty="0">
              <a:latin typeface="Montserrat" panose="00000500000000000000" pitchFamily="2" charset="-52"/>
            </a:endParaRPr>
          </a:p>
          <a:p>
            <a:pPr algn="ctr"/>
            <a:endParaRPr lang="en-US" sz="894" i="1" dirty="0">
              <a:latin typeface="Montserrat" panose="00000500000000000000" pitchFamily="2" charset="-52"/>
            </a:endParaRPr>
          </a:p>
          <a:p>
            <a:pPr algn="ctr"/>
            <a:endParaRPr lang="en-US" sz="894" i="1" dirty="0">
              <a:latin typeface="Montserrat" panose="00000500000000000000" pitchFamily="2" charset="-52"/>
            </a:endParaRPr>
          </a:p>
          <a:p>
            <a:pPr algn="ctr"/>
            <a:endParaRPr lang="en-US" sz="894" i="1" dirty="0">
              <a:latin typeface="Montserrat" panose="00000500000000000000" pitchFamily="2" charset="-52"/>
            </a:endParaRPr>
          </a:p>
          <a:p>
            <a:pPr algn="ctr"/>
            <a:endParaRPr lang="en-US" sz="894" i="1" dirty="0">
              <a:latin typeface="Montserrat" panose="00000500000000000000" pitchFamily="2" charset="-52"/>
            </a:endParaRPr>
          </a:p>
          <a:p>
            <a:pPr algn="ctr"/>
            <a:endParaRPr lang="ru-RU" sz="894" i="1" dirty="0">
              <a:latin typeface="Montserrat" panose="00000500000000000000" pitchFamily="2" charset="-52"/>
            </a:endParaRPr>
          </a:p>
          <a:p>
            <a:pPr algn="ctr"/>
            <a:endParaRPr lang="en-US" sz="894" i="1" dirty="0">
              <a:latin typeface="Montserrat" panose="00000500000000000000" pitchFamily="2" charset="-52"/>
            </a:endParaRPr>
          </a:p>
          <a:p>
            <a:pPr algn="ctr"/>
            <a:r>
              <a:rPr lang="ru-RU" sz="894" i="1" dirty="0">
                <a:latin typeface="Montserrat" panose="00000500000000000000" pitchFamily="2" charset="-52"/>
              </a:rPr>
              <a:t>Вес каждого коэффициента может меняться в зависимости от приоритетов на данный момент времени 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79E5344-11EC-475C-AAEB-41644366F31F}"/>
              </a:ext>
            </a:extLst>
          </p:cNvPr>
          <p:cNvGrpSpPr/>
          <p:nvPr/>
        </p:nvGrpSpPr>
        <p:grpSpPr>
          <a:xfrm>
            <a:off x="1842873" y="4965360"/>
            <a:ext cx="8391764" cy="882664"/>
            <a:chOff x="-190481" y="2696238"/>
            <a:chExt cx="10537859" cy="10863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5FF89E-1D17-465F-868F-D4C507259244}"/>
                </a:ext>
              </a:extLst>
            </p:cNvPr>
            <p:cNvSpPr txBox="1"/>
            <p:nvPr/>
          </p:nvSpPr>
          <p:spPr>
            <a:xfrm>
              <a:off x="-190481" y="2702292"/>
              <a:ext cx="6097554" cy="975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742950" fontAlgn="b"/>
              <a:r>
                <a:rPr lang="en-US" sz="1138" u="sng" dirty="0">
                  <a:latin typeface="Montserrat" panose="00000500000000000000" pitchFamily="2" charset="-52"/>
                </a:rPr>
                <a:t>X </a:t>
              </a:r>
              <a:r>
                <a:rPr lang="ru-RU" sz="1138" u="sng" dirty="0">
                  <a:latin typeface="Montserrat" panose="00000500000000000000" pitchFamily="2" charset="-52"/>
                </a:rPr>
                <a:t>исполненных</a:t>
              </a:r>
              <a:r>
                <a:rPr lang="en-US" sz="1138" u="sng" dirty="0">
                  <a:latin typeface="Montserrat" panose="00000500000000000000" pitchFamily="2" charset="-52"/>
                </a:rPr>
                <a:t> </a:t>
              </a:r>
              <a:r>
                <a:rPr lang="ru-RU" sz="1138" u="sng" dirty="0">
                  <a:latin typeface="Montserrat" panose="00000500000000000000" pitchFamily="2" charset="-52"/>
                </a:rPr>
                <a:t>требований </a:t>
              </a:r>
            </a:p>
            <a:p>
              <a:pPr algn="ctr" defTabSz="742950" fontAlgn="b"/>
              <a:r>
                <a:rPr lang="en-US" sz="1138" dirty="0">
                  <a:latin typeface="Montserrat" panose="00000500000000000000" pitchFamily="2" charset="-52"/>
                </a:rPr>
                <a:t>N </a:t>
              </a:r>
              <a:r>
                <a:rPr lang="ru-RU" sz="1138" dirty="0">
                  <a:latin typeface="Montserrat" panose="00000500000000000000" pitchFamily="2" charset="-52"/>
                </a:rPr>
                <a:t>заданных требований  </a:t>
              </a:r>
            </a:p>
            <a:p>
              <a:pPr algn="ctr" defTabSz="742950" fontAlgn="b"/>
              <a:endParaRPr lang="ru-RU" sz="1138" dirty="0">
                <a:latin typeface="Montserrat" panose="00000500000000000000" pitchFamily="2" charset="-52"/>
              </a:endParaRPr>
            </a:p>
            <a:p>
              <a:pPr algn="ctr" defTabSz="742950" fontAlgn="b"/>
              <a:endParaRPr lang="ru-RU" sz="1138" dirty="0">
                <a:latin typeface="Montserrat" panose="00000500000000000000" pitchFamily="2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0B74BF-A66D-4336-9F21-567E9F6D7B40}"/>
                </a:ext>
              </a:extLst>
            </p:cNvPr>
            <p:cNvSpPr txBox="1"/>
            <p:nvPr/>
          </p:nvSpPr>
          <p:spPr>
            <a:xfrm>
              <a:off x="8114713" y="2915637"/>
              <a:ext cx="2232665" cy="7910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742950" fontAlgn="b"/>
              <a:r>
                <a:rPr lang="ru-RU" sz="894" dirty="0">
                  <a:solidFill>
                    <a:srgbClr val="00B0F0"/>
                  </a:solidFill>
                  <a:latin typeface="Montserrat" panose="00000500000000000000" pitchFamily="2" charset="-52"/>
                </a:rPr>
                <a:t>х   Вес </a:t>
              </a:r>
            </a:p>
            <a:p>
              <a:pPr defTabSz="742950" fontAlgn="b"/>
              <a:r>
                <a:rPr lang="ru-RU" sz="894" dirty="0">
                  <a:solidFill>
                    <a:srgbClr val="00B0F0"/>
                  </a:solidFill>
                  <a:latin typeface="Montserrat" panose="00000500000000000000" pitchFamily="2" charset="-52"/>
                </a:rPr>
                <a:t>     коэффициента</a:t>
              </a:r>
              <a:endParaRPr lang="en-US" sz="894" dirty="0">
                <a:solidFill>
                  <a:srgbClr val="00B0F0"/>
                </a:solidFill>
                <a:latin typeface="Montserrat" panose="00000500000000000000" pitchFamily="2" charset="-52"/>
              </a:endParaRPr>
            </a:p>
            <a:p>
              <a:pPr marL="147042" defTabSz="742950" fontAlgn="b"/>
              <a:r>
                <a:rPr lang="ru-RU" sz="894" dirty="0">
                  <a:solidFill>
                    <a:srgbClr val="00B0F0"/>
                  </a:solidFill>
                  <a:latin typeface="Montserrat" panose="00000500000000000000" pitchFamily="2" charset="-52"/>
                </a:rPr>
                <a:t>в общем индексе клиентоцентричности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0A58BB-681B-40AA-A0F6-355C83563C46}"/>
                </a:ext>
              </a:extLst>
            </p:cNvPr>
            <p:cNvSpPr txBox="1"/>
            <p:nvPr/>
          </p:nvSpPr>
          <p:spPr>
            <a:xfrm>
              <a:off x="4419775" y="2696238"/>
              <a:ext cx="3865720" cy="544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38" dirty="0">
                  <a:latin typeface="Montserrat" panose="00000500000000000000" pitchFamily="2" charset="-52"/>
                </a:rPr>
                <a:t>Показатель </a:t>
              </a:r>
            </a:p>
            <a:p>
              <a:pPr algn="ctr"/>
              <a:r>
                <a:rPr lang="ru-RU" sz="1138" dirty="0">
                  <a:latin typeface="Montserrat" panose="00000500000000000000" pitchFamily="2" charset="-52"/>
                </a:rPr>
                <a:t>оценки клиентов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C3B5E5-17AA-43E9-8B90-367B77794513}"/>
                </a:ext>
              </a:extLst>
            </p:cNvPr>
            <p:cNvSpPr txBox="1"/>
            <p:nvPr/>
          </p:nvSpPr>
          <p:spPr>
            <a:xfrm flipH="1">
              <a:off x="4695825" y="2831133"/>
              <a:ext cx="209550" cy="39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63" dirty="0"/>
                <a:t>+</a:t>
              </a:r>
            </a:p>
          </p:txBody>
        </p: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A5F603B5-6E86-414B-813A-EE2CCEA418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7702" y="3368268"/>
              <a:ext cx="6005871" cy="211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55309D-998D-48E6-9014-1A0BA1A31531}"/>
                </a:ext>
              </a:extLst>
            </p:cNvPr>
            <p:cNvSpPr txBox="1"/>
            <p:nvPr/>
          </p:nvSpPr>
          <p:spPr>
            <a:xfrm>
              <a:off x="4695825" y="3422731"/>
              <a:ext cx="350657" cy="359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dirty="0">
                  <a:latin typeface="Montserrat" panose="00000500000000000000" pitchFamily="2" charset="-52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2A28EF-43D7-4BB9-B346-65D45ADBC37F}"/>
              </a:ext>
            </a:extLst>
          </p:cNvPr>
          <p:cNvSpPr txBox="1"/>
          <p:nvPr/>
        </p:nvSpPr>
        <p:spPr>
          <a:xfrm>
            <a:off x="7095889" y="1392727"/>
            <a:ext cx="2707793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63" dirty="0">
                <a:solidFill>
                  <a:srgbClr val="ED7D31"/>
                </a:solidFill>
                <a:latin typeface="Montserrat" pitchFamily="2" charset="77"/>
              </a:rPr>
              <a:t>ОБЪЕКТИВНЫЕ ДАННЫЕ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E63FCB-2C67-426A-A2E8-A53C3FCF6E4B}"/>
              </a:ext>
            </a:extLst>
          </p:cNvPr>
          <p:cNvSpPr txBox="1"/>
          <p:nvPr/>
        </p:nvSpPr>
        <p:spPr>
          <a:xfrm>
            <a:off x="1439451" y="1392727"/>
            <a:ext cx="4461478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63" dirty="0">
                <a:solidFill>
                  <a:srgbClr val="ED7D31"/>
                </a:solidFill>
                <a:latin typeface="Montserrat" pitchFamily="2" charset="77"/>
              </a:rPr>
              <a:t>СУБЪЕКТИВНОЕ ВОСПРИЯТИЕ КЛИЕНТОВ</a:t>
            </a: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DBB860E5-EE58-1E40-9E82-62ED45CF5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880" y="2048504"/>
            <a:ext cx="579133" cy="6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7FA5A6B-AAB7-B740-AB67-D58F81C526E9}"/>
              </a:ext>
            </a:extLst>
          </p:cNvPr>
          <p:cNvSpPr txBox="1"/>
          <p:nvPr/>
        </p:nvSpPr>
        <p:spPr>
          <a:xfrm>
            <a:off x="1498998" y="166780"/>
            <a:ext cx="9057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5481D"/>
                </a:solidFill>
                <a:latin typeface="Montserrat SemiBold" pitchFamily="2" charset="77"/>
              </a:rPr>
              <a:t> 2 вида измерений </a:t>
            </a:r>
            <a:br>
              <a:rPr lang="ru-RU" sz="2800" b="1" dirty="0">
                <a:solidFill>
                  <a:srgbClr val="E5481D"/>
                </a:solidFill>
                <a:latin typeface="Montserrat SemiBold" pitchFamily="2" charset="77"/>
              </a:rPr>
            </a:b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</a:rPr>
              <a:t>показателей клиентоцентричности </a:t>
            </a:r>
          </a:p>
        </p:txBody>
      </p:sp>
      <p:sp>
        <p:nvSpPr>
          <p:cNvPr id="31" name="Номер слайда 1">
            <a:extLst>
              <a:ext uri="{FF2B5EF4-FFF2-40B4-BE49-F238E27FC236}">
                <a16:creationId xmlns:a16="http://schemas.microsoft.com/office/drawing/2014/main" id="{9849EE3A-C65B-5A42-9413-CB71E515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8885" y="6413912"/>
            <a:ext cx="2228850" cy="296664"/>
          </a:xfrm>
        </p:spPr>
        <p:txBody>
          <a:bodyPr/>
          <a:lstStyle/>
          <a:p>
            <a:fld id="{CDEDBB94-ECA0-4EA5-A6B7-C18E88DE8D2C}" type="slidenum">
              <a:rPr lang="ru-RU" smtClean="0">
                <a:latin typeface="Montserrat" panose="00000500000000000000" pitchFamily="2" charset="-52"/>
              </a:rPr>
              <a:t>5</a:t>
            </a:fld>
            <a:endParaRPr lang="ru-RU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827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A5C97F2F-6A8C-024D-B9D0-21A0658073FB}"/>
              </a:ext>
            </a:extLst>
          </p:cNvPr>
          <p:cNvSpPr/>
          <p:nvPr/>
        </p:nvSpPr>
        <p:spPr>
          <a:xfrm>
            <a:off x="-23182" y="4891649"/>
            <a:ext cx="12215181" cy="202532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6DBB"/>
              </a:gs>
              <a:gs pos="100000">
                <a:srgbClr val="025393"/>
              </a:gs>
            </a:gsLst>
            <a:lin ang="13500000" scaled="1"/>
          </a:gradFill>
          <a:ln>
            <a:noFill/>
          </a:ln>
          <a:effectLst>
            <a:outerShdw blurRad="190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5F447-39DD-C248-A4DF-6C6306262263}"/>
              </a:ext>
            </a:extLst>
          </p:cNvPr>
          <p:cNvSpPr txBox="1"/>
          <p:nvPr/>
        </p:nvSpPr>
        <p:spPr>
          <a:xfrm>
            <a:off x="538160" y="232149"/>
            <a:ext cx="81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Montserrat SemiBold" pitchFamily="2" charset="77"/>
              </a:rPr>
              <a:t>Этапы пилотирования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5471D"/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9F20EDA-0FB2-DB4C-A3E2-6E95C6945019}"/>
              </a:ext>
            </a:extLst>
          </p:cNvPr>
          <p:cNvCxnSpPr>
            <a:cxnSpLocks/>
          </p:cNvCxnSpPr>
          <p:nvPr/>
        </p:nvCxnSpPr>
        <p:spPr>
          <a:xfrm>
            <a:off x="623888" y="1553281"/>
            <a:ext cx="10944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B43855-3224-D749-B575-66FA785934BA}"/>
              </a:ext>
            </a:extLst>
          </p:cNvPr>
          <p:cNvSpPr txBox="1"/>
          <p:nvPr/>
        </p:nvSpPr>
        <p:spPr>
          <a:xfrm>
            <a:off x="538160" y="1670368"/>
            <a:ext cx="13620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Montserrat" pitchFamily="2" charset="0"/>
                <a:ea typeface="Calibri" panose="020F0502020204030204" pitchFamily="34" charset="0"/>
              </a:rPr>
              <a:t>П</a:t>
            </a:r>
            <a:r>
              <a:rPr lang="ru-RU" sz="1000" dirty="0">
                <a:effectLst/>
                <a:latin typeface="Montserrat" pitchFamily="2" charset="0"/>
                <a:ea typeface="Calibri" panose="020F0502020204030204" pitchFamily="34" charset="0"/>
              </a:rPr>
              <a:t>роведение установочного </a:t>
            </a:r>
            <a:r>
              <a:rPr lang="ru-RU" sz="1000" dirty="0" err="1">
                <a:effectLst/>
                <a:latin typeface="Montserrat" pitchFamily="2" charset="0"/>
                <a:ea typeface="Calibri" panose="020F0502020204030204" pitchFamily="34" charset="0"/>
              </a:rPr>
              <a:t>вебинара</a:t>
            </a:r>
            <a:r>
              <a:rPr lang="ru-RU" sz="1000" dirty="0">
                <a:effectLst/>
                <a:latin typeface="Montserrat" pitchFamily="2" charset="0"/>
                <a:ea typeface="Calibri" panose="020F0502020204030204" pitchFamily="34" charset="0"/>
              </a:rPr>
              <a:t> </a:t>
            </a:r>
            <a:endParaRPr lang="ru-RU" sz="1000" dirty="0">
              <a:latin typeface="Montserra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F4A03-C33B-5F4A-9DF0-8C0988B19E75}"/>
              </a:ext>
            </a:extLst>
          </p:cNvPr>
          <p:cNvSpPr txBox="1"/>
          <p:nvPr/>
        </p:nvSpPr>
        <p:spPr>
          <a:xfrm>
            <a:off x="2126653" y="1672739"/>
            <a:ext cx="1645841" cy="266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Montserrat" pitchFamily="2" charset="0"/>
                <a:ea typeface="Calibri" panose="020F0502020204030204" pitchFamily="34" charset="0"/>
              </a:rPr>
              <a:t>Формирование состава рабочей группы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Montserrat" pitchFamily="2" charset="0"/>
              </a:rPr>
              <a:t>Утверждение «дорожной карты»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Montserrat" pitchFamily="2" charset="0"/>
              </a:rPr>
              <a:t>Принятие руководителем ЦЗН приказа о проведении пилотной апробации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Montserrat" pitchFamily="2" charset="0"/>
              </a:rPr>
              <a:t>Участие сотрудников СЗН (ЦЗН) в обучающем мероприятии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6D029C-FF88-7749-B197-DB1EB8E62B52}"/>
              </a:ext>
            </a:extLst>
          </p:cNvPr>
          <p:cNvSpPr txBox="1"/>
          <p:nvPr/>
        </p:nvSpPr>
        <p:spPr>
          <a:xfrm>
            <a:off x="3998910" y="1670368"/>
            <a:ext cx="13620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Montserrat" pitchFamily="2" charset="0"/>
                <a:ea typeface="Calibri" panose="020F0502020204030204" pitchFamily="34" charset="0"/>
              </a:rPr>
              <a:t>Утверждение для региона перечня показателей </a:t>
            </a:r>
            <a:r>
              <a:rPr lang="ru-RU" sz="1000" dirty="0" err="1">
                <a:latin typeface="Montserrat" pitchFamily="2" charset="0"/>
                <a:ea typeface="Calibri" panose="020F0502020204030204" pitchFamily="34" charset="0"/>
              </a:rPr>
              <a:t>клиентоцент-ричности</a:t>
            </a:r>
            <a:r>
              <a:rPr lang="ru-RU" sz="1000" dirty="0">
                <a:latin typeface="Montserrat" pitchFamily="2" charset="0"/>
                <a:ea typeface="Calibri" panose="020F0502020204030204" pitchFamily="34" charset="0"/>
              </a:rPr>
              <a:t> (персональный перечень объективных показателей)</a:t>
            </a:r>
            <a:endParaRPr lang="ru-RU" sz="1000" dirty="0">
              <a:latin typeface="Montserra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FA2FA-F774-0A4F-85DE-BED82EEFEE95}"/>
              </a:ext>
            </a:extLst>
          </p:cNvPr>
          <p:cNvSpPr txBox="1"/>
          <p:nvPr/>
        </p:nvSpPr>
        <p:spPr>
          <a:xfrm>
            <a:off x="5644751" y="1670368"/>
            <a:ext cx="1362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Montserrat" pitchFamily="2" charset="0"/>
                <a:ea typeface="Calibri" panose="020F0502020204030204" pitchFamily="34" charset="0"/>
              </a:rPr>
              <a:t>Проведение замеров</a:t>
            </a:r>
            <a:endParaRPr lang="ru-RU" sz="1000" dirty="0">
              <a:latin typeface="Montserra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75CDC-A2CF-804C-B74B-322F6B82E701}"/>
              </a:ext>
            </a:extLst>
          </p:cNvPr>
          <p:cNvSpPr txBox="1"/>
          <p:nvPr/>
        </p:nvSpPr>
        <p:spPr>
          <a:xfrm>
            <a:off x="7290592" y="1670368"/>
            <a:ext cx="1362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Montserrat" pitchFamily="2" charset="0"/>
                <a:ea typeface="Calibri" panose="020F0502020204030204" pitchFamily="34" charset="0"/>
              </a:rPr>
              <a:t>Обработка и анализ полученных результатов</a:t>
            </a:r>
            <a:endParaRPr lang="ru-RU" sz="1000" dirty="0">
              <a:latin typeface="Montserra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16A246-3D05-CD41-8514-6CF4F23A0AB5}"/>
              </a:ext>
            </a:extLst>
          </p:cNvPr>
          <p:cNvSpPr txBox="1"/>
          <p:nvPr/>
        </p:nvSpPr>
        <p:spPr>
          <a:xfrm>
            <a:off x="8936433" y="1670368"/>
            <a:ext cx="13620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Montserrat" pitchFamily="2" charset="0"/>
                <a:ea typeface="Calibri" panose="020F0502020204030204" pitchFamily="34" charset="0"/>
              </a:rPr>
              <a:t>Подготовка и сдача отчета о результатах пилотной апробации</a:t>
            </a:r>
            <a:endParaRPr lang="ru-RU" sz="1000" dirty="0">
              <a:latin typeface="Montserra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94E15C-BD6E-AA4D-BFCB-8F60A0B6E549}"/>
              </a:ext>
            </a:extLst>
          </p:cNvPr>
          <p:cNvSpPr txBox="1"/>
          <p:nvPr/>
        </p:nvSpPr>
        <p:spPr>
          <a:xfrm>
            <a:off x="10582272" y="1670368"/>
            <a:ext cx="13620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Montserrat" pitchFamily="2" charset="0"/>
                <a:ea typeface="Calibri" panose="020F0502020204030204" pitchFamily="34" charset="0"/>
              </a:rPr>
              <a:t>Проведение итогового </a:t>
            </a:r>
            <a:r>
              <a:rPr lang="ru-RU" sz="1000" dirty="0" err="1">
                <a:latin typeface="Montserrat" pitchFamily="2" charset="0"/>
                <a:ea typeface="Calibri" panose="020F0502020204030204" pitchFamily="34" charset="0"/>
              </a:rPr>
              <a:t>вебинара</a:t>
            </a:r>
            <a:r>
              <a:rPr lang="ru-RU" sz="1000" dirty="0">
                <a:latin typeface="Montserrat" pitchFamily="2" charset="0"/>
                <a:ea typeface="Calibri" panose="020F0502020204030204" pitchFamily="34" charset="0"/>
              </a:rPr>
              <a:t> </a:t>
            </a:r>
            <a:endParaRPr lang="ru-RU" sz="1000" dirty="0">
              <a:latin typeface="Montserrat" pitchFamily="2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6578E16-B521-BD41-A6D9-ACD93EDFA33D}"/>
              </a:ext>
            </a:extLst>
          </p:cNvPr>
          <p:cNvGrpSpPr/>
          <p:nvPr/>
        </p:nvGrpSpPr>
        <p:grpSpPr>
          <a:xfrm>
            <a:off x="620713" y="1034415"/>
            <a:ext cx="789871" cy="519430"/>
            <a:chOff x="620713" y="1034415"/>
            <a:chExt cx="789871" cy="519430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858F85B6-EDB0-D14A-ABA4-F5AA716056AF}"/>
                </a:ext>
              </a:extLst>
            </p:cNvPr>
            <p:cNvCxnSpPr/>
            <p:nvPr/>
          </p:nvCxnSpPr>
          <p:spPr>
            <a:xfrm flipV="1">
              <a:off x="623888" y="1250950"/>
              <a:ext cx="0" cy="3028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AE1FF99-889D-FD48-858A-06B96EA6DD90}"/>
                </a:ext>
              </a:extLst>
            </p:cNvPr>
            <p:cNvSpPr/>
            <p:nvPr/>
          </p:nvSpPr>
          <p:spPr>
            <a:xfrm>
              <a:off x="620713" y="1034415"/>
              <a:ext cx="789871" cy="222885"/>
            </a:xfrm>
            <a:prstGeom prst="rect">
              <a:avLst/>
            </a:prstGeom>
            <a:gradFill>
              <a:gsLst>
                <a:gs pos="0">
                  <a:srgbClr val="006DBB"/>
                </a:gs>
                <a:gs pos="100000">
                  <a:srgbClr val="025393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latin typeface="Montserrat" pitchFamily="2" charset="0"/>
                </a:rPr>
                <a:t>1 апреля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6E1750C-FB35-664B-965D-EDE013525CA1}"/>
              </a:ext>
            </a:extLst>
          </p:cNvPr>
          <p:cNvGrpSpPr/>
          <p:nvPr/>
        </p:nvGrpSpPr>
        <p:grpSpPr>
          <a:xfrm>
            <a:off x="2222685" y="1034415"/>
            <a:ext cx="923632" cy="519430"/>
            <a:chOff x="620713" y="1034415"/>
            <a:chExt cx="923632" cy="519430"/>
          </a:xfrm>
        </p:grpSpPr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93D43907-86EB-9B40-82E9-4EC1D080A54E}"/>
                </a:ext>
              </a:extLst>
            </p:cNvPr>
            <p:cNvCxnSpPr/>
            <p:nvPr/>
          </p:nvCxnSpPr>
          <p:spPr>
            <a:xfrm flipV="1">
              <a:off x="623888" y="1250950"/>
              <a:ext cx="0" cy="3028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0F3AEE37-5832-1D4F-B3E1-B103DB40B162}"/>
                </a:ext>
              </a:extLst>
            </p:cNvPr>
            <p:cNvSpPr/>
            <p:nvPr/>
          </p:nvSpPr>
          <p:spPr>
            <a:xfrm>
              <a:off x="620713" y="1034415"/>
              <a:ext cx="923632" cy="215968"/>
            </a:xfrm>
            <a:prstGeom prst="rect">
              <a:avLst/>
            </a:prstGeom>
            <a:gradFill>
              <a:gsLst>
                <a:gs pos="0">
                  <a:srgbClr val="006DBB"/>
                </a:gs>
                <a:gs pos="100000">
                  <a:srgbClr val="025393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latin typeface="Montserrat" pitchFamily="2" charset="0"/>
                </a:rPr>
                <a:t>до 8 апреля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B237BD6-01B4-6A4D-B80A-F7F5A6195ADA}"/>
              </a:ext>
            </a:extLst>
          </p:cNvPr>
          <p:cNvGrpSpPr/>
          <p:nvPr/>
        </p:nvGrpSpPr>
        <p:grpSpPr>
          <a:xfrm>
            <a:off x="4108192" y="1034415"/>
            <a:ext cx="923630" cy="519430"/>
            <a:chOff x="620713" y="1034415"/>
            <a:chExt cx="923630" cy="51943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74E76C2-F0A5-254D-864F-536E971CA534}"/>
                </a:ext>
              </a:extLst>
            </p:cNvPr>
            <p:cNvCxnSpPr/>
            <p:nvPr/>
          </p:nvCxnSpPr>
          <p:spPr>
            <a:xfrm flipV="1">
              <a:off x="623888" y="1250950"/>
              <a:ext cx="0" cy="3028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624601FB-6910-754F-A627-4BA38239FE76}"/>
                </a:ext>
              </a:extLst>
            </p:cNvPr>
            <p:cNvSpPr/>
            <p:nvPr/>
          </p:nvSpPr>
          <p:spPr>
            <a:xfrm>
              <a:off x="620713" y="1034415"/>
              <a:ext cx="923630" cy="222885"/>
            </a:xfrm>
            <a:prstGeom prst="rect">
              <a:avLst/>
            </a:prstGeom>
            <a:gradFill>
              <a:gsLst>
                <a:gs pos="0">
                  <a:srgbClr val="006DBB"/>
                </a:gs>
                <a:gs pos="100000">
                  <a:srgbClr val="025393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latin typeface="Montserrat" pitchFamily="2" charset="0"/>
                </a:rPr>
                <a:t>до 12 апреля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5CBD2B0-3C34-614E-9618-84AB87BDC67E}"/>
              </a:ext>
            </a:extLst>
          </p:cNvPr>
          <p:cNvGrpSpPr/>
          <p:nvPr/>
        </p:nvGrpSpPr>
        <p:grpSpPr>
          <a:xfrm>
            <a:off x="5738518" y="1034415"/>
            <a:ext cx="930717" cy="519430"/>
            <a:chOff x="620713" y="1034415"/>
            <a:chExt cx="930717" cy="519430"/>
          </a:xfrm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6F6A690B-CAD5-3E41-873F-8470A04178CE}"/>
                </a:ext>
              </a:extLst>
            </p:cNvPr>
            <p:cNvCxnSpPr/>
            <p:nvPr/>
          </p:nvCxnSpPr>
          <p:spPr>
            <a:xfrm flipV="1">
              <a:off x="623888" y="1250950"/>
              <a:ext cx="0" cy="3028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935D406-FA4A-4C48-8100-B307710F9012}"/>
                </a:ext>
              </a:extLst>
            </p:cNvPr>
            <p:cNvSpPr/>
            <p:nvPr/>
          </p:nvSpPr>
          <p:spPr>
            <a:xfrm>
              <a:off x="620713" y="1034415"/>
              <a:ext cx="930717" cy="222885"/>
            </a:xfrm>
            <a:prstGeom prst="rect">
              <a:avLst/>
            </a:prstGeom>
            <a:solidFill>
              <a:srgbClr val="E5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latin typeface="Montserrat" pitchFamily="2" charset="0"/>
                </a:rPr>
                <a:t>до 30 апреля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641E61C-51CA-4549-9584-9CAC45462C7D}"/>
              </a:ext>
            </a:extLst>
          </p:cNvPr>
          <p:cNvGrpSpPr/>
          <p:nvPr/>
        </p:nvGrpSpPr>
        <p:grpSpPr>
          <a:xfrm>
            <a:off x="7375932" y="1034415"/>
            <a:ext cx="789871" cy="519430"/>
            <a:chOff x="620713" y="1034415"/>
            <a:chExt cx="789871" cy="519430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814D02F7-C69C-B44B-8BE9-8670F2B200B6}"/>
                </a:ext>
              </a:extLst>
            </p:cNvPr>
            <p:cNvCxnSpPr/>
            <p:nvPr/>
          </p:nvCxnSpPr>
          <p:spPr>
            <a:xfrm flipV="1">
              <a:off x="623888" y="1250950"/>
              <a:ext cx="0" cy="3028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2398126E-E532-4145-9699-A6D7AF7B174F}"/>
                </a:ext>
              </a:extLst>
            </p:cNvPr>
            <p:cNvSpPr/>
            <p:nvPr/>
          </p:nvSpPr>
          <p:spPr>
            <a:xfrm>
              <a:off x="620713" y="1034415"/>
              <a:ext cx="789871" cy="222885"/>
            </a:xfrm>
            <a:prstGeom prst="rect">
              <a:avLst/>
            </a:prstGeom>
            <a:gradFill>
              <a:gsLst>
                <a:gs pos="0">
                  <a:srgbClr val="006DBB"/>
                </a:gs>
                <a:gs pos="100000">
                  <a:srgbClr val="025393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latin typeface="Montserrat" pitchFamily="2" charset="0"/>
                </a:rPr>
                <a:t>до 13 мая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F88ACB7-D4B1-1A41-BB12-7B9F0313D205}"/>
              </a:ext>
            </a:extLst>
          </p:cNvPr>
          <p:cNvGrpSpPr/>
          <p:nvPr/>
        </p:nvGrpSpPr>
        <p:grpSpPr>
          <a:xfrm>
            <a:off x="9041700" y="1034415"/>
            <a:ext cx="789871" cy="519430"/>
            <a:chOff x="620713" y="1034415"/>
            <a:chExt cx="789871" cy="519430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B4DFEA71-4066-1948-830B-2854FEB1BA8C}"/>
                </a:ext>
              </a:extLst>
            </p:cNvPr>
            <p:cNvCxnSpPr/>
            <p:nvPr/>
          </p:nvCxnSpPr>
          <p:spPr>
            <a:xfrm flipV="1">
              <a:off x="623888" y="1250950"/>
              <a:ext cx="0" cy="3028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C56B367C-6137-3242-8A04-1EC6F08CEE17}"/>
                </a:ext>
              </a:extLst>
            </p:cNvPr>
            <p:cNvSpPr/>
            <p:nvPr/>
          </p:nvSpPr>
          <p:spPr>
            <a:xfrm>
              <a:off x="620713" y="1034415"/>
              <a:ext cx="789871" cy="222885"/>
            </a:xfrm>
            <a:prstGeom prst="rect">
              <a:avLst/>
            </a:prstGeom>
            <a:gradFill>
              <a:gsLst>
                <a:gs pos="0">
                  <a:srgbClr val="006DBB"/>
                </a:gs>
                <a:gs pos="100000">
                  <a:srgbClr val="025393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latin typeface="Montserrat" pitchFamily="2" charset="0"/>
                </a:rPr>
                <a:t>до 20 мая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3B40D64-124D-8B42-8BD0-01FD8EBDF3F0}"/>
              </a:ext>
            </a:extLst>
          </p:cNvPr>
          <p:cNvGrpSpPr/>
          <p:nvPr/>
        </p:nvGrpSpPr>
        <p:grpSpPr>
          <a:xfrm>
            <a:off x="10686202" y="1034415"/>
            <a:ext cx="881911" cy="519430"/>
            <a:chOff x="620713" y="1034415"/>
            <a:chExt cx="881911" cy="519430"/>
          </a:xfrm>
        </p:grpSpPr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1D606774-0F99-9A46-B797-91E1FE3E0A12}"/>
                </a:ext>
              </a:extLst>
            </p:cNvPr>
            <p:cNvCxnSpPr/>
            <p:nvPr/>
          </p:nvCxnSpPr>
          <p:spPr>
            <a:xfrm flipV="1">
              <a:off x="623888" y="1250950"/>
              <a:ext cx="0" cy="3028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D97C9060-20CB-E349-B245-BF665DBD3BAB}"/>
                </a:ext>
              </a:extLst>
            </p:cNvPr>
            <p:cNvSpPr/>
            <p:nvPr/>
          </p:nvSpPr>
          <p:spPr>
            <a:xfrm>
              <a:off x="620713" y="1034415"/>
              <a:ext cx="881911" cy="222885"/>
            </a:xfrm>
            <a:prstGeom prst="rect">
              <a:avLst/>
            </a:prstGeom>
            <a:gradFill>
              <a:gsLst>
                <a:gs pos="0">
                  <a:srgbClr val="006DBB"/>
                </a:gs>
                <a:gs pos="100000">
                  <a:srgbClr val="025393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00" dirty="0">
                  <a:latin typeface="Montserrat" pitchFamily="2" charset="0"/>
                </a:rPr>
                <a:t>Конец июня</a:t>
              </a:r>
            </a:p>
          </p:txBody>
        </p:sp>
      </p:grp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268B58C5-1439-D148-8565-1C10926F9E02}"/>
              </a:ext>
            </a:extLst>
          </p:cNvPr>
          <p:cNvSpPr/>
          <p:nvPr/>
        </p:nvSpPr>
        <p:spPr>
          <a:xfrm>
            <a:off x="4046047" y="3147696"/>
            <a:ext cx="2049954" cy="1477320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6350">
            <a:solidFill>
              <a:schemeClr val="accent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900" dirty="0">
                <a:solidFill>
                  <a:srgbClr val="4472C4"/>
                </a:solidFill>
                <a:latin typeface="Montserrat" pitchFamily="2" charset="77"/>
              </a:rPr>
              <a:t>Все участники апробации пилотируют показатели, измеряемые на основе социологического опроса</a:t>
            </a:r>
          </a:p>
          <a:p>
            <a:endParaRPr lang="ru-RU" sz="900" b="1" dirty="0">
              <a:solidFill>
                <a:srgbClr val="4472C4"/>
              </a:solidFill>
              <a:latin typeface="Montserrat" pitchFamily="2" charset="77"/>
            </a:endParaRPr>
          </a:p>
          <a:p>
            <a:r>
              <a:rPr lang="ru-RU" sz="900" b="1" dirty="0">
                <a:solidFill>
                  <a:srgbClr val="4472C4"/>
                </a:solidFill>
                <a:latin typeface="Montserrat" pitchFamily="2" charset="77"/>
              </a:rPr>
              <a:t>Показатели на основе объективных данных назначаются для пилотирования персонально для каждого региона</a:t>
            </a: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8C03E3B4-8F58-0F46-BC0A-2C5DDDDC4DC3}"/>
              </a:ext>
            </a:extLst>
          </p:cNvPr>
          <p:cNvGrpSpPr/>
          <p:nvPr/>
        </p:nvGrpSpPr>
        <p:grpSpPr>
          <a:xfrm>
            <a:off x="623888" y="5311646"/>
            <a:ext cx="3033712" cy="1154155"/>
            <a:chOff x="623888" y="5217050"/>
            <a:chExt cx="3033712" cy="1154155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21ADA8DC-7D9D-3A4B-8278-D8EF1AFD55A6}"/>
                </a:ext>
              </a:extLst>
            </p:cNvPr>
            <p:cNvSpPr/>
            <p:nvPr/>
          </p:nvSpPr>
          <p:spPr>
            <a:xfrm>
              <a:off x="623888" y="5217050"/>
              <a:ext cx="3033712" cy="11541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b="1" dirty="0">
                <a:solidFill>
                  <a:srgbClr val="4472C4"/>
                </a:solidFill>
                <a:latin typeface="Montserrat" pitchFamily="2" charset="77"/>
              </a:endParaRPr>
            </a:p>
          </p:txBody>
        </p:sp>
        <p:pic>
          <p:nvPicPr>
            <p:cNvPr id="45" name="Рисунок 44" descr="Монитор со сплошной заливкой">
              <a:extLst>
                <a:ext uri="{FF2B5EF4-FFF2-40B4-BE49-F238E27FC236}">
                  <a16:creationId xmlns:a16="http://schemas.microsoft.com/office/drawing/2014/main" id="{FF110BC0-1E6E-1C4B-9F7C-E24A224B8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9956" y="5534506"/>
              <a:ext cx="519243" cy="519243"/>
            </a:xfrm>
            <a:prstGeom prst="rect">
              <a:avLst/>
            </a:prstGeom>
          </p:spPr>
        </p:pic>
      </p:grp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22EB62E7-D5F5-BB4D-9E9C-202EC561FFD9}"/>
              </a:ext>
            </a:extLst>
          </p:cNvPr>
          <p:cNvSpPr/>
          <p:nvPr/>
        </p:nvSpPr>
        <p:spPr>
          <a:xfrm>
            <a:off x="4587504" y="5311646"/>
            <a:ext cx="3033712" cy="11541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rgbClr val="4472C4"/>
              </a:solidFill>
              <a:latin typeface="Montserrat" pitchFamily="2" charset="77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D9BCA940-2689-EA45-B33A-9C6538610109}"/>
              </a:ext>
            </a:extLst>
          </p:cNvPr>
          <p:cNvSpPr/>
          <p:nvPr/>
        </p:nvSpPr>
        <p:spPr>
          <a:xfrm>
            <a:off x="8551120" y="5282228"/>
            <a:ext cx="3033712" cy="11541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rgbClr val="4472C4"/>
              </a:solidFill>
              <a:latin typeface="Montserrat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26F30A-E88E-FB40-A9C7-3E52E72939A2}"/>
              </a:ext>
            </a:extLst>
          </p:cNvPr>
          <p:cNvSpPr txBox="1"/>
          <p:nvPr/>
        </p:nvSpPr>
        <p:spPr>
          <a:xfrm>
            <a:off x="1295267" y="5438600"/>
            <a:ext cx="236233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472C4"/>
                </a:solidFill>
                <a:latin typeface="Montserrat" pitchFamily="2" charset="77"/>
              </a:rPr>
              <a:t>Социологический опрос проводится в электронном виде (на гостевом компьютере в ЦЗН</a:t>
            </a:r>
            <a:r>
              <a:rPr lang="en-US" sz="1050" dirty="0">
                <a:solidFill>
                  <a:srgbClr val="4472C4"/>
                </a:solidFill>
                <a:latin typeface="Montserrat" pitchFamily="2" charset="77"/>
              </a:rPr>
              <a:t>/</a:t>
            </a:r>
            <a:r>
              <a:rPr lang="ru-RU" sz="1050" dirty="0">
                <a:solidFill>
                  <a:srgbClr val="4472C4"/>
                </a:solidFill>
                <a:latin typeface="Montserrat" pitchFamily="2" charset="77"/>
              </a:rPr>
              <a:t>в СМС рассылке</a:t>
            </a:r>
            <a:r>
              <a:rPr lang="en-US" sz="1050" dirty="0">
                <a:solidFill>
                  <a:srgbClr val="4472C4"/>
                </a:solidFill>
                <a:latin typeface="Montserrat" pitchFamily="2" charset="77"/>
              </a:rPr>
              <a:t>/e-mail</a:t>
            </a:r>
            <a:r>
              <a:rPr lang="ru-RU" sz="1050" dirty="0">
                <a:solidFill>
                  <a:srgbClr val="4472C4"/>
                </a:solidFill>
                <a:latin typeface="Montserrat" pitchFamily="2" charset="77"/>
              </a:rPr>
              <a:t> рассылке и т.д.)</a:t>
            </a:r>
          </a:p>
        </p:txBody>
      </p:sp>
      <p:pic>
        <p:nvPicPr>
          <p:cNvPr id="47" name="Рисунок 46" descr="Процессор со сплошной заливкой">
            <a:extLst>
              <a:ext uri="{FF2B5EF4-FFF2-40B4-BE49-F238E27FC236}">
                <a16:creationId xmlns:a16="http://schemas.microsoft.com/office/drawing/2014/main" id="{6882CE6E-2A86-EA49-BB06-26F5F8A68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9947" y="5628011"/>
            <a:ext cx="519243" cy="51924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FE3F2B2-3A71-A34F-A98B-B07FD75CD1D7}"/>
              </a:ext>
            </a:extLst>
          </p:cNvPr>
          <p:cNvSpPr txBox="1"/>
          <p:nvPr/>
        </p:nvSpPr>
        <p:spPr>
          <a:xfrm>
            <a:off x="5219567" y="5357809"/>
            <a:ext cx="236233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472C4"/>
                </a:solidFill>
                <a:latin typeface="Montserrat" pitchFamily="2" charset="77"/>
              </a:rPr>
              <a:t>Подсчет результатов соцопроса производится в АИС (автоматически)</a:t>
            </a:r>
          </a:p>
          <a:p>
            <a:r>
              <a:rPr lang="ru-RU" sz="1050" dirty="0">
                <a:solidFill>
                  <a:srgbClr val="4472C4"/>
                </a:solidFill>
                <a:latin typeface="Montserrat" pitchFamily="2" charset="77"/>
              </a:rPr>
              <a:t>Объективные данные регион самостоятельно заносит в личный кабинет</a:t>
            </a:r>
          </a:p>
        </p:txBody>
      </p:sp>
      <p:pic>
        <p:nvPicPr>
          <p:cNvPr id="49" name="Рисунок 48" descr="Группа со сплошной заливкой">
            <a:extLst>
              <a:ext uri="{FF2B5EF4-FFF2-40B4-BE49-F238E27FC236}">
                <a16:creationId xmlns:a16="http://schemas.microsoft.com/office/drawing/2014/main" id="{4B8EE98A-7821-144C-8E17-C37DEE719F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61003" y="5628010"/>
            <a:ext cx="519243" cy="51924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579B9C2-5CE1-4848-AF50-01E3F5BC1BF5}"/>
              </a:ext>
            </a:extLst>
          </p:cNvPr>
          <p:cNvSpPr txBox="1"/>
          <p:nvPr/>
        </p:nvSpPr>
        <p:spPr>
          <a:xfrm>
            <a:off x="9240025" y="5409182"/>
            <a:ext cx="236233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472C4"/>
                </a:solidFill>
                <a:latin typeface="Montserrat" pitchFamily="2" charset="77"/>
              </a:rPr>
              <a:t>В социологическом опросе должно принять участие не менее 100 человек, из которых не менее 20 человек – представители работодателей</a:t>
            </a:r>
          </a:p>
        </p:txBody>
      </p:sp>
      <p:sp>
        <p:nvSpPr>
          <p:cNvPr id="57" name="Номер слайда 1">
            <a:extLst>
              <a:ext uri="{FF2B5EF4-FFF2-40B4-BE49-F238E27FC236}">
                <a16:creationId xmlns:a16="http://schemas.microsoft.com/office/drawing/2014/main" id="{24086141-B960-CC42-A3AF-05FE9AB2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4597" y="6381750"/>
            <a:ext cx="2228850" cy="296664"/>
          </a:xfrm>
        </p:spPr>
        <p:txBody>
          <a:bodyPr/>
          <a:lstStyle/>
          <a:p>
            <a:fld id="{CDEDBB94-ECA0-4EA5-A6B7-C18E88DE8D2C}" type="slidenum">
              <a:rPr lang="ru-RU" smtClean="0">
                <a:latin typeface="Montserrat" panose="00000500000000000000" pitchFamily="2" charset="-52"/>
              </a:rPr>
              <a:t>6</a:t>
            </a:fld>
            <a:endParaRPr lang="ru-RU">
              <a:latin typeface="Montserrat" panose="00000500000000000000" pitchFamily="2" charset="-52"/>
            </a:endParaRPr>
          </a:p>
        </p:txBody>
      </p:sp>
      <p:pic>
        <p:nvPicPr>
          <p:cNvPr id="58" name="Picture 10" descr="Customer Experience Strategy: Improving Customer Experience">
            <a:extLst>
              <a:ext uri="{FF2B5EF4-FFF2-40B4-BE49-F238E27FC236}">
                <a16:creationId xmlns:a16="http://schemas.microsoft.com/office/drawing/2014/main" id="{6C89C990-4CF3-5D41-B9EC-3235E4D35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765" y="2745173"/>
            <a:ext cx="3197916" cy="162928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6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6" name="Группа 4195">
            <a:extLst>
              <a:ext uri="{FF2B5EF4-FFF2-40B4-BE49-F238E27FC236}">
                <a16:creationId xmlns:a16="http://schemas.microsoft.com/office/drawing/2014/main" id="{90031222-15F4-DB40-A0E9-433F9098B567}"/>
              </a:ext>
            </a:extLst>
          </p:cNvPr>
          <p:cNvGrpSpPr/>
          <p:nvPr/>
        </p:nvGrpSpPr>
        <p:grpSpPr>
          <a:xfrm>
            <a:off x="6483400" y="2771776"/>
            <a:ext cx="5708600" cy="3950351"/>
            <a:chOff x="6483400" y="2771776"/>
            <a:chExt cx="5708600" cy="3950351"/>
          </a:xfrm>
        </p:grpSpPr>
        <p:pic>
          <p:nvPicPr>
            <p:cNvPr id="165" name="Picture 12" descr="Customer Experience Tips from 100+ CX Experts | Hotjar">
              <a:extLst>
                <a:ext uri="{FF2B5EF4-FFF2-40B4-BE49-F238E27FC236}">
                  <a16:creationId xmlns:a16="http://schemas.microsoft.com/office/drawing/2014/main" id="{BBEDADDF-290F-4D4C-9FF0-9CE9A80BD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400" y="2771776"/>
              <a:ext cx="5708600" cy="3950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5" name="Рисунок 4194">
              <a:extLst>
                <a:ext uri="{FF2B5EF4-FFF2-40B4-BE49-F238E27FC236}">
                  <a16:creationId xmlns:a16="http://schemas.microsoft.com/office/drawing/2014/main" id="{5F163EE2-6289-B045-BC28-EF39B46D6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7782" y="3664037"/>
              <a:ext cx="114881" cy="268056"/>
            </a:xfrm>
            <a:prstGeom prst="rect">
              <a:avLst/>
            </a:prstGeom>
          </p:spPr>
        </p:pic>
        <p:pic>
          <p:nvPicPr>
            <p:cNvPr id="167" name="Рисунок 166">
              <a:extLst>
                <a:ext uri="{FF2B5EF4-FFF2-40B4-BE49-F238E27FC236}">
                  <a16:creationId xmlns:a16="http://schemas.microsoft.com/office/drawing/2014/main" id="{BFC953EA-A4D5-4C49-A3B3-25191E050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48995" y="3664037"/>
              <a:ext cx="114881" cy="268056"/>
            </a:xfrm>
            <a:prstGeom prst="rect">
              <a:avLst/>
            </a:prstGeom>
          </p:spPr>
        </p:pic>
        <p:pic>
          <p:nvPicPr>
            <p:cNvPr id="168" name="Рисунок 167">
              <a:extLst>
                <a:ext uri="{FF2B5EF4-FFF2-40B4-BE49-F238E27FC236}">
                  <a16:creationId xmlns:a16="http://schemas.microsoft.com/office/drawing/2014/main" id="{84791265-7222-164C-9533-A6F966D60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43227" y="3664037"/>
              <a:ext cx="114881" cy="268056"/>
            </a:xfrm>
            <a:prstGeom prst="rect">
              <a:avLst/>
            </a:prstGeom>
          </p:spPr>
        </p:pic>
        <p:pic>
          <p:nvPicPr>
            <p:cNvPr id="169" name="Рисунок 168">
              <a:extLst>
                <a:ext uri="{FF2B5EF4-FFF2-40B4-BE49-F238E27FC236}">
                  <a16:creationId xmlns:a16="http://schemas.microsoft.com/office/drawing/2014/main" id="{7BF05CC7-4155-C440-B6FB-F2DA6A81B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3969" y="3664037"/>
              <a:ext cx="114881" cy="268056"/>
            </a:xfrm>
            <a:prstGeom prst="rect">
              <a:avLst/>
            </a:prstGeom>
          </p:spPr>
        </p:pic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id="{CDDC5BE0-5A2D-2B49-BCCF-0898CEEBA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28201" y="3664037"/>
              <a:ext cx="114881" cy="268056"/>
            </a:xfrm>
            <a:prstGeom prst="rect">
              <a:avLst/>
            </a:prstGeom>
          </p:spPr>
        </p:pic>
        <p:pic>
          <p:nvPicPr>
            <p:cNvPr id="171" name="Рисунок 170">
              <a:extLst>
                <a:ext uri="{FF2B5EF4-FFF2-40B4-BE49-F238E27FC236}">
                  <a16:creationId xmlns:a16="http://schemas.microsoft.com/office/drawing/2014/main" id="{D2C42754-44EB-514A-9679-7EA7E8885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7782" y="3821091"/>
              <a:ext cx="114881" cy="268056"/>
            </a:xfrm>
            <a:prstGeom prst="rect">
              <a:avLst/>
            </a:prstGeom>
          </p:spPr>
        </p:pic>
        <p:pic>
          <p:nvPicPr>
            <p:cNvPr id="172" name="Рисунок 171">
              <a:extLst>
                <a:ext uri="{FF2B5EF4-FFF2-40B4-BE49-F238E27FC236}">
                  <a16:creationId xmlns:a16="http://schemas.microsoft.com/office/drawing/2014/main" id="{D768DCFE-5C05-024F-8E0B-1EB7F6F76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9464" y="3821091"/>
              <a:ext cx="114881" cy="268056"/>
            </a:xfrm>
            <a:prstGeom prst="rect">
              <a:avLst/>
            </a:prstGeom>
          </p:spPr>
        </p:pic>
        <p:pic>
          <p:nvPicPr>
            <p:cNvPr id="173" name="Рисунок 172">
              <a:extLst>
                <a:ext uri="{FF2B5EF4-FFF2-40B4-BE49-F238E27FC236}">
                  <a16:creationId xmlns:a16="http://schemas.microsoft.com/office/drawing/2014/main" id="{2C111FF1-86AE-0540-B479-7E5781FF7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2756" y="3821091"/>
              <a:ext cx="114881" cy="268056"/>
            </a:xfrm>
            <a:prstGeom prst="rect">
              <a:avLst/>
            </a:prstGeom>
          </p:spPr>
        </p:pic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5CE3FE1E-4203-294C-95E5-EFFF8821C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02557" y="3821091"/>
              <a:ext cx="114881" cy="268056"/>
            </a:xfrm>
            <a:prstGeom prst="rect">
              <a:avLst/>
            </a:prstGeom>
          </p:spPr>
        </p:pic>
        <p:pic>
          <p:nvPicPr>
            <p:cNvPr id="175" name="Рисунок 174">
              <a:extLst>
                <a:ext uri="{FF2B5EF4-FFF2-40B4-BE49-F238E27FC236}">
                  <a16:creationId xmlns:a16="http://schemas.microsoft.com/office/drawing/2014/main" id="{EF5F7CCE-B35E-CD4C-AE38-C8365655F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0750" y="3821091"/>
              <a:ext cx="114881" cy="26805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EFB726F-EC82-3244-A864-135D622E0EAD}"/>
              </a:ext>
            </a:extLst>
          </p:cNvPr>
          <p:cNvSpPr txBox="1"/>
          <p:nvPr/>
        </p:nvSpPr>
        <p:spPr>
          <a:xfrm>
            <a:off x="538160" y="440868"/>
            <a:ext cx="814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Montserrat SemiBold" pitchFamily="2" charset="77"/>
              </a:rPr>
              <a:t>Документы</a:t>
            </a:r>
            <a:r>
              <a:rPr lang="en-US" sz="2400" b="1" dirty="0">
                <a:solidFill>
                  <a:srgbClr val="0070C0"/>
                </a:solidFill>
                <a:latin typeface="Montserrat SemiBold" pitchFamily="2" charset="77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Montserrat SemiBold" pitchFamily="2" charset="77"/>
              </a:rPr>
              <a:t>для пилотирования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5471D"/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D476308-D86E-884D-8D4D-17EABFFD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6" y="1133366"/>
            <a:ext cx="4195379" cy="41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7478B-C3B2-114A-B943-A8A186DF6EEC}"/>
              </a:ext>
            </a:extLst>
          </p:cNvPr>
          <p:cNvSpPr txBox="1"/>
          <p:nvPr/>
        </p:nvSpPr>
        <p:spPr>
          <a:xfrm>
            <a:off x="529292" y="5144079"/>
            <a:ext cx="3476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dirty="0">
                <a:solidFill>
                  <a:srgbClr val="2892FF"/>
                </a:solidFill>
                <a:effectLst/>
                <a:latin typeface="Montserrat" pitchFamily="2" charset="0"/>
                <a:hlinkClick r:id="rId5"/>
              </a:rPr>
              <a:t>https://disk.yandex.ru/d/-4uknsEMO-5PEQ</a:t>
            </a:r>
            <a:r>
              <a:rPr lang="ru-RU" dirty="0">
                <a:solidFill>
                  <a:srgbClr val="2892FF"/>
                </a:solidFill>
                <a:effectLst/>
                <a:latin typeface="Montserrat" pitchFamily="2" charset="0"/>
              </a:rPr>
              <a:t> </a:t>
            </a:r>
            <a:endParaRPr lang="en" dirty="0">
              <a:solidFill>
                <a:srgbClr val="2892FF"/>
              </a:solidFill>
              <a:effectLst/>
              <a:latin typeface="Montserrat" pitchFamily="2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A57D1BA-CE4D-BC44-92B8-70207AC2A0A1}"/>
              </a:ext>
            </a:extLst>
          </p:cNvPr>
          <p:cNvSpPr txBox="1"/>
          <p:nvPr/>
        </p:nvSpPr>
        <p:spPr>
          <a:xfrm>
            <a:off x="4575650" y="1544621"/>
            <a:ext cx="5343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DBB"/>
                </a:solidFill>
                <a:effectLst/>
                <a:latin typeface="Montserrat" pitchFamily="2" charset="0"/>
              </a:rPr>
              <a:t>Регламент проведени</a:t>
            </a:r>
            <a:r>
              <a:rPr lang="ru-RU" sz="1400" dirty="0">
                <a:solidFill>
                  <a:srgbClr val="006DBB"/>
                </a:solidFill>
                <a:latin typeface="Montserrat" pitchFamily="2" charset="0"/>
              </a:rPr>
              <a:t>я пилотной апробации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DBB"/>
                </a:solidFill>
                <a:effectLst/>
                <a:latin typeface="Montserrat" pitchFamily="2" charset="0"/>
              </a:rPr>
              <a:t>Типовая Дорожная карта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DBB"/>
                </a:solidFill>
                <a:latin typeface="Montserrat" pitchFamily="2" charset="0"/>
              </a:rPr>
              <a:t>Типовой приказ о проведении апробации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DBB"/>
                </a:solidFill>
                <a:latin typeface="Montserrat" pitchFamily="2" charset="0"/>
              </a:rPr>
              <a:t>Проект опросного листа для соискателей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DBB"/>
                </a:solidFill>
                <a:effectLst/>
                <a:latin typeface="Montserrat" pitchFamily="2" charset="0"/>
              </a:rPr>
              <a:t>Форма отчета о проведении пилотной апробации</a:t>
            </a:r>
          </a:p>
        </p:txBody>
      </p:sp>
      <p:sp>
        <p:nvSpPr>
          <p:cNvPr id="164" name="Номер слайда 1">
            <a:extLst>
              <a:ext uri="{FF2B5EF4-FFF2-40B4-BE49-F238E27FC236}">
                <a16:creationId xmlns:a16="http://schemas.microsoft.com/office/drawing/2014/main" id="{A7F16538-7524-F94A-B59B-6167C460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4597" y="6381750"/>
            <a:ext cx="2228850" cy="296664"/>
          </a:xfrm>
        </p:spPr>
        <p:txBody>
          <a:bodyPr/>
          <a:lstStyle/>
          <a:p>
            <a:fld id="{CDEDBB94-ECA0-4EA5-A6B7-C18E88DE8D2C}" type="slidenum">
              <a:rPr lang="ru-RU" smtClean="0">
                <a:latin typeface="Montserrat" panose="00000500000000000000" pitchFamily="2" charset="-52"/>
              </a:rPr>
              <a:t>7</a:t>
            </a:fld>
            <a:endParaRPr lang="ru-RU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947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EDE6C98-9F4E-FC45-B2C0-88D140A045A5}"/>
              </a:ext>
            </a:extLst>
          </p:cNvPr>
          <p:cNvSpPr/>
          <p:nvPr/>
        </p:nvSpPr>
        <p:spPr>
          <a:xfrm>
            <a:off x="32353" y="1487900"/>
            <a:ext cx="12159647" cy="5429072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9035ACAB-1008-F849-939F-5836C8E38D6A}"/>
              </a:ext>
            </a:extLst>
          </p:cNvPr>
          <p:cNvGrpSpPr/>
          <p:nvPr/>
        </p:nvGrpSpPr>
        <p:grpSpPr>
          <a:xfrm>
            <a:off x="7478913" y="2487945"/>
            <a:ext cx="1828363" cy="3420229"/>
            <a:chOff x="7043172" y="2038103"/>
            <a:chExt cx="1828363" cy="3420229"/>
          </a:xfrm>
        </p:grpSpPr>
        <p:sp>
          <p:nvSpPr>
            <p:cNvPr id="7" name="Rounded Rectangle 29">
              <a:extLst>
                <a:ext uri="{FF2B5EF4-FFF2-40B4-BE49-F238E27FC236}">
                  <a16:creationId xmlns:a16="http://schemas.microsoft.com/office/drawing/2014/main" id="{A660203C-F6DE-964A-84BC-8D33A7A96F7C}"/>
                </a:ext>
              </a:extLst>
            </p:cNvPr>
            <p:cNvSpPr/>
            <p:nvPr/>
          </p:nvSpPr>
          <p:spPr>
            <a:xfrm>
              <a:off x="7054817" y="2038103"/>
              <a:ext cx="1717263" cy="784778"/>
            </a:xfrm>
            <a:prstGeom prst="roundRect">
              <a:avLst>
                <a:gd name="adj" fmla="val 710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Показатели </a:t>
              </a:r>
              <a:r>
                <a:rPr kumimoji="0" lang="ru-RU" sz="894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внешнего комфорта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(комфортность / удобство помещения, внешний вид персонала, чистота и пр.)</a:t>
              </a:r>
              <a:endParaRPr kumimoji="0" lang="en-US" sz="894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CE2905-1097-E54E-A845-D16CA80AAD34}"/>
                </a:ext>
              </a:extLst>
            </p:cNvPr>
            <p:cNvSpPr txBox="1"/>
            <p:nvPr/>
          </p:nvSpPr>
          <p:spPr>
            <a:xfrm>
              <a:off x="7043172" y="2883396"/>
              <a:ext cx="1828363" cy="2574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Комфортность условий для получения услуг и сервисов (условия приема посетителей, наличие дополнительных сервисов, напрямую не связанных с предоставлением услуг и сервисов в сфере занятости)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Согласованность действий между подразделениями СЗН (глазами клиента)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Транспортная доступность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Внешний вид сотрудников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5EFEA06-2647-1541-82CF-BB6F390D8FF2}"/>
              </a:ext>
            </a:extLst>
          </p:cNvPr>
          <p:cNvGrpSpPr/>
          <p:nvPr/>
        </p:nvGrpSpPr>
        <p:grpSpPr>
          <a:xfrm>
            <a:off x="9804726" y="2487945"/>
            <a:ext cx="1768592" cy="2217399"/>
            <a:chOff x="9017698" y="2038103"/>
            <a:chExt cx="1768592" cy="2217399"/>
          </a:xfrm>
        </p:grpSpPr>
        <p:sp>
          <p:nvSpPr>
            <p:cNvPr id="6" name="Rounded Rectangle 28">
              <a:extLst>
                <a:ext uri="{FF2B5EF4-FFF2-40B4-BE49-F238E27FC236}">
                  <a16:creationId xmlns:a16="http://schemas.microsoft.com/office/drawing/2014/main" id="{34576E80-0098-4B40-9BF0-13FB98849A0B}"/>
                </a:ext>
              </a:extLst>
            </p:cNvPr>
            <p:cNvSpPr/>
            <p:nvPr/>
          </p:nvSpPr>
          <p:spPr>
            <a:xfrm>
              <a:off x="9051926" y="2038103"/>
              <a:ext cx="1734364" cy="784778"/>
            </a:xfrm>
            <a:prstGeom prst="roundRect">
              <a:avLst>
                <a:gd name="adj" fmla="val 643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Показатели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взаимодействия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(культура сервиса, дружелюбный сервис)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294516-F8E3-7E45-ABE2-657955FDF51D}"/>
                </a:ext>
              </a:extLst>
            </p:cNvPr>
            <p:cNvSpPr txBox="1"/>
            <p:nvPr/>
          </p:nvSpPr>
          <p:spPr>
            <a:xfrm>
              <a:off x="9017698" y="2883395"/>
              <a:ext cx="1768592" cy="1372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Уровень профессиональных компетенций сотрудников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Уровень коммуникативных компетенций сотрудников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Открытость руководства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C102A5-A621-8C46-B2EE-FDDF4039566B}"/>
              </a:ext>
            </a:extLst>
          </p:cNvPr>
          <p:cNvSpPr txBox="1"/>
          <p:nvPr/>
        </p:nvSpPr>
        <p:spPr>
          <a:xfrm>
            <a:off x="2403897" y="996111"/>
            <a:ext cx="7086033" cy="50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94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Оценивается опыт взаимодействия клиента с ЦЗН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94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Измеряются и анализируются впечатления, которые остаются в сознании клиентов после контакта с СЗН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94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3418153-AFD6-7142-9E19-728D98418293}"/>
              </a:ext>
            </a:extLst>
          </p:cNvPr>
          <p:cNvGrpSpPr/>
          <p:nvPr/>
        </p:nvGrpSpPr>
        <p:grpSpPr>
          <a:xfrm>
            <a:off x="623888" y="2487945"/>
            <a:ext cx="1740340" cy="1646777"/>
            <a:chOff x="1171024" y="2038103"/>
            <a:chExt cx="1740340" cy="1646777"/>
          </a:xfrm>
        </p:grpSpPr>
        <p:sp>
          <p:nvSpPr>
            <p:cNvPr id="4" name="Rounded Rectangle 25">
              <a:extLst>
                <a:ext uri="{FF2B5EF4-FFF2-40B4-BE49-F238E27FC236}">
                  <a16:creationId xmlns:a16="http://schemas.microsoft.com/office/drawing/2014/main" id="{B20E0957-ECDB-184B-880D-C771E45AEDA6}"/>
                </a:ext>
              </a:extLst>
            </p:cNvPr>
            <p:cNvSpPr/>
            <p:nvPr/>
          </p:nvSpPr>
          <p:spPr>
            <a:xfrm>
              <a:off x="1171024" y="2038103"/>
              <a:ext cx="1725813" cy="784778"/>
            </a:xfrm>
            <a:prstGeom prst="roundRect">
              <a:avLst>
                <a:gd name="adj" fmla="val 643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Показатели </a:t>
              </a:r>
              <a:r>
                <a:rPr kumimoji="0" lang="ru-RU" sz="894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адресности и персонализации </a:t>
              </a:r>
              <a:r>
                <a:rPr kumimoji="0" lang="ru-RU" sz="894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взаимодействия с клиентом</a:t>
              </a:r>
              <a:endParaRPr kumimoji="0" lang="ru-RU" sz="6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18ED79-0281-6B47-B7DF-85472D90D72D}"/>
                </a:ext>
              </a:extLst>
            </p:cNvPr>
            <p:cNvSpPr txBox="1"/>
            <p:nvPr/>
          </p:nvSpPr>
          <p:spPr>
            <a:xfrm>
              <a:off x="1185552" y="2890111"/>
              <a:ext cx="1725812" cy="794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lvl="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Наличие персонального консультанта</a:t>
              </a:r>
            </a:p>
            <a:p>
              <a:pPr marL="228600" lvl="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Учет личных обстоятельств 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0F4E71F-85FD-604C-96D3-A7E83AF287AB}"/>
              </a:ext>
            </a:extLst>
          </p:cNvPr>
          <p:cNvGrpSpPr/>
          <p:nvPr/>
        </p:nvGrpSpPr>
        <p:grpSpPr>
          <a:xfrm>
            <a:off x="2861679" y="2487945"/>
            <a:ext cx="1887968" cy="3205537"/>
            <a:chOff x="3176683" y="2038103"/>
            <a:chExt cx="1887968" cy="3205537"/>
          </a:xfrm>
        </p:grpSpPr>
        <p:sp>
          <p:nvSpPr>
            <p:cNvPr id="5" name="Rounded Rectangle 26">
              <a:extLst>
                <a:ext uri="{FF2B5EF4-FFF2-40B4-BE49-F238E27FC236}">
                  <a16:creationId xmlns:a16="http://schemas.microsoft.com/office/drawing/2014/main" id="{9E0FBE07-719E-694F-AF91-9A4EC0F819D8}"/>
                </a:ext>
              </a:extLst>
            </p:cNvPr>
            <p:cNvSpPr/>
            <p:nvPr/>
          </p:nvSpPr>
          <p:spPr>
            <a:xfrm>
              <a:off x="3176683" y="2038103"/>
              <a:ext cx="1725813" cy="784778"/>
            </a:xfrm>
            <a:prstGeom prst="roundRect">
              <a:avLst>
                <a:gd name="adj" fmla="val 57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Показатели, характеризующие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 SemiBold" pitchFamily="2" charset="77"/>
                  <a:ea typeface="+mn-ea"/>
                  <a:cs typeface="+mn-cs"/>
                </a:rPr>
                <a:t>минимизацию усилий клиента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4C6AF3-7C7A-F140-883A-9437FCDB0554}"/>
                </a:ext>
              </a:extLst>
            </p:cNvPr>
            <p:cNvSpPr txBox="1"/>
            <p:nvPr/>
          </p:nvSpPr>
          <p:spPr>
            <a:xfrm>
              <a:off x="3213503" y="2890111"/>
              <a:ext cx="1851148" cy="2353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Доступность и понятность информации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Наличие и качество сайта региональной СЗН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Многоканальность </a:t>
              </a:r>
              <a:b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</a:b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и </a:t>
              </a:r>
              <a:r>
                <a:rPr lang="ru-RU" sz="813" dirty="0" err="1">
                  <a:solidFill>
                    <a:srgbClr val="4472C4"/>
                  </a:solidFill>
                  <a:latin typeface="Montserrat" pitchFamily="2" charset="77"/>
                </a:rPr>
                <a:t>омниканальность</a:t>
              </a: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 взаимодействия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Быстрое реагирование на запрос клиента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Простота процедур, в </a:t>
              </a:r>
              <a:r>
                <a:rPr lang="ru-RU" sz="813" dirty="0" err="1">
                  <a:solidFill>
                    <a:srgbClr val="4472C4"/>
                  </a:solidFill>
                  <a:latin typeface="Montserrat" pitchFamily="2" charset="77"/>
                </a:rPr>
                <a:t>т.ч</a:t>
              </a: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. в части заполнения документов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Возможность предварительной записи на прием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CA3BD4C-29C2-B942-B206-8B2CC25A8229}"/>
              </a:ext>
            </a:extLst>
          </p:cNvPr>
          <p:cNvSpPr txBox="1"/>
          <p:nvPr/>
        </p:nvSpPr>
        <p:spPr>
          <a:xfrm>
            <a:off x="2477661" y="255085"/>
            <a:ext cx="6938504" cy="51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6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Показатели </a:t>
            </a:r>
            <a:r>
              <a:rPr kumimoji="0" lang="ru-RU" sz="2763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клиентоцентричности</a:t>
            </a:r>
            <a:endParaRPr kumimoji="0" lang="ru-RU" sz="2763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3FCA965C-699B-9E40-8859-0965B4BBF9E7}"/>
              </a:ext>
            </a:extLst>
          </p:cNvPr>
          <p:cNvGrpSpPr/>
          <p:nvPr/>
        </p:nvGrpSpPr>
        <p:grpSpPr>
          <a:xfrm>
            <a:off x="5228818" y="2498535"/>
            <a:ext cx="1734364" cy="2871565"/>
            <a:chOff x="5064651" y="2048693"/>
            <a:chExt cx="1734364" cy="2871565"/>
          </a:xfrm>
        </p:grpSpPr>
        <p:sp>
          <p:nvSpPr>
            <p:cNvPr id="17" name="Rounded Rectangle 25">
              <a:extLst>
                <a:ext uri="{FF2B5EF4-FFF2-40B4-BE49-F238E27FC236}">
                  <a16:creationId xmlns:a16="http://schemas.microsoft.com/office/drawing/2014/main" id="{BB8EDA2A-0382-174C-BC01-BAAF7A9F1D50}"/>
                </a:ext>
              </a:extLst>
            </p:cNvPr>
            <p:cNvSpPr/>
            <p:nvPr/>
          </p:nvSpPr>
          <p:spPr>
            <a:xfrm>
              <a:off x="5064651" y="2048693"/>
              <a:ext cx="1734364" cy="784778"/>
            </a:xfrm>
            <a:prstGeom prst="roundRect">
              <a:avLst>
                <a:gd name="adj" fmla="val 6438"/>
              </a:avLst>
            </a:prstGeom>
            <a:solidFill>
              <a:schemeClr val="bg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94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Показатели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94" b="1" dirty="0">
                  <a:solidFill>
                    <a:srgbClr val="0070C0"/>
                  </a:solidFill>
                  <a:latin typeface="Montserrat" pitchFamily="2" charset="77"/>
                </a:rPr>
                <a:t>эффективности </a:t>
              </a:r>
              <a:r>
                <a:rPr lang="en-US" sz="894" b="1" dirty="0">
                  <a:solidFill>
                    <a:srgbClr val="0070C0"/>
                  </a:solidFill>
                  <a:latin typeface="Montserrat" pitchFamily="2" charset="77"/>
                </a:rPr>
                <a:t>/</a:t>
              </a:r>
              <a:r>
                <a:rPr lang="ru-RU" sz="894" b="1" dirty="0">
                  <a:solidFill>
                    <a:srgbClr val="0070C0"/>
                  </a:solidFill>
                  <a:latin typeface="Montserrat" pitchFamily="2" charset="77"/>
                </a:rPr>
                <a:t> результативности </a:t>
              </a:r>
              <a:r>
                <a:rPr lang="ru-RU" sz="894" dirty="0">
                  <a:solidFill>
                    <a:srgbClr val="0070C0"/>
                  </a:solidFill>
                  <a:latin typeface="Montserrat" pitchFamily="2" charset="77"/>
                </a:rPr>
                <a:t>обращения в СЗН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7CD659-4A83-F848-AAC0-89CC578AF779}"/>
                </a:ext>
              </a:extLst>
            </p:cNvPr>
            <p:cNvSpPr txBox="1"/>
            <p:nvPr/>
          </p:nvSpPr>
          <p:spPr>
            <a:xfrm>
              <a:off x="5094656" y="2922660"/>
              <a:ext cx="1637731" cy="1997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b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Эффективность / полезность обращения в ЦЗН (остался ли доволен гражданин своим посещением ЦЗН, почувствовал ли он пользу)</a:t>
              </a:r>
            </a:p>
            <a:p>
              <a:pPr marL="228600" indent="-228600" fontAlgn="b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Динамика роста базы вакансий</a:t>
              </a:r>
            </a:p>
            <a:p>
              <a:pPr marL="228600" indent="-228600" fontAlgn="b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ru-RU" sz="813" dirty="0">
                  <a:solidFill>
                    <a:srgbClr val="4472C4"/>
                  </a:solidFill>
                  <a:latin typeface="Montserrat" pitchFamily="2" charset="77"/>
                </a:rPr>
                <a:t>Проведение мероприятий, стимулирующих рост числа соискателей</a:t>
              </a:r>
            </a:p>
          </p:txBody>
        </p:sp>
      </p:grp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0E5E841D-4997-BD44-AC80-96E58CB76459}"/>
              </a:ext>
            </a:extLst>
          </p:cNvPr>
          <p:cNvSpPr/>
          <p:nvPr/>
        </p:nvSpPr>
        <p:spPr>
          <a:xfrm>
            <a:off x="4687555" y="1724761"/>
            <a:ext cx="2816890" cy="333318"/>
          </a:xfrm>
          <a:prstGeom prst="roundRect">
            <a:avLst>
              <a:gd name="adj" fmla="val 12383"/>
            </a:avLst>
          </a:prstGeom>
          <a:solidFill>
            <a:srgbClr val="0070C0"/>
          </a:solidFill>
          <a:ln>
            <a:noFill/>
          </a:ln>
          <a:effectLst>
            <a:outerShdw blurRad="76200" dist="25400" dir="5400000" algn="t" rotWithShape="0">
              <a:prstClr val="black">
                <a:alpha val="1020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Показатели клиентоцентричности</a:t>
            </a:r>
          </a:p>
        </p:txBody>
      </p:sp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4E0C355E-1336-AB40-B490-5197AF83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4597" y="6381750"/>
            <a:ext cx="2228850" cy="296664"/>
          </a:xfrm>
        </p:spPr>
        <p:txBody>
          <a:bodyPr/>
          <a:lstStyle/>
          <a:p>
            <a:fld id="{CDEDBB94-ECA0-4EA5-A6B7-C18E88DE8D2C}" type="slidenum">
              <a:rPr lang="ru-RU" smtClean="0">
                <a:latin typeface="Montserrat" panose="00000500000000000000" pitchFamily="2" charset="-52"/>
              </a:rPr>
              <a:t>8</a:t>
            </a:fld>
            <a:endParaRPr lang="ru-RU">
              <a:latin typeface="Montserrat" panose="00000500000000000000" pitchFamily="2" charset="-52"/>
            </a:endParaRPr>
          </a:p>
        </p:txBody>
      </p:sp>
      <p:cxnSp>
        <p:nvCxnSpPr>
          <p:cNvPr id="34" name="Соединительная линия уступом 33">
            <a:extLst>
              <a:ext uri="{FF2B5EF4-FFF2-40B4-BE49-F238E27FC236}">
                <a16:creationId xmlns:a16="http://schemas.microsoft.com/office/drawing/2014/main" id="{CC7F56C9-3FD5-6844-B90C-49EF0FCD0FB4}"/>
              </a:ext>
            </a:extLst>
          </p:cNvPr>
          <p:cNvCxnSpPr>
            <a:stCxn id="23" idx="2"/>
            <a:endCxn id="4" idx="0"/>
          </p:cNvCxnSpPr>
          <p:nvPr/>
        </p:nvCxnSpPr>
        <p:spPr>
          <a:xfrm rot="5400000">
            <a:off x="3576465" y="-31590"/>
            <a:ext cx="429866" cy="46092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>
            <a:extLst>
              <a:ext uri="{FF2B5EF4-FFF2-40B4-BE49-F238E27FC236}">
                <a16:creationId xmlns:a16="http://schemas.microsoft.com/office/drawing/2014/main" id="{0C4BC043-247D-1444-8FA2-D7C87DB6E8AD}"/>
              </a:ext>
            </a:extLst>
          </p:cNvPr>
          <p:cNvCxnSpPr>
            <a:stCxn id="23" idx="2"/>
            <a:endCxn id="5" idx="0"/>
          </p:cNvCxnSpPr>
          <p:nvPr/>
        </p:nvCxnSpPr>
        <p:spPr>
          <a:xfrm rot="5400000">
            <a:off x="4695360" y="1087305"/>
            <a:ext cx="429866" cy="237141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>
            <a:extLst>
              <a:ext uri="{FF2B5EF4-FFF2-40B4-BE49-F238E27FC236}">
                <a16:creationId xmlns:a16="http://schemas.microsoft.com/office/drawing/2014/main" id="{A5068769-484A-F944-B036-2B7C0DEF2410}"/>
              </a:ext>
            </a:extLst>
          </p:cNvPr>
          <p:cNvCxnSpPr>
            <a:stCxn id="23" idx="2"/>
            <a:endCxn id="6" idx="0"/>
          </p:cNvCxnSpPr>
          <p:nvPr/>
        </p:nvCxnSpPr>
        <p:spPr>
          <a:xfrm rot="16200000" flipH="1">
            <a:off x="8186135" y="-32056"/>
            <a:ext cx="429866" cy="46101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>
            <a:extLst>
              <a:ext uri="{FF2B5EF4-FFF2-40B4-BE49-F238E27FC236}">
                <a16:creationId xmlns:a16="http://schemas.microsoft.com/office/drawing/2014/main" id="{898330B4-BC78-1844-8357-A708EE919D48}"/>
              </a:ext>
            </a:extLst>
          </p:cNvPr>
          <p:cNvCxnSpPr>
            <a:stCxn id="23" idx="2"/>
            <a:endCxn id="7" idx="0"/>
          </p:cNvCxnSpPr>
          <p:nvPr/>
        </p:nvCxnSpPr>
        <p:spPr>
          <a:xfrm rot="16200000" flipH="1">
            <a:off x="7007662" y="1146417"/>
            <a:ext cx="429866" cy="22531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76E1E10-C22B-7D44-AE5A-730B24886D28}"/>
              </a:ext>
            </a:extLst>
          </p:cNvPr>
          <p:cNvCxnSpPr>
            <a:stCxn id="23" idx="2"/>
            <a:endCxn id="17" idx="0"/>
          </p:cNvCxnSpPr>
          <p:nvPr/>
        </p:nvCxnSpPr>
        <p:spPr>
          <a:xfrm>
            <a:off x="6096000" y="2058079"/>
            <a:ext cx="0" cy="44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58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DBB"/>
            </a:gs>
            <a:gs pos="100000">
              <a:srgbClr val="025393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58D5464-425E-2140-9228-D30A18B42C64}"/>
              </a:ext>
            </a:extLst>
          </p:cNvPr>
          <p:cNvSpPr txBox="1"/>
          <p:nvPr/>
        </p:nvSpPr>
        <p:spPr>
          <a:xfrm>
            <a:off x="539223" y="230485"/>
            <a:ext cx="10944225" cy="9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763" b="1" dirty="0">
                <a:solidFill>
                  <a:prstClr val="white"/>
                </a:solidFill>
                <a:latin typeface="Montserrat SemiBold" pitchFamily="2" charset="77"/>
              </a:rPr>
              <a:t>ПОКАЗАТЕЛИ АДРЕСНОСТИ И ПЕРСОНАЛИЗАЦИИ ВЗАИМОДЕЙСТВИЯ С КЛИЕНТОМ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0EE3C3F-B036-FB45-8998-13BED56036C0}"/>
              </a:ext>
            </a:extLst>
          </p:cNvPr>
          <p:cNvGrpSpPr/>
          <p:nvPr/>
        </p:nvGrpSpPr>
        <p:grpSpPr>
          <a:xfrm>
            <a:off x="623887" y="1869419"/>
            <a:ext cx="2952152" cy="756000"/>
            <a:chOff x="623887" y="1869419"/>
            <a:chExt cx="2952152" cy="75600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6DD5FA-1E73-2446-9280-19856D428D68}"/>
                </a:ext>
              </a:extLst>
            </p:cNvPr>
            <p:cNvSpPr txBox="1"/>
            <p:nvPr/>
          </p:nvSpPr>
          <p:spPr>
            <a:xfrm>
              <a:off x="1423936" y="1913164"/>
              <a:ext cx="21521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Вес всех показателей распределен </a:t>
              </a:r>
              <a:r>
                <a:rPr lang="ru-RU" sz="1200" dirty="0">
                  <a:solidFill>
                    <a:srgbClr val="FFFF00"/>
                  </a:solidFill>
                  <a:latin typeface="Montserrat" pitchFamily="2" charset="0"/>
                </a:rPr>
                <a:t>равномерно</a:t>
              </a: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. </a:t>
              </a:r>
            </a:p>
          </p:txBody>
        </p:sp>
        <p:pic>
          <p:nvPicPr>
            <p:cNvPr id="24" name="Рисунок 23" descr="Неуравновешенные веса со сплошной заливкой">
              <a:extLst>
                <a:ext uri="{FF2B5EF4-FFF2-40B4-BE49-F238E27FC236}">
                  <a16:creationId xmlns:a16="http://schemas.microsoft.com/office/drawing/2014/main" id="{57D4C486-0D64-EE46-A910-0E203038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3887" y="1869419"/>
              <a:ext cx="756000" cy="756000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A5F41D9-F3A5-2C4A-BD2F-27905D6D391D}"/>
              </a:ext>
            </a:extLst>
          </p:cNvPr>
          <p:cNvGrpSpPr/>
          <p:nvPr/>
        </p:nvGrpSpPr>
        <p:grpSpPr>
          <a:xfrm>
            <a:off x="612213" y="4967282"/>
            <a:ext cx="3386349" cy="1061829"/>
            <a:chOff x="612213" y="4689917"/>
            <a:chExt cx="3386349" cy="10618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F10A59-C820-E045-84FC-D867704A56FA}"/>
                </a:ext>
              </a:extLst>
            </p:cNvPr>
            <p:cNvSpPr txBox="1"/>
            <p:nvPr/>
          </p:nvSpPr>
          <p:spPr>
            <a:xfrm>
              <a:off x="612213" y="4689917"/>
              <a:ext cx="764200" cy="10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300" dirty="0">
                  <a:solidFill>
                    <a:srgbClr val="FFFF00"/>
                  </a:solidFill>
                  <a:latin typeface="Symbol" pitchFamily="2" charset="2"/>
                </a:rPr>
                <a:t>S</a:t>
              </a:r>
              <a:endParaRPr kumimoji="0" lang="ru-RU" sz="6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83A90F-070E-5F43-B406-EF0DC0AF80B1}"/>
                </a:ext>
              </a:extLst>
            </p:cNvPr>
            <p:cNvSpPr txBox="1"/>
            <p:nvPr/>
          </p:nvSpPr>
          <p:spPr>
            <a:xfrm>
              <a:off x="1423935" y="5005284"/>
              <a:ext cx="25746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Сумма максимальных баллов по показателю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= </a:t>
              </a:r>
              <a:r>
                <a:rPr lang="ru-RU" sz="1200" dirty="0">
                  <a:solidFill>
                    <a:srgbClr val="FFFF00"/>
                  </a:solidFill>
                  <a:latin typeface="Montserrat" pitchFamily="2" charset="0"/>
                </a:rPr>
                <a:t>6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EAF93C7-8EE0-4C44-BE01-499B20A90D54}"/>
              </a:ext>
            </a:extLst>
          </p:cNvPr>
          <p:cNvGrpSpPr/>
          <p:nvPr/>
        </p:nvGrpSpPr>
        <p:grpSpPr>
          <a:xfrm>
            <a:off x="623888" y="3418350"/>
            <a:ext cx="2952151" cy="756000"/>
            <a:chOff x="623888" y="3429000"/>
            <a:chExt cx="2952151" cy="7560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0C6DDB-7E63-8F4C-9A36-35A672494A44}"/>
                </a:ext>
              </a:extLst>
            </p:cNvPr>
            <p:cNvSpPr txBox="1"/>
            <p:nvPr/>
          </p:nvSpPr>
          <p:spPr>
            <a:xfrm>
              <a:off x="1423936" y="3549658"/>
              <a:ext cx="21521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0"/>
                </a:rPr>
                <a:t>Балл за один показатель </a:t>
              </a:r>
              <a:r>
                <a:rPr lang="ru-RU" sz="1200" dirty="0">
                  <a:solidFill>
                    <a:srgbClr val="FFFF00"/>
                  </a:solidFill>
                  <a:latin typeface="Montserrat" pitchFamily="2" charset="0"/>
                </a:rPr>
                <a:t>= 3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pic>
          <p:nvPicPr>
            <p:cNvPr id="31" name="Рисунок 30" descr="Звезда со сплошной заливкой">
              <a:extLst>
                <a:ext uri="{FF2B5EF4-FFF2-40B4-BE49-F238E27FC236}">
                  <a16:creationId xmlns:a16="http://schemas.microsoft.com/office/drawing/2014/main" id="{AFA9A63A-4E4F-B942-B17B-B6C722FE5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3888" y="3429000"/>
              <a:ext cx="756000" cy="756000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E73915-2C4A-F347-B06E-212B9EB12F33}"/>
              </a:ext>
            </a:extLst>
          </p:cNvPr>
          <p:cNvGrpSpPr/>
          <p:nvPr/>
        </p:nvGrpSpPr>
        <p:grpSpPr>
          <a:xfrm>
            <a:off x="5327391" y="1576029"/>
            <a:ext cx="2383369" cy="1439470"/>
            <a:chOff x="4484568" y="1576029"/>
            <a:chExt cx="2383369" cy="143947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2B07C4-56A6-B545-BF88-1C3918848354}"/>
                </a:ext>
              </a:extLst>
            </p:cNvPr>
            <p:cNvSpPr txBox="1"/>
            <p:nvPr/>
          </p:nvSpPr>
          <p:spPr>
            <a:xfrm>
              <a:off x="4484568" y="1576029"/>
              <a:ext cx="7757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8BEF507D-E1D5-9548-ACE0-E15B120EC53C}"/>
                </a:ext>
              </a:extLst>
            </p:cNvPr>
            <p:cNvSpPr/>
            <p:nvPr/>
          </p:nvSpPr>
          <p:spPr>
            <a:xfrm>
              <a:off x="4532091" y="1986084"/>
              <a:ext cx="2326166" cy="1029415"/>
            </a:xfrm>
            <a:prstGeom prst="roundRect">
              <a:avLst>
                <a:gd name="adj" fmla="val 12139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"/>
              <a:r>
                <a:rPr lang="ru-RU" sz="900" dirty="0">
                  <a:solidFill>
                    <a:srgbClr val="0070C0"/>
                  </a:solidFill>
                  <a:latin typeface="Montserrat" pitchFamily="2" charset="77"/>
                </a:rPr>
                <a:t>Наличие личного (прикрепленного) консультанта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966EFD-B6FD-B24A-8015-C6B8D4B1D0AC}"/>
                </a:ext>
              </a:extLst>
            </p:cNvPr>
            <p:cNvSpPr txBox="1"/>
            <p:nvPr/>
          </p:nvSpPr>
          <p:spPr>
            <a:xfrm>
              <a:off x="5855024" y="2784667"/>
              <a:ext cx="10129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</a:rPr>
                <a:t>3 балла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441C32D-E15F-B940-B60D-73834CB130EA}"/>
              </a:ext>
            </a:extLst>
          </p:cNvPr>
          <p:cNvGrpSpPr/>
          <p:nvPr/>
        </p:nvGrpSpPr>
        <p:grpSpPr>
          <a:xfrm>
            <a:off x="5236157" y="4247547"/>
            <a:ext cx="2407092" cy="1439470"/>
            <a:chOff x="7799268" y="1576029"/>
            <a:chExt cx="2407092" cy="1439470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74535DA2-8C97-DC4D-B0FE-5B33D0F9C740}"/>
                </a:ext>
              </a:extLst>
            </p:cNvPr>
            <p:cNvSpPr/>
            <p:nvPr/>
          </p:nvSpPr>
          <p:spPr>
            <a:xfrm>
              <a:off x="7874898" y="1986084"/>
              <a:ext cx="2326166" cy="1029415"/>
            </a:xfrm>
            <a:prstGeom prst="roundRect">
              <a:avLst>
                <a:gd name="adj" fmla="val 12139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"/>
              <a:r>
                <a:rPr lang="ru-RU" sz="900" dirty="0">
                  <a:solidFill>
                    <a:srgbClr val="0070C0"/>
                  </a:solidFill>
                  <a:latin typeface="Montserrat" pitchFamily="2" charset="77"/>
                </a:rPr>
                <a:t>Учет личных обстоятельств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FA48935-E8A4-5549-8236-698DABA39E52}"/>
                </a:ext>
              </a:extLst>
            </p:cNvPr>
            <p:cNvSpPr txBox="1"/>
            <p:nvPr/>
          </p:nvSpPr>
          <p:spPr>
            <a:xfrm>
              <a:off x="7799268" y="1576029"/>
              <a:ext cx="7757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E5F27F-1D06-A245-84AB-8A1B1A1D508F}"/>
                </a:ext>
              </a:extLst>
            </p:cNvPr>
            <p:cNvSpPr txBox="1"/>
            <p:nvPr/>
          </p:nvSpPr>
          <p:spPr>
            <a:xfrm>
              <a:off x="9193447" y="2784667"/>
              <a:ext cx="10129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  <a:latin typeface="Montserrat" pitchFamily="2" charset="0"/>
                </a:rPr>
                <a:t>3 балла</a:t>
              </a:r>
              <a:endParaRPr lang="ru-RU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B2B6BDE-5BA4-734C-A836-516E95B7A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8649" y="1355578"/>
            <a:ext cx="5637543" cy="5637543"/>
          </a:xfrm>
          <a:prstGeom prst="rect">
            <a:avLst/>
          </a:prstGeom>
        </p:spPr>
      </p:pic>
      <p:sp>
        <p:nvSpPr>
          <p:cNvPr id="49" name="Номер слайда 1">
            <a:extLst>
              <a:ext uri="{FF2B5EF4-FFF2-40B4-BE49-F238E27FC236}">
                <a16:creationId xmlns:a16="http://schemas.microsoft.com/office/drawing/2014/main" id="{33BB7707-B9B0-B14C-9291-4DB18E62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4597" y="6381750"/>
            <a:ext cx="2228850" cy="296664"/>
          </a:xfrm>
        </p:spPr>
        <p:txBody>
          <a:bodyPr/>
          <a:lstStyle/>
          <a:p>
            <a:fld id="{CDEDBB94-ECA0-4EA5-A6B7-C18E88DE8D2C}" type="slidenum">
              <a:rPr lang="ru-RU" smtClean="0">
                <a:latin typeface="Montserrat" panose="00000500000000000000" pitchFamily="2" charset="-52"/>
              </a:rPr>
              <a:t>9</a:t>
            </a:fld>
            <a:endParaRPr lang="ru-RU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27662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1501</Words>
  <Application>Microsoft Office PowerPoint</Application>
  <PresentationFormat>Широкоэкранный</PresentationFormat>
  <Paragraphs>302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Montserrat SemiBold</vt:lpstr>
      <vt:lpstr>Symbol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 Залалова</dc:creator>
  <cp:lastModifiedBy>Екатерина Анатольевна Меркулова</cp:lastModifiedBy>
  <cp:revision>5</cp:revision>
  <dcterms:created xsi:type="dcterms:W3CDTF">2022-03-31T11:34:53Z</dcterms:created>
  <dcterms:modified xsi:type="dcterms:W3CDTF">2022-04-15T13:54:02Z</dcterms:modified>
</cp:coreProperties>
</file>