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2" r:id="rId2"/>
    <p:sldId id="317" r:id="rId3"/>
    <p:sldId id="321" r:id="rId4"/>
    <p:sldId id="303" r:id="rId5"/>
    <p:sldId id="318" r:id="rId6"/>
    <p:sldId id="325" r:id="rId7"/>
    <p:sldId id="319" r:id="rId8"/>
    <p:sldId id="330" r:id="rId9"/>
    <p:sldId id="333" r:id="rId10"/>
    <p:sldId id="322" r:id="rId11"/>
    <p:sldId id="329" r:id="rId12"/>
    <p:sldId id="306" r:id="rId13"/>
    <p:sldId id="331" r:id="rId14"/>
    <p:sldId id="323" r:id="rId15"/>
    <p:sldId id="324" r:id="rId16"/>
    <p:sldId id="332" r:id="rId17"/>
  </p:sldIdLst>
  <p:sldSz cx="12192000" cy="6858000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E5481D"/>
    <a:srgbClr val="69B3E7"/>
    <a:srgbClr val="CF4520"/>
    <a:srgbClr val="E1561F"/>
    <a:srgbClr val="F04F23"/>
    <a:srgbClr val="ED7D31"/>
    <a:srgbClr val="E4471C"/>
    <a:srgbClr val="19D1A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>
        <p:scale>
          <a:sx n="92" d="100"/>
          <a:sy n="92" d="100"/>
        </p:scale>
        <p:origin x="106" y="-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1D5ED7-7BD5-42C6-A8DA-4114B484276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FEDE43-57F5-4164-9D62-607DD7C93914}">
      <dgm:prSet phldrT="[Текст]"/>
      <dgm:spPr/>
      <dgm:t>
        <a:bodyPr/>
        <a:lstStyle/>
        <a:p>
          <a:r>
            <a:rPr lang="ru-RU" b="1" spc="-110" dirty="0" err="1" smtClean="0">
              <a:solidFill>
                <a:srgbClr val="0033A0"/>
              </a:solidFill>
              <a:latin typeface="Montserrat Light" panose="00000400000000000000" pitchFamily="2" charset="-52"/>
              <a:cs typeface="Century Gothic"/>
            </a:rPr>
            <a:t>Клиентоцентричность</a:t>
          </a:r>
          <a:endParaRPr lang="ru-RU" b="1" dirty="0">
            <a:solidFill>
              <a:srgbClr val="0033A0"/>
            </a:solidFill>
          </a:endParaRPr>
        </a:p>
      </dgm:t>
    </dgm:pt>
    <dgm:pt modelId="{787B9425-4702-483D-A30F-F583902D40F6}" type="parTrans" cxnId="{BD948C23-192C-4FAE-828E-180E72C85C30}">
      <dgm:prSet/>
      <dgm:spPr/>
      <dgm:t>
        <a:bodyPr/>
        <a:lstStyle/>
        <a:p>
          <a:endParaRPr lang="ru-RU" b="1">
            <a:solidFill>
              <a:srgbClr val="0033A0"/>
            </a:solidFill>
          </a:endParaRPr>
        </a:p>
      </dgm:t>
    </dgm:pt>
    <dgm:pt modelId="{D53C182B-4ED1-4396-8488-9CE8BEFBF3B1}" type="sibTrans" cxnId="{BD948C23-192C-4FAE-828E-180E72C85C30}">
      <dgm:prSet/>
      <dgm:spPr/>
      <dgm:t>
        <a:bodyPr/>
        <a:lstStyle/>
        <a:p>
          <a:endParaRPr lang="ru-RU" b="1">
            <a:solidFill>
              <a:srgbClr val="0033A0"/>
            </a:solidFill>
          </a:endParaRPr>
        </a:p>
      </dgm:t>
    </dgm:pt>
    <dgm:pt modelId="{909B8E02-0CC7-4C31-8342-FE3B0664F228}">
      <dgm:prSet phldrT="[Текст]"/>
      <dgm:spPr/>
      <dgm:t>
        <a:bodyPr/>
        <a:lstStyle/>
        <a:p>
          <a:r>
            <a:rPr lang="ru-RU" b="1" spc="-110" dirty="0" smtClean="0">
              <a:solidFill>
                <a:srgbClr val="0033A0"/>
              </a:solidFill>
              <a:latin typeface="Montserrat Light" panose="00000400000000000000" pitchFamily="2" charset="-52"/>
              <a:cs typeface="Century Gothic"/>
            </a:rPr>
            <a:t>Сокращение времени поиска работника и работы</a:t>
          </a:r>
          <a:endParaRPr lang="ru-RU" b="1" dirty="0">
            <a:solidFill>
              <a:srgbClr val="0033A0"/>
            </a:solidFill>
          </a:endParaRPr>
        </a:p>
      </dgm:t>
    </dgm:pt>
    <dgm:pt modelId="{6F6D80E5-0CC9-4B2F-9F61-0473DA4C09AB}" type="parTrans" cxnId="{74A42037-FBBC-4308-8FC9-308BB41813F4}">
      <dgm:prSet/>
      <dgm:spPr/>
      <dgm:t>
        <a:bodyPr/>
        <a:lstStyle/>
        <a:p>
          <a:endParaRPr lang="ru-RU" b="1">
            <a:solidFill>
              <a:srgbClr val="0033A0"/>
            </a:solidFill>
          </a:endParaRPr>
        </a:p>
      </dgm:t>
    </dgm:pt>
    <dgm:pt modelId="{628CB9EA-ED4C-43C9-BBAB-978C228AAC16}" type="sibTrans" cxnId="{74A42037-FBBC-4308-8FC9-308BB41813F4}">
      <dgm:prSet/>
      <dgm:spPr/>
      <dgm:t>
        <a:bodyPr/>
        <a:lstStyle/>
        <a:p>
          <a:endParaRPr lang="ru-RU" b="1">
            <a:solidFill>
              <a:srgbClr val="0033A0"/>
            </a:solidFill>
          </a:endParaRPr>
        </a:p>
      </dgm:t>
    </dgm:pt>
    <dgm:pt modelId="{F81182FF-BFF8-451B-8F91-944B9D44F6F5}">
      <dgm:prSet phldrT="[Текст]"/>
      <dgm:spPr/>
      <dgm:t>
        <a:bodyPr/>
        <a:lstStyle/>
        <a:p>
          <a:r>
            <a:rPr lang="ru-RU" b="1" spc="-110" dirty="0" smtClean="0">
              <a:solidFill>
                <a:srgbClr val="0033A0"/>
              </a:solidFill>
              <a:latin typeface="Montserrat Light" panose="00000400000000000000" pitchFamily="2" charset="-52"/>
              <a:cs typeface="Century Gothic"/>
            </a:rPr>
            <a:t>Расширение перечня предоставляемых сервисов для клиентов</a:t>
          </a:r>
          <a:endParaRPr lang="ru-RU" b="1" dirty="0">
            <a:solidFill>
              <a:srgbClr val="0033A0"/>
            </a:solidFill>
          </a:endParaRPr>
        </a:p>
      </dgm:t>
    </dgm:pt>
    <dgm:pt modelId="{DD9E6D2B-E32A-4B0C-ABEB-1053B3E960F6}" type="parTrans" cxnId="{11A32232-4C12-498F-874A-761EC8E09514}">
      <dgm:prSet/>
      <dgm:spPr/>
      <dgm:t>
        <a:bodyPr/>
        <a:lstStyle/>
        <a:p>
          <a:endParaRPr lang="ru-RU" b="1">
            <a:solidFill>
              <a:srgbClr val="0033A0"/>
            </a:solidFill>
          </a:endParaRPr>
        </a:p>
      </dgm:t>
    </dgm:pt>
    <dgm:pt modelId="{58AA0D44-51E1-4E94-8833-1251409FD48F}" type="sibTrans" cxnId="{11A32232-4C12-498F-874A-761EC8E09514}">
      <dgm:prSet/>
      <dgm:spPr/>
      <dgm:t>
        <a:bodyPr/>
        <a:lstStyle/>
        <a:p>
          <a:endParaRPr lang="ru-RU" b="1">
            <a:solidFill>
              <a:srgbClr val="0033A0"/>
            </a:solidFill>
          </a:endParaRPr>
        </a:p>
      </dgm:t>
    </dgm:pt>
    <dgm:pt modelId="{AF8B47D3-4A62-42E2-8953-BC59BAD53DCA}">
      <dgm:prSet phldrT="[Текст]"/>
      <dgm:spPr>
        <a:solidFill>
          <a:srgbClr val="0033A0"/>
        </a:solidFill>
      </dgm:spPr>
      <dgm:t>
        <a:bodyPr/>
        <a:lstStyle/>
        <a:p>
          <a:endParaRPr lang="ru-RU" b="1" dirty="0">
            <a:solidFill>
              <a:srgbClr val="0033A0"/>
            </a:solidFill>
          </a:endParaRPr>
        </a:p>
      </dgm:t>
    </dgm:pt>
    <dgm:pt modelId="{CE12C72E-3480-4145-A749-BE8D3A007F06}" type="parTrans" cxnId="{84401BB6-29A9-4372-B315-08692A87DF70}">
      <dgm:prSet/>
      <dgm:spPr/>
      <dgm:t>
        <a:bodyPr/>
        <a:lstStyle/>
        <a:p>
          <a:endParaRPr lang="ru-RU" b="1">
            <a:solidFill>
              <a:srgbClr val="0033A0"/>
            </a:solidFill>
          </a:endParaRPr>
        </a:p>
      </dgm:t>
    </dgm:pt>
    <dgm:pt modelId="{949AAF89-59B2-4ADB-92C1-7EDC175FE773}" type="sibTrans" cxnId="{84401BB6-29A9-4372-B315-08692A87DF70}">
      <dgm:prSet/>
      <dgm:spPr/>
      <dgm:t>
        <a:bodyPr/>
        <a:lstStyle/>
        <a:p>
          <a:endParaRPr lang="ru-RU" b="1">
            <a:solidFill>
              <a:srgbClr val="0033A0"/>
            </a:solidFill>
          </a:endParaRPr>
        </a:p>
      </dgm:t>
    </dgm:pt>
    <dgm:pt modelId="{3D7FDB79-A137-4947-9109-6DB637DE65F5}">
      <dgm:prSet phldrT="[Текст]"/>
      <dgm:spPr>
        <a:solidFill>
          <a:srgbClr val="0033A0"/>
        </a:solidFill>
      </dgm:spPr>
      <dgm:t>
        <a:bodyPr/>
        <a:lstStyle/>
        <a:p>
          <a:endParaRPr lang="ru-RU" b="1" dirty="0">
            <a:solidFill>
              <a:srgbClr val="0033A0"/>
            </a:solidFill>
          </a:endParaRPr>
        </a:p>
      </dgm:t>
    </dgm:pt>
    <dgm:pt modelId="{A22937F6-6842-4614-AB43-E5BF0FFD4724}" type="parTrans" cxnId="{35603D18-D89E-44F7-82D8-EB524F6FBA4F}">
      <dgm:prSet/>
      <dgm:spPr/>
      <dgm:t>
        <a:bodyPr/>
        <a:lstStyle/>
        <a:p>
          <a:endParaRPr lang="ru-RU" b="1">
            <a:solidFill>
              <a:srgbClr val="0033A0"/>
            </a:solidFill>
          </a:endParaRPr>
        </a:p>
      </dgm:t>
    </dgm:pt>
    <dgm:pt modelId="{86A1C5ED-50F8-40AC-8AE4-922AC75CA830}" type="sibTrans" cxnId="{35603D18-D89E-44F7-82D8-EB524F6FBA4F}">
      <dgm:prSet/>
      <dgm:spPr/>
      <dgm:t>
        <a:bodyPr/>
        <a:lstStyle/>
        <a:p>
          <a:endParaRPr lang="ru-RU" b="1">
            <a:solidFill>
              <a:srgbClr val="0033A0"/>
            </a:solidFill>
          </a:endParaRPr>
        </a:p>
      </dgm:t>
    </dgm:pt>
    <dgm:pt modelId="{AC8A407E-77DC-4195-B7B0-16EC1152477D}">
      <dgm:prSet phldrT="[Текст]"/>
      <dgm:spPr>
        <a:solidFill>
          <a:srgbClr val="0033A0"/>
        </a:solidFill>
      </dgm:spPr>
      <dgm:t>
        <a:bodyPr/>
        <a:lstStyle/>
        <a:p>
          <a:endParaRPr lang="ru-RU" b="1" dirty="0">
            <a:solidFill>
              <a:srgbClr val="0033A0"/>
            </a:solidFill>
          </a:endParaRPr>
        </a:p>
      </dgm:t>
    </dgm:pt>
    <dgm:pt modelId="{3D8CDD38-2D0C-480C-958A-1AF37F0F6740}" type="parTrans" cxnId="{9E74515C-A009-49BD-A25D-C9674CFBBB02}">
      <dgm:prSet/>
      <dgm:spPr/>
      <dgm:t>
        <a:bodyPr/>
        <a:lstStyle/>
        <a:p>
          <a:endParaRPr lang="ru-RU" b="1">
            <a:solidFill>
              <a:srgbClr val="0033A0"/>
            </a:solidFill>
          </a:endParaRPr>
        </a:p>
      </dgm:t>
    </dgm:pt>
    <dgm:pt modelId="{0E307E70-95EB-49F6-BE45-99E05B20C971}" type="sibTrans" cxnId="{9E74515C-A009-49BD-A25D-C9674CFBBB02}">
      <dgm:prSet/>
      <dgm:spPr/>
      <dgm:t>
        <a:bodyPr/>
        <a:lstStyle/>
        <a:p>
          <a:endParaRPr lang="ru-RU" b="1">
            <a:solidFill>
              <a:srgbClr val="0033A0"/>
            </a:solidFill>
          </a:endParaRPr>
        </a:p>
      </dgm:t>
    </dgm:pt>
    <dgm:pt modelId="{E527A67F-9AC0-4E5C-8A63-321A2F96BA9A}" type="pres">
      <dgm:prSet presAssocID="{751D5ED7-7BD5-42C6-A8DA-4114B48427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66F323-BD04-4957-A383-1FA94EC50F11}" type="pres">
      <dgm:prSet presAssocID="{AF8B47D3-4A62-42E2-8953-BC59BAD53DCA}" presName="composite" presStyleCnt="0"/>
      <dgm:spPr/>
    </dgm:pt>
    <dgm:pt modelId="{2EBCA4B1-257F-40D3-9706-AF20FC2FA448}" type="pres">
      <dgm:prSet presAssocID="{AF8B47D3-4A62-42E2-8953-BC59BAD53DC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6C9DC-74A1-4C0A-A694-815C46E16E3C}" type="pres">
      <dgm:prSet presAssocID="{AF8B47D3-4A62-42E2-8953-BC59BAD53DC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382AA-5A04-4715-B70F-BC197DFB9483}" type="pres">
      <dgm:prSet presAssocID="{949AAF89-59B2-4ADB-92C1-7EDC175FE773}" presName="sp" presStyleCnt="0"/>
      <dgm:spPr/>
    </dgm:pt>
    <dgm:pt modelId="{92A843BE-9D69-4925-8A57-16F01D9B8DC1}" type="pres">
      <dgm:prSet presAssocID="{3D7FDB79-A137-4947-9109-6DB637DE65F5}" presName="composite" presStyleCnt="0"/>
      <dgm:spPr/>
    </dgm:pt>
    <dgm:pt modelId="{DCC923AE-4103-4507-8DD7-E505382BCE0B}" type="pres">
      <dgm:prSet presAssocID="{3D7FDB79-A137-4947-9109-6DB637DE65F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59B8D-CB83-4FB8-A05B-2E7C9AE5EFAB}" type="pres">
      <dgm:prSet presAssocID="{3D7FDB79-A137-4947-9109-6DB637DE65F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01A3A-474B-49E4-9BF9-ACCF0265C8D1}" type="pres">
      <dgm:prSet presAssocID="{86A1C5ED-50F8-40AC-8AE4-922AC75CA830}" presName="sp" presStyleCnt="0"/>
      <dgm:spPr/>
    </dgm:pt>
    <dgm:pt modelId="{86402A83-B476-4150-954A-3C587DF61494}" type="pres">
      <dgm:prSet presAssocID="{AC8A407E-77DC-4195-B7B0-16EC1152477D}" presName="composite" presStyleCnt="0"/>
      <dgm:spPr/>
    </dgm:pt>
    <dgm:pt modelId="{C8ED73A8-F263-40FA-803C-747412388DEA}" type="pres">
      <dgm:prSet presAssocID="{AC8A407E-77DC-4195-B7B0-16EC1152477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C8D72-0612-41DE-AAB0-12B9CBA698F3}" type="pres">
      <dgm:prSet presAssocID="{AC8A407E-77DC-4195-B7B0-16EC1152477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724D60-7977-4EF0-A491-55167E99F560}" type="presOf" srcId="{AC8A407E-77DC-4195-B7B0-16EC1152477D}" destId="{C8ED73A8-F263-40FA-803C-747412388DEA}" srcOrd="0" destOrd="0" presId="urn:microsoft.com/office/officeart/2005/8/layout/chevron2"/>
    <dgm:cxn modelId="{9ADE537C-D002-4214-BD77-7A15422380C5}" type="presOf" srcId="{3D7FDB79-A137-4947-9109-6DB637DE65F5}" destId="{DCC923AE-4103-4507-8DD7-E505382BCE0B}" srcOrd="0" destOrd="0" presId="urn:microsoft.com/office/officeart/2005/8/layout/chevron2"/>
    <dgm:cxn modelId="{4A742E0B-9FC5-4C90-A4CC-6C1C49C727B0}" type="presOf" srcId="{6CFEDE43-57F5-4164-9D62-607DD7C93914}" destId="{9B56C9DC-74A1-4C0A-A694-815C46E16E3C}" srcOrd="0" destOrd="0" presId="urn:microsoft.com/office/officeart/2005/8/layout/chevron2"/>
    <dgm:cxn modelId="{089E6573-7109-40C8-953E-17A11FCECE77}" type="presOf" srcId="{AF8B47D3-4A62-42E2-8953-BC59BAD53DCA}" destId="{2EBCA4B1-257F-40D3-9706-AF20FC2FA448}" srcOrd="0" destOrd="0" presId="urn:microsoft.com/office/officeart/2005/8/layout/chevron2"/>
    <dgm:cxn modelId="{84401BB6-29A9-4372-B315-08692A87DF70}" srcId="{751D5ED7-7BD5-42C6-A8DA-4114B484276C}" destId="{AF8B47D3-4A62-42E2-8953-BC59BAD53DCA}" srcOrd="0" destOrd="0" parTransId="{CE12C72E-3480-4145-A749-BE8D3A007F06}" sibTransId="{949AAF89-59B2-4ADB-92C1-7EDC175FE773}"/>
    <dgm:cxn modelId="{6D2410B0-979F-4D9F-8DBB-D2E520C874E5}" type="presOf" srcId="{F81182FF-BFF8-451B-8F91-944B9D44F6F5}" destId="{04059B8D-CB83-4FB8-A05B-2E7C9AE5EFAB}" srcOrd="0" destOrd="0" presId="urn:microsoft.com/office/officeart/2005/8/layout/chevron2"/>
    <dgm:cxn modelId="{74A42037-FBBC-4308-8FC9-308BB41813F4}" srcId="{AC8A407E-77DC-4195-B7B0-16EC1152477D}" destId="{909B8E02-0CC7-4C31-8342-FE3B0664F228}" srcOrd="0" destOrd="0" parTransId="{6F6D80E5-0CC9-4B2F-9F61-0473DA4C09AB}" sibTransId="{628CB9EA-ED4C-43C9-BBAB-978C228AAC16}"/>
    <dgm:cxn modelId="{11A32232-4C12-498F-874A-761EC8E09514}" srcId="{3D7FDB79-A137-4947-9109-6DB637DE65F5}" destId="{F81182FF-BFF8-451B-8F91-944B9D44F6F5}" srcOrd="0" destOrd="0" parTransId="{DD9E6D2B-E32A-4B0C-ABEB-1053B3E960F6}" sibTransId="{58AA0D44-51E1-4E94-8833-1251409FD48F}"/>
    <dgm:cxn modelId="{1ECB341F-A6A1-4123-9F9E-8134A650671E}" type="presOf" srcId="{909B8E02-0CC7-4C31-8342-FE3B0664F228}" destId="{18CC8D72-0612-41DE-AAB0-12B9CBA698F3}" srcOrd="0" destOrd="0" presId="urn:microsoft.com/office/officeart/2005/8/layout/chevron2"/>
    <dgm:cxn modelId="{12F46E69-3990-466D-B364-95FBFB5222CB}" type="presOf" srcId="{751D5ED7-7BD5-42C6-A8DA-4114B484276C}" destId="{E527A67F-9AC0-4E5C-8A63-321A2F96BA9A}" srcOrd="0" destOrd="0" presId="urn:microsoft.com/office/officeart/2005/8/layout/chevron2"/>
    <dgm:cxn modelId="{9E74515C-A009-49BD-A25D-C9674CFBBB02}" srcId="{751D5ED7-7BD5-42C6-A8DA-4114B484276C}" destId="{AC8A407E-77DC-4195-B7B0-16EC1152477D}" srcOrd="2" destOrd="0" parTransId="{3D8CDD38-2D0C-480C-958A-1AF37F0F6740}" sibTransId="{0E307E70-95EB-49F6-BE45-99E05B20C971}"/>
    <dgm:cxn modelId="{35603D18-D89E-44F7-82D8-EB524F6FBA4F}" srcId="{751D5ED7-7BD5-42C6-A8DA-4114B484276C}" destId="{3D7FDB79-A137-4947-9109-6DB637DE65F5}" srcOrd="1" destOrd="0" parTransId="{A22937F6-6842-4614-AB43-E5BF0FFD4724}" sibTransId="{86A1C5ED-50F8-40AC-8AE4-922AC75CA830}"/>
    <dgm:cxn modelId="{BD948C23-192C-4FAE-828E-180E72C85C30}" srcId="{AF8B47D3-4A62-42E2-8953-BC59BAD53DCA}" destId="{6CFEDE43-57F5-4164-9D62-607DD7C93914}" srcOrd="0" destOrd="0" parTransId="{787B9425-4702-483D-A30F-F583902D40F6}" sibTransId="{D53C182B-4ED1-4396-8488-9CE8BEFBF3B1}"/>
    <dgm:cxn modelId="{3923A288-BF2B-4A6F-B05F-1E35999A7B78}" type="presParOf" srcId="{E527A67F-9AC0-4E5C-8A63-321A2F96BA9A}" destId="{D466F323-BD04-4957-A383-1FA94EC50F11}" srcOrd="0" destOrd="0" presId="urn:microsoft.com/office/officeart/2005/8/layout/chevron2"/>
    <dgm:cxn modelId="{2B37195B-946F-4EA4-ACCE-39AEB2C810C2}" type="presParOf" srcId="{D466F323-BD04-4957-A383-1FA94EC50F11}" destId="{2EBCA4B1-257F-40D3-9706-AF20FC2FA448}" srcOrd="0" destOrd="0" presId="urn:microsoft.com/office/officeart/2005/8/layout/chevron2"/>
    <dgm:cxn modelId="{B5E30527-5757-4B16-A22B-CD7219104B9A}" type="presParOf" srcId="{D466F323-BD04-4957-A383-1FA94EC50F11}" destId="{9B56C9DC-74A1-4C0A-A694-815C46E16E3C}" srcOrd="1" destOrd="0" presId="urn:microsoft.com/office/officeart/2005/8/layout/chevron2"/>
    <dgm:cxn modelId="{2BDB1692-FCE6-4AF9-AB8C-C1F7CB13BFE2}" type="presParOf" srcId="{E527A67F-9AC0-4E5C-8A63-321A2F96BA9A}" destId="{340382AA-5A04-4715-B70F-BC197DFB9483}" srcOrd="1" destOrd="0" presId="urn:microsoft.com/office/officeart/2005/8/layout/chevron2"/>
    <dgm:cxn modelId="{25A23427-A093-4F03-A1C9-4CB5EF34435D}" type="presParOf" srcId="{E527A67F-9AC0-4E5C-8A63-321A2F96BA9A}" destId="{92A843BE-9D69-4925-8A57-16F01D9B8DC1}" srcOrd="2" destOrd="0" presId="urn:microsoft.com/office/officeart/2005/8/layout/chevron2"/>
    <dgm:cxn modelId="{4C41F85E-E896-4315-996A-12BFF2F37F5F}" type="presParOf" srcId="{92A843BE-9D69-4925-8A57-16F01D9B8DC1}" destId="{DCC923AE-4103-4507-8DD7-E505382BCE0B}" srcOrd="0" destOrd="0" presId="urn:microsoft.com/office/officeart/2005/8/layout/chevron2"/>
    <dgm:cxn modelId="{C068078E-62B9-4550-9C8E-67DA49CCF5A9}" type="presParOf" srcId="{92A843BE-9D69-4925-8A57-16F01D9B8DC1}" destId="{04059B8D-CB83-4FB8-A05B-2E7C9AE5EFAB}" srcOrd="1" destOrd="0" presId="urn:microsoft.com/office/officeart/2005/8/layout/chevron2"/>
    <dgm:cxn modelId="{A8BD1F42-5DD1-474D-863F-75449CBB39DC}" type="presParOf" srcId="{E527A67F-9AC0-4E5C-8A63-321A2F96BA9A}" destId="{A1F01A3A-474B-49E4-9BF9-ACCF0265C8D1}" srcOrd="3" destOrd="0" presId="urn:microsoft.com/office/officeart/2005/8/layout/chevron2"/>
    <dgm:cxn modelId="{3EFF97B9-455A-4758-8E2A-6C9E80A6401B}" type="presParOf" srcId="{E527A67F-9AC0-4E5C-8A63-321A2F96BA9A}" destId="{86402A83-B476-4150-954A-3C587DF61494}" srcOrd="4" destOrd="0" presId="urn:microsoft.com/office/officeart/2005/8/layout/chevron2"/>
    <dgm:cxn modelId="{4127127D-7562-4CF9-B917-6A83E5EF0A43}" type="presParOf" srcId="{86402A83-B476-4150-954A-3C587DF61494}" destId="{C8ED73A8-F263-40FA-803C-747412388DEA}" srcOrd="0" destOrd="0" presId="urn:microsoft.com/office/officeart/2005/8/layout/chevron2"/>
    <dgm:cxn modelId="{B31D38B0-DD66-42CA-AC32-20559F474A1A}" type="presParOf" srcId="{86402A83-B476-4150-954A-3C587DF61494}" destId="{18CC8D72-0612-41DE-AAB0-12B9CBA698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D3AB21-47FD-4B8D-BDD7-60C334A28483}" type="doc">
      <dgm:prSet loTypeId="urn:microsoft.com/office/officeart/2005/8/layout/pyramid2" loCatId="pyramid" qsTypeId="urn:microsoft.com/office/officeart/2005/8/quickstyle/3d1" qsCatId="3D" csTypeId="urn:microsoft.com/office/officeart/2005/8/colors/colorful5" csCatId="colorful" phldr="1"/>
      <dgm:spPr/>
    </dgm:pt>
    <dgm:pt modelId="{C7236E52-AC43-413F-B774-26A9433E2422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b="1" dirty="0" smtClean="0"/>
            <a:t>Жизненные или бизнес-ситуации</a:t>
          </a:r>
          <a:endParaRPr lang="ru-RU" sz="2400" b="1" dirty="0"/>
        </a:p>
      </dgm:t>
    </dgm:pt>
    <dgm:pt modelId="{4A74EB92-91FF-4684-BBFE-7275EE0EA7CA}" type="parTrans" cxnId="{CD32D53D-9691-4DD4-A44A-100F0237398C}">
      <dgm:prSet/>
      <dgm:spPr/>
      <dgm:t>
        <a:bodyPr/>
        <a:lstStyle/>
        <a:p>
          <a:endParaRPr lang="ru-RU" b="1"/>
        </a:p>
      </dgm:t>
    </dgm:pt>
    <dgm:pt modelId="{29455092-8851-4D77-AC22-BD329D4320CD}" type="sibTrans" cxnId="{CD32D53D-9691-4DD4-A44A-100F0237398C}">
      <dgm:prSet/>
      <dgm:spPr/>
      <dgm:t>
        <a:bodyPr/>
        <a:lstStyle/>
        <a:p>
          <a:endParaRPr lang="ru-RU" b="1"/>
        </a:p>
      </dgm:t>
    </dgm:pt>
    <dgm:pt modelId="{EC1AA0E8-E426-42ED-AC52-7273A7C2355F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b="1" dirty="0" smtClean="0"/>
            <a:t>Государственные услуги</a:t>
          </a:r>
          <a:endParaRPr lang="ru-RU" sz="2400" b="1" dirty="0"/>
        </a:p>
      </dgm:t>
    </dgm:pt>
    <dgm:pt modelId="{D1B149A0-E611-41A2-A11C-85D081915902}" type="parTrans" cxnId="{C578B8AC-8D56-4FEC-8A56-6A5464119362}">
      <dgm:prSet/>
      <dgm:spPr/>
      <dgm:t>
        <a:bodyPr/>
        <a:lstStyle/>
        <a:p>
          <a:endParaRPr lang="ru-RU" b="1"/>
        </a:p>
      </dgm:t>
    </dgm:pt>
    <dgm:pt modelId="{62D18439-857F-49CE-8273-F126FBBB4D41}" type="sibTrans" cxnId="{C578B8AC-8D56-4FEC-8A56-6A5464119362}">
      <dgm:prSet/>
      <dgm:spPr/>
      <dgm:t>
        <a:bodyPr/>
        <a:lstStyle/>
        <a:p>
          <a:endParaRPr lang="ru-RU" b="1"/>
        </a:p>
      </dgm:t>
    </dgm:pt>
    <dgm:pt modelId="{453DD510-91B7-43C5-94F9-0B8B937B49F1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b="1" dirty="0" smtClean="0"/>
            <a:t>Сервисы</a:t>
          </a:r>
          <a:endParaRPr lang="ru-RU" sz="2400" b="1" dirty="0"/>
        </a:p>
      </dgm:t>
    </dgm:pt>
    <dgm:pt modelId="{69433ABA-CA66-462C-8341-EBB8FB843DF0}" type="parTrans" cxnId="{995E2B2A-3E41-4B61-BE6D-9414B4A9E128}">
      <dgm:prSet/>
      <dgm:spPr/>
      <dgm:t>
        <a:bodyPr/>
        <a:lstStyle/>
        <a:p>
          <a:endParaRPr lang="ru-RU" b="1"/>
        </a:p>
      </dgm:t>
    </dgm:pt>
    <dgm:pt modelId="{0F64C10F-C002-4E4A-A311-D1D2A176096F}" type="sibTrans" cxnId="{995E2B2A-3E41-4B61-BE6D-9414B4A9E128}">
      <dgm:prSet/>
      <dgm:spPr/>
      <dgm:t>
        <a:bodyPr/>
        <a:lstStyle/>
        <a:p>
          <a:endParaRPr lang="ru-RU" b="1"/>
        </a:p>
      </dgm:t>
    </dgm:pt>
    <dgm:pt modelId="{36F869EB-AE6B-4B70-ADBD-D6DA022875E9}" type="pres">
      <dgm:prSet presAssocID="{0CD3AB21-47FD-4B8D-BDD7-60C334A28483}" presName="compositeShape" presStyleCnt="0">
        <dgm:presLayoutVars>
          <dgm:dir/>
          <dgm:resizeHandles/>
        </dgm:presLayoutVars>
      </dgm:prSet>
      <dgm:spPr/>
    </dgm:pt>
    <dgm:pt modelId="{9B5E3DCD-85A9-4468-AD8C-96C835A67479}" type="pres">
      <dgm:prSet presAssocID="{0CD3AB21-47FD-4B8D-BDD7-60C334A28483}" presName="pyramid" presStyleLbl="node1" presStyleIdx="0" presStyleCnt="1" custScaleX="91102"/>
      <dgm:spPr/>
    </dgm:pt>
    <dgm:pt modelId="{9407806D-5D7D-4E64-89FA-14B6CC347F95}" type="pres">
      <dgm:prSet presAssocID="{0CD3AB21-47FD-4B8D-BDD7-60C334A28483}" presName="theList" presStyleCnt="0"/>
      <dgm:spPr/>
    </dgm:pt>
    <dgm:pt modelId="{D66EB3B7-1CBC-43EB-A418-7F72090B3405}" type="pres">
      <dgm:prSet presAssocID="{C7236E52-AC43-413F-B774-26A9433E2422}" presName="aNode" presStyleLbl="fgAcc1" presStyleIdx="0" presStyleCnt="3" custScaleX="170454" custScaleY="15020" custLinFactNeighborX="-3838" custLinFactNeighborY="-64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E1521-4B61-42C0-AB35-E9E90FE0859D}" type="pres">
      <dgm:prSet presAssocID="{C7236E52-AC43-413F-B774-26A9433E2422}" presName="aSpace" presStyleCnt="0"/>
      <dgm:spPr/>
    </dgm:pt>
    <dgm:pt modelId="{61E76ED5-21EC-4F31-9BCD-ED3677569101}" type="pres">
      <dgm:prSet presAssocID="{EC1AA0E8-E426-42ED-AC52-7273A7C2355F}" presName="aNode" presStyleLbl="fgAcc1" presStyleIdx="1" presStyleCnt="3" custScaleX="170454" custScaleY="15020" custLinFactNeighborX="-3838" custLinFactNeighborY="62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6510D-7F27-421E-AFC4-4CD4A14EA2DB}" type="pres">
      <dgm:prSet presAssocID="{EC1AA0E8-E426-42ED-AC52-7273A7C2355F}" presName="aSpace" presStyleCnt="0"/>
      <dgm:spPr/>
    </dgm:pt>
    <dgm:pt modelId="{248CFC74-1780-472F-9D0A-7E5C65AE12E5}" type="pres">
      <dgm:prSet presAssocID="{453DD510-91B7-43C5-94F9-0B8B937B49F1}" presName="aNode" presStyleLbl="fgAcc1" presStyleIdx="2" presStyleCnt="3" custScaleX="170454" custScaleY="15020" custLinFactY="10362" custLinFactNeighborX="-383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CC536-F9A1-411F-884A-09F02DFA2769}" type="pres">
      <dgm:prSet presAssocID="{453DD510-91B7-43C5-94F9-0B8B937B49F1}" presName="aSpace" presStyleCnt="0"/>
      <dgm:spPr/>
    </dgm:pt>
  </dgm:ptLst>
  <dgm:cxnLst>
    <dgm:cxn modelId="{7236FAD0-3914-4BBB-B076-F8272E66E3FC}" type="presOf" srcId="{C7236E52-AC43-413F-B774-26A9433E2422}" destId="{D66EB3B7-1CBC-43EB-A418-7F72090B3405}" srcOrd="0" destOrd="0" presId="urn:microsoft.com/office/officeart/2005/8/layout/pyramid2"/>
    <dgm:cxn modelId="{CD32D53D-9691-4DD4-A44A-100F0237398C}" srcId="{0CD3AB21-47FD-4B8D-BDD7-60C334A28483}" destId="{C7236E52-AC43-413F-B774-26A9433E2422}" srcOrd="0" destOrd="0" parTransId="{4A74EB92-91FF-4684-BBFE-7275EE0EA7CA}" sibTransId="{29455092-8851-4D77-AC22-BD329D4320CD}"/>
    <dgm:cxn modelId="{995E2B2A-3E41-4B61-BE6D-9414B4A9E128}" srcId="{0CD3AB21-47FD-4B8D-BDD7-60C334A28483}" destId="{453DD510-91B7-43C5-94F9-0B8B937B49F1}" srcOrd="2" destOrd="0" parTransId="{69433ABA-CA66-462C-8341-EBB8FB843DF0}" sibTransId="{0F64C10F-C002-4E4A-A311-D1D2A176096F}"/>
    <dgm:cxn modelId="{62664315-E4CA-470E-A074-5662AEB2F3A3}" type="presOf" srcId="{453DD510-91B7-43C5-94F9-0B8B937B49F1}" destId="{248CFC74-1780-472F-9D0A-7E5C65AE12E5}" srcOrd="0" destOrd="0" presId="urn:microsoft.com/office/officeart/2005/8/layout/pyramid2"/>
    <dgm:cxn modelId="{9085D302-0654-4F1E-8A9E-40DA65F54CAE}" type="presOf" srcId="{EC1AA0E8-E426-42ED-AC52-7273A7C2355F}" destId="{61E76ED5-21EC-4F31-9BCD-ED3677569101}" srcOrd="0" destOrd="0" presId="urn:microsoft.com/office/officeart/2005/8/layout/pyramid2"/>
    <dgm:cxn modelId="{C578B8AC-8D56-4FEC-8A56-6A5464119362}" srcId="{0CD3AB21-47FD-4B8D-BDD7-60C334A28483}" destId="{EC1AA0E8-E426-42ED-AC52-7273A7C2355F}" srcOrd="1" destOrd="0" parTransId="{D1B149A0-E611-41A2-A11C-85D081915902}" sibTransId="{62D18439-857F-49CE-8273-F126FBBB4D41}"/>
    <dgm:cxn modelId="{590D1C70-39D1-4AA0-85B8-AA31BD760E11}" type="presOf" srcId="{0CD3AB21-47FD-4B8D-BDD7-60C334A28483}" destId="{36F869EB-AE6B-4B70-ADBD-D6DA022875E9}" srcOrd="0" destOrd="0" presId="urn:microsoft.com/office/officeart/2005/8/layout/pyramid2"/>
    <dgm:cxn modelId="{D9BFE10E-3B6B-43DE-9613-3D1F244D4EB2}" type="presParOf" srcId="{36F869EB-AE6B-4B70-ADBD-D6DA022875E9}" destId="{9B5E3DCD-85A9-4468-AD8C-96C835A67479}" srcOrd="0" destOrd="0" presId="urn:microsoft.com/office/officeart/2005/8/layout/pyramid2"/>
    <dgm:cxn modelId="{1ABAB68F-54D7-4AFD-B21E-6848351BFE89}" type="presParOf" srcId="{36F869EB-AE6B-4B70-ADBD-D6DA022875E9}" destId="{9407806D-5D7D-4E64-89FA-14B6CC347F95}" srcOrd="1" destOrd="0" presId="urn:microsoft.com/office/officeart/2005/8/layout/pyramid2"/>
    <dgm:cxn modelId="{8DEB9B3B-B32D-4F7B-BD4F-3B9BBE10C3DC}" type="presParOf" srcId="{9407806D-5D7D-4E64-89FA-14B6CC347F95}" destId="{D66EB3B7-1CBC-43EB-A418-7F72090B3405}" srcOrd="0" destOrd="0" presId="urn:microsoft.com/office/officeart/2005/8/layout/pyramid2"/>
    <dgm:cxn modelId="{64175FE3-F8E7-43BF-BFC9-AD13ED983A49}" type="presParOf" srcId="{9407806D-5D7D-4E64-89FA-14B6CC347F95}" destId="{62BE1521-4B61-42C0-AB35-E9E90FE0859D}" srcOrd="1" destOrd="0" presId="urn:microsoft.com/office/officeart/2005/8/layout/pyramid2"/>
    <dgm:cxn modelId="{08C2DC6F-2004-4361-B720-0156DDAB14BB}" type="presParOf" srcId="{9407806D-5D7D-4E64-89FA-14B6CC347F95}" destId="{61E76ED5-21EC-4F31-9BCD-ED3677569101}" srcOrd="2" destOrd="0" presId="urn:microsoft.com/office/officeart/2005/8/layout/pyramid2"/>
    <dgm:cxn modelId="{8D53952B-0ECF-4D0E-A974-AE36D6471BFE}" type="presParOf" srcId="{9407806D-5D7D-4E64-89FA-14B6CC347F95}" destId="{6066510D-7F27-421E-AFC4-4CD4A14EA2DB}" srcOrd="3" destOrd="0" presId="urn:microsoft.com/office/officeart/2005/8/layout/pyramid2"/>
    <dgm:cxn modelId="{5D656591-BDFE-4FC1-BDC1-8BC8C176ECA0}" type="presParOf" srcId="{9407806D-5D7D-4E64-89FA-14B6CC347F95}" destId="{248CFC74-1780-472F-9D0A-7E5C65AE12E5}" srcOrd="4" destOrd="0" presId="urn:microsoft.com/office/officeart/2005/8/layout/pyramid2"/>
    <dgm:cxn modelId="{C58A0961-3537-46EC-B70D-A41545BE03E7}" type="presParOf" srcId="{9407806D-5D7D-4E64-89FA-14B6CC347F95}" destId="{ECCCC536-F9A1-411F-884A-09F02DFA276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986BD-4443-A64D-90A8-E039ABCE078C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24D62-4DE1-9B4D-B478-BA23DB669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97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408238" y="542925"/>
            <a:ext cx="4808537" cy="2705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76C4F-B457-41AA-8D21-0CE3D37CAB0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783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408238" y="542925"/>
            <a:ext cx="4808537" cy="2705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76C4F-B457-41AA-8D21-0CE3D37CAB0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316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408238" y="542925"/>
            <a:ext cx="4808537" cy="2705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76C4F-B457-41AA-8D21-0CE3D37CAB0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3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6175-79F4-4745-8152-1EF44FEEA59C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28C4-0618-4F3C-9E05-FE3F5E12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8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6175-79F4-4745-8152-1EF44FEEA59C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28C4-0618-4F3C-9E05-FE3F5E12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69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6175-79F4-4745-8152-1EF44FEEA59C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28C4-0618-4F3C-9E05-FE3F5E12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008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156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6175-79F4-4745-8152-1EF44FEEA59C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28C4-0618-4F3C-9E05-FE3F5E12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8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6175-79F4-4745-8152-1EF44FEEA59C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28C4-0618-4F3C-9E05-FE3F5E12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91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6175-79F4-4745-8152-1EF44FEEA59C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28C4-0618-4F3C-9E05-FE3F5E12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3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6175-79F4-4745-8152-1EF44FEEA59C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28C4-0618-4F3C-9E05-FE3F5E12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76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6175-79F4-4745-8152-1EF44FEEA59C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28C4-0618-4F3C-9E05-FE3F5E12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27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6175-79F4-4745-8152-1EF44FEEA59C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28C4-0618-4F3C-9E05-FE3F5E12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74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6175-79F4-4745-8152-1EF44FEEA59C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28C4-0618-4F3C-9E05-FE3F5E12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30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6175-79F4-4745-8152-1EF44FEEA59C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28C4-0618-4F3C-9E05-FE3F5E12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05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06175-79F4-4745-8152-1EF44FEEA59C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528C4-0618-4F3C-9E05-FE3F5E12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77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.png"/><Relationship Id="rId10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9.svg"/><Relationship Id="rId10" Type="http://schemas.openxmlformats.org/officeDocument/2006/relationships/image" Target="../media/image8.jpeg"/><Relationship Id="rId4" Type="http://schemas.openxmlformats.org/officeDocument/2006/relationships/image" Target="../media/image29.png"/><Relationship Id="rId9" Type="http://schemas.openxmlformats.org/officeDocument/2006/relationships/image" Target="../media/image4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.png"/><Relationship Id="rId10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25.svg"/><Relationship Id="rId12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23.svg"/><Relationship Id="rId10" Type="http://schemas.openxmlformats.org/officeDocument/2006/relationships/image" Target="../media/image4.jpe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openxmlformats.org/officeDocument/2006/relationships/image" Target="../media/image14.png"/><Relationship Id="rId12" Type="http://schemas.openxmlformats.org/officeDocument/2006/relationships/image" Target="../media/image29.sv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17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8.jpe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4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3">
            <a:extLst>
              <a:ext uri="{FF2B5EF4-FFF2-40B4-BE49-F238E27FC236}">
                <a16:creationId xmlns="" xmlns:a16="http://schemas.microsoft.com/office/drawing/2014/main" id="{1C86282A-89DC-4074-BAB9-3867A8868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7072" y="287576"/>
            <a:ext cx="1795011" cy="706371"/>
          </a:xfrm>
          <a:prstGeom prst="rect">
            <a:avLst/>
          </a:prstGeom>
        </p:spPr>
      </p:pic>
      <p:sp>
        <p:nvSpPr>
          <p:cNvPr id="21" name="object 3">
            <a:extLst>
              <a:ext uri="{FF2B5EF4-FFF2-40B4-BE49-F238E27FC236}">
                <a16:creationId xmlns="" xmlns:a16="http://schemas.microsoft.com/office/drawing/2014/main" id="{7D2647BE-71CC-4DD9-A757-BA244AAEB071}"/>
              </a:ext>
            </a:extLst>
          </p:cNvPr>
          <p:cNvSpPr txBox="1"/>
          <p:nvPr/>
        </p:nvSpPr>
        <p:spPr>
          <a:xfrm>
            <a:off x="5204921" y="5284579"/>
            <a:ext cx="4450539" cy="1129796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1" i="1" dirty="0" smtClean="0">
                <a:solidFill>
                  <a:srgbClr val="0033A0"/>
                </a:solidFill>
              </a:rPr>
              <a:t>Заместитель директора </a:t>
            </a:r>
          </a:p>
          <a:p>
            <a:pPr algn="r">
              <a:lnSpc>
                <a:spcPct val="100000"/>
              </a:lnSpc>
            </a:pPr>
            <a:r>
              <a:rPr lang="ru-RU" sz="1600" b="1" i="1" dirty="0" smtClean="0">
                <a:solidFill>
                  <a:srgbClr val="0033A0"/>
                </a:solidFill>
              </a:rPr>
              <a:t>Департамента труда и занятости населения</a:t>
            </a:r>
          </a:p>
          <a:p>
            <a:pPr algn="r">
              <a:lnSpc>
                <a:spcPct val="100000"/>
              </a:lnSpc>
            </a:pPr>
            <a:r>
              <a:rPr lang="ru-RU" sz="1600" b="1" i="1" spc="-5" dirty="0" smtClean="0">
                <a:solidFill>
                  <a:srgbClr val="0033A0"/>
                </a:solidFill>
                <a:latin typeface="Candara" panose="020E0502030303020204" pitchFamily="34" charset="0"/>
                <a:cs typeface="Calibri"/>
              </a:rPr>
              <a:t>кандидат социологических наук</a:t>
            </a:r>
          </a:p>
          <a:p>
            <a:pPr algn="r">
              <a:lnSpc>
                <a:spcPct val="100000"/>
              </a:lnSpc>
            </a:pPr>
            <a:r>
              <a:rPr lang="ru-RU" sz="1600" b="1" i="1" spc="-5" dirty="0" smtClean="0">
                <a:solidFill>
                  <a:srgbClr val="0033A0"/>
                </a:solidFill>
                <a:latin typeface="Candara" panose="020E0502030303020204" pitchFamily="34" charset="0"/>
                <a:cs typeface="Calibri"/>
              </a:rPr>
              <a:t>Мария Владимировна Мальцева</a:t>
            </a:r>
            <a:endParaRPr lang="ru-RU" sz="1600" b="1" i="1" spc="-5" dirty="0">
              <a:solidFill>
                <a:srgbClr val="0033A0"/>
              </a:solidFill>
              <a:latin typeface="Candara" panose="020E0502030303020204" pitchFamily="34" charset="0"/>
              <a:cs typeface="Calibri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360" y="0"/>
            <a:ext cx="12187501" cy="6885261"/>
            <a:chOff x="0" y="0"/>
            <a:chExt cx="12187501" cy="6885261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1"/>
            <a:srcRect t="9132" r="48869"/>
            <a:stretch/>
          </p:blipFill>
          <p:spPr>
            <a:xfrm rot="10800000">
              <a:off x="0" y="4103966"/>
              <a:ext cx="2593406" cy="2781295"/>
            </a:xfrm>
            <a:prstGeom prst="rect">
              <a:avLst/>
            </a:prstGeom>
          </p:spPr>
        </p:pic>
        <p:sp>
          <p:nvSpPr>
            <p:cNvPr id="25" name="Title 1"/>
            <p:cNvSpPr txBox="1">
              <a:spLocks/>
            </p:cNvSpPr>
            <p:nvPr/>
          </p:nvSpPr>
          <p:spPr>
            <a:xfrm>
              <a:off x="2085240" y="330702"/>
              <a:ext cx="9827360" cy="77709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>
                <a:lnSpc>
                  <a:spcPct val="125000"/>
                </a:lnSpc>
                <a:defRPr/>
              </a:pPr>
              <a:endParaRPr lang="ru-RU" sz="1050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1"/>
            <a:srcRect t="-4117" r="16219"/>
            <a:stretch/>
          </p:blipFill>
          <p:spPr>
            <a:xfrm>
              <a:off x="7931084" y="0"/>
              <a:ext cx="4256417" cy="3385306"/>
            </a:xfrm>
            <a:prstGeom prst="rect">
              <a:avLst/>
            </a:prstGeom>
          </p:spPr>
        </p:pic>
        <p:sp>
          <p:nvSpPr>
            <p:cNvPr id="29" name="Title 1"/>
            <p:cNvSpPr txBox="1">
              <a:spLocks/>
            </p:cNvSpPr>
            <p:nvPr/>
          </p:nvSpPr>
          <p:spPr>
            <a:xfrm>
              <a:off x="3096445" y="299603"/>
              <a:ext cx="4208232" cy="77709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3100" b="1" dirty="0">
                  <a:solidFill>
                    <a:srgbClr val="0033A0"/>
                  </a:solidFill>
                  <a:latin typeface="Candara" panose="020E0502030303020204" pitchFamily="34" charset="0"/>
                </a:rPr>
                <a:t>Владимирская область</a:t>
              </a:r>
            </a:p>
            <a:p>
              <a:r>
                <a:rPr lang="ru-RU" sz="3100" b="1" dirty="0">
                  <a:solidFill>
                    <a:srgbClr val="0033A0"/>
                  </a:solidFill>
                  <a:latin typeface="Candara" panose="020E0502030303020204" pitchFamily="34" charset="0"/>
                </a:rPr>
                <a:t> </a:t>
              </a:r>
              <a:endParaRPr lang="ru-RU" sz="3100" b="1" dirty="0">
                <a:solidFill>
                  <a:srgbClr val="0033A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0" name="object 3">
            <a:extLst>
              <a:ext uri="{FF2B5EF4-FFF2-40B4-BE49-F238E27FC236}">
                <a16:creationId xmlns="" xmlns:a16="http://schemas.microsoft.com/office/drawing/2014/main" id="{7D2647BE-71CC-4DD9-A757-BA244AAEB071}"/>
              </a:ext>
            </a:extLst>
          </p:cNvPr>
          <p:cNvSpPr txBox="1"/>
          <p:nvPr/>
        </p:nvSpPr>
        <p:spPr>
          <a:xfrm>
            <a:off x="1707444" y="1813881"/>
            <a:ext cx="6385355" cy="2176237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400" b="1" spc="-5" dirty="0" smtClean="0">
                <a:solidFill>
                  <a:srgbClr val="0033A0"/>
                </a:solidFill>
                <a:latin typeface="Candara" panose="020E0502030303020204" pitchFamily="34" charset="0"/>
                <a:cs typeface="Calibri"/>
              </a:rPr>
              <a:t>Новые сервисы в работе службы занятости населения</a:t>
            </a:r>
            <a:endParaRPr lang="ru-RU" sz="4400" b="1" spc="-5" dirty="0">
              <a:solidFill>
                <a:srgbClr val="0033A0"/>
              </a:solidFill>
              <a:latin typeface="Candara" panose="020E0502030303020204" pitchFamily="34" charset="0"/>
              <a:cs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476" y="4608164"/>
            <a:ext cx="2006484" cy="200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16919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: скругленные углы 39">
            <a:extLst>
              <a:ext uri="{FF2B5EF4-FFF2-40B4-BE49-F238E27FC236}">
                <a16:creationId xmlns="" xmlns:a16="http://schemas.microsoft.com/office/drawing/2014/main" id="{5427C5EF-94B3-4278-B56F-F2B7D54700A1}"/>
              </a:ext>
            </a:extLst>
          </p:cNvPr>
          <p:cNvSpPr/>
          <p:nvPr/>
        </p:nvSpPr>
        <p:spPr>
          <a:xfrm>
            <a:off x="925973" y="3756102"/>
            <a:ext cx="10764442" cy="93905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="" xmlns:a16="http://schemas.microsoft.com/office/drawing/2014/main" id="{34840E60-BDB2-4CF1-AE77-10FFA73777A0}"/>
              </a:ext>
            </a:extLst>
          </p:cNvPr>
          <p:cNvSpPr/>
          <p:nvPr/>
        </p:nvSpPr>
        <p:spPr>
          <a:xfrm>
            <a:off x="910887" y="2584046"/>
            <a:ext cx="10840846" cy="93905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500" dirty="0" smtClean="0">
                <a:solidFill>
                  <a:schemeClr val="tx1"/>
                </a:solidFill>
              </a:rPr>
              <a:t>        </a:t>
            </a:r>
            <a:r>
              <a:rPr lang="ru-RU" sz="2500" dirty="0" smtClean="0">
                <a:solidFill>
                  <a:srgbClr val="0033A0"/>
                </a:solidFill>
              </a:rPr>
              <a:t>Выявление дополнительных </a:t>
            </a:r>
            <a:r>
              <a:rPr lang="ru-RU" sz="2500" dirty="0">
                <a:solidFill>
                  <a:srgbClr val="0033A0"/>
                </a:solidFill>
              </a:rPr>
              <a:t>характеристик </a:t>
            </a:r>
            <a:r>
              <a:rPr lang="ru-RU" sz="2500" dirty="0" smtClean="0">
                <a:solidFill>
                  <a:srgbClr val="0033A0"/>
                </a:solidFill>
              </a:rPr>
              <a:t>вакансии, </a:t>
            </a:r>
          </a:p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500" dirty="0" smtClean="0">
                <a:solidFill>
                  <a:srgbClr val="0033A0"/>
                </a:solidFill>
              </a:rPr>
              <a:t>которые повышают её привлекательность для соискателей</a:t>
            </a:r>
            <a:endParaRPr lang="ru-RU" sz="2500" dirty="0">
              <a:solidFill>
                <a:srgbClr val="0033A0"/>
              </a:solidFill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="" xmlns:a16="http://schemas.microsoft.com/office/drawing/2014/main" id="{F8CCBD6A-E490-46CE-A1C7-0A4FFA2044D4}"/>
              </a:ext>
            </a:extLst>
          </p:cNvPr>
          <p:cNvSpPr/>
          <p:nvPr/>
        </p:nvSpPr>
        <p:spPr>
          <a:xfrm>
            <a:off x="910887" y="4927994"/>
            <a:ext cx="10764442" cy="93905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1200960" y="271126"/>
            <a:ext cx="10349809" cy="103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3000" b="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Сервис </a:t>
            </a:r>
            <a:r>
              <a:rPr kumimoji="1" lang="ru-RU" altLang="ru-RU" sz="3000" b="0" kern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«Конструктор вакансии»</a:t>
            </a:r>
            <a:endParaRPr kumimoji="1" lang="ru-RU" altLang="ru-RU" sz="3000" b="0" kern="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kern="0" spc="-1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075072" y="372763"/>
            <a:ext cx="0" cy="540000"/>
          </a:xfrm>
          <a:prstGeom prst="line">
            <a:avLst/>
          </a:prstGeom>
          <a:ln w="63500">
            <a:solidFill>
              <a:srgbClr val="00B0F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4E905C21-E2A5-43DC-B476-346A3C135BB1}"/>
              </a:ext>
            </a:extLst>
          </p:cNvPr>
          <p:cNvSpPr/>
          <p:nvPr/>
        </p:nvSpPr>
        <p:spPr>
          <a:xfrm>
            <a:off x="910887" y="1480023"/>
            <a:ext cx="10764442" cy="93905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4B4FEC6-7AFF-4BC2-91BC-84494720135B}"/>
              </a:ext>
            </a:extLst>
          </p:cNvPr>
          <p:cNvSpPr txBox="1"/>
          <p:nvPr/>
        </p:nvSpPr>
        <p:spPr>
          <a:xfrm>
            <a:off x="3790512" y="1679509"/>
            <a:ext cx="7823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0033A0"/>
                </a:solidFill>
              </a:rPr>
              <a:t>Экспресс-анализ </a:t>
            </a:r>
            <a:r>
              <a:rPr lang="ru-RU" sz="2800" dirty="0">
                <a:solidFill>
                  <a:srgbClr val="0033A0"/>
                </a:solidFill>
              </a:rPr>
              <a:t>качества описания вакансии </a:t>
            </a:r>
          </a:p>
          <a:p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3BC6575-7308-4DF8-99BA-0CB745EA9186}"/>
              </a:ext>
            </a:extLst>
          </p:cNvPr>
          <p:cNvSpPr txBox="1"/>
          <p:nvPr/>
        </p:nvSpPr>
        <p:spPr>
          <a:xfrm>
            <a:off x="1947681" y="3979323"/>
            <a:ext cx="9603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dirty="0" smtClean="0">
                <a:solidFill>
                  <a:srgbClr val="0033A0"/>
                </a:solidFill>
              </a:rPr>
              <a:t>Подготовка рекомендаций по корректировке профиля вакансии</a:t>
            </a:r>
            <a:endParaRPr lang="ru-RU" dirty="0">
              <a:solidFill>
                <a:srgbClr val="0033A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84C8C87-4378-47AB-A206-DBC709063E17}"/>
              </a:ext>
            </a:extLst>
          </p:cNvPr>
          <p:cNvSpPr txBox="1"/>
          <p:nvPr/>
        </p:nvSpPr>
        <p:spPr>
          <a:xfrm>
            <a:off x="2029631" y="4940319"/>
            <a:ext cx="95840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dirty="0" smtClean="0">
                <a:solidFill>
                  <a:srgbClr val="0033A0"/>
                </a:solidFill>
              </a:rPr>
              <a:t>Самостоятельная (либо при помощи кадрового консультанта) корректировка профиля вакансии, размещение в базе вакансий   </a:t>
            </a:r>
            <a:endParaRPr lang="ru-RU" sz="2600" dirty="0">
              <a:solidFill>
                <a:srgbClr val="0033A0"/>
              </a:solidFill>
            </a:endParaRPr>
          </a:p>
          <a:p>
            <a:endParaRPr lang="ru-RU" sz="2600" dirty="0">
              <a:solidFill>
                <a:srgbClr val="0033A0"/>
              </a:solidFill>
            </a:endParaRPr>
          </a:p>
        </p:txBody>
      </p:sp>
      <p:pic>
        <p:nvPicPr>
          <p:cNvPr id="43" name="Рисунок 42" descr="Голова с шестеренками">
            <a:extLst>
              <a:ext uri="{FF2B5EF4-FFF2-40B4-BE49-F238E27FC236}">
                <a16:creationId xmlns="" xmlns:a16="http://schemas.microsoft.com/office/drawing/2014/main" id="{1CF2652B-CC00-4413-B6F6-5051B15F37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499" y="3780752"/>
            <a:ext cx="914400" cy="914400"/>
          </a:xfrm>
          <a:prstGeom prst="rect">
            <a:avLst/>
          </a:prstGeom>
        </p:spPr>
      </p:pic>
      <p:pic>
        <p:nvPicPr>
          <p:cNvPr id="47" name="Рисунок 46" descr="Группа мужчин">
            <a:extLst>
              <a:ext uri="{FF2B5EF4-FFF2-40B4-BE49-F238E27FC236}">
                <a16:creationId xmlns="" xmlns:a16="http://schemas.microsoft.com/office/drawing/2014/main" id="{AE20FA6E-55D3-4460-8950-9F4F60B99E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3059" y="4940319"/>
            <a:ext cx="914400" cy="914400"/>
          </a:xfrm>
          <a:prstGeom prst="rect">
            <a:avLst/>
          </a:prstGeom>
        </p:spPr>
      </p:pic>
      <p:pic>
        <p:nvPicPr>
          <p:cNvPr id="49" name="Рисунок 48" descr="Исследование">
            <a:extLst>
              <a:ext uri="{FF2B5EF4-FFF2-40B4-BE49-F238E27FC236}">
                <a16:creationId xmlns="" xmlns:a16="http://schemas.microsoft.com/office/drawing/2014/main" id="{A6155025-293C-451E-AB75-60E415929A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3059" y="2594506"/>
            <a:ext cx="914400" cy="914400"/>
          </a:xfrm>
          <a:prstGeom prst="rect">
            <a:avLst/>
          </a:prstGeom>
        </p:spPr>
      </p:pic>
      <p:pic>
        <p:nvPicPr>
          <p:cNvPr id="51" name="Рисунок 50" descr="Контрольный список">
            <a:extLst>
              <a:ext uri="{FF2B5EF4-FFF2-40B4-BE49-F238E27FC236}">
                <a16:creationId xmlns="" xmlns:a16="http://schemas.microsoft.com/office/drawing/2014/main" id="{F9D51A45-743A-42EF-8475-1ADCEA8814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499" y="1511869"/>
            <a:ext cx="914400" cy="9144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0238712-BCA4-4AD7-BC6E-8F73C54EA7F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t="8204" r="58018" b="17944"/>
          <a:stretch/>
        </p:blipFill>
        <p:spPr>
          <a:xfrm>
            <a:off x="10953964" y="136837"/>
            <a:ext cx="932623" cy="97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685801" y="227560"/>
            <a:ext cx="11372849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3000" b="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Результаты апробации сервиса «Конструктор вакансий»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75733" y="266876"/>
            <a:ext cx="0" cy="540000"/>
          </a:xfrm>
          <a:prstGeom prst="line">
            <a:avLst/>
          </a:prstGeom>
          <a:ln w="63500">
            <a:solidFill>
              <a:srgbClr val="00B0F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5051" y="2896188"/>
            <a:ext cx="57065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2000" b="1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Количество кандидатов, которым </a:t>
            </a:r>
            <a:r>
              <a:rPr kumimoji="1" lang="ru-RU" sz="2000" b="1" kern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были выданы </a:t>
            </a:r>
            <a:r>
              <a:rPr kumimoji="1" lang="ru-RU" sz="2000" b="1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направления на </a:t>
            </a:r>
            <a:r>
              <a:rPr kumimoji="1" lang="ru-RU" sz="2000" b="1" kern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работу:</a:t>
            </a:r>
            <a:endParaRPr kumimoji="1" lang="ru-RU" sz="2000" b="1" kern="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kumimoji="1" lang="ru-RU" sz="200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 начала апробации сервиса – </a:t>
            </a:r>
            <a:r>
              <a:rPr kumimoji="1" lang="ru-RU" sz="3200" b="1" kern="0" dirty="0">
                <a:solidFill>
                  <a:srgbClr val="E5481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</a:t>
            </a:r>
          </a:p>
          <a:p>
            <a:r>
              <a:rPr kumimoji="1" lang="ru-RU" sz="200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 итогам апробации сервиса –</a:t>
            </a:r>
            <a:r>
              <a:rPr kumimoji="1" lang="ru-RU" sz="2000" kern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1" lang="ru-RU" sz="3200" b="1" kern="0" dirty="0">
                <a:solidFill>
                  <a:srgbClr val="E5481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5733" y="4977403"/>
            <a:ext cx="622478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ru-RU" sz="2000" b="1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Количество кандидатов, принятых на </a:t>
            </a:r>
            <a:r>
              <a:rPr kumimoji="1" lang="ru-RU" sz="2000" b="1" kern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работу:</a:t>
            </a:r>
            <a:endParaRPr kumimoji="1" lang="ru-RU" sz="2000" b="1" kern="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kumimoji="1" lang="ru-RU" sz="200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 начала апробации сервиса – </a:t>
            </a:r>
            <a:r>
              <a:rPr kumimoji="1" lang="ru-RU" sz="3200" b="1" kern="0" dirty="0">
                <a:solidFill>
                  <a:srgbClr val="E5481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kumimoji="1" lang="ru-RU" sz="200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 итогам апробации сервиса –</a:t>
            </a:r>
            <a:r>
              <a:rPr kumimoji="1" lang="ru-RU" sz="2000" kern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1" lang="ru-RU" sz="3200" b="1" kern="0" dirty="0">
                <a:solidFill>
                  <a:srgbClr val="E5481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71" y="2920278"/>
            <a:ext cx="2945130" cy="1799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479" y="4787186"/>
            <a:ext cx="3556144" cy="1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52" y="764574"/>
            <a:ext cx="3118890" cy="2078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5801" y="1234635"/>
            <a:ext cx="6220416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ru-RU" sz="2000" kern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Заполнено </a:t>
            </a:r>
            <a:r>
              <a:rPr kumimoji="1" lang="ru-RU" sz="3200" b="1" kern="0" dirty="0">
                <a:solidFill>
                  <a:srgbClr val="E5481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11 </a:t>
            </a:r>
            <a:r>
              <a:rPr kumimoji="1" lang="ru-RU" sz="2000" kern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шаблонов профиля вакансии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ru-RU" sz="2000" kern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Апробация </a:t>
            </a:r>
            <a:r>
              <a:rPr kumimoji="1" lang="ru-RU" sz="200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сервиса –</a:t>
            </a:r>
            <a:r>
              <a:rPr kumimoji="1" lang="ru-RU" sz="2000" kern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1" lang="ru-RU" sz="3200" b="1" kern="0" dirty="0">
                <a:solidFill>
                  <a:srgbClr val="E5481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13 </a:t>
            </a:r>
            <a:r>
              <a:rPr kumimoji="1" lang="ru-RU" sz="2000" kern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вакансий</a:t>
            </a:r>
            <a:endParaRPr kumimoji="1" lang="ru-RU" sz="2000" kern="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8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: скругленные углы 39">
            <a:extLst>
              <a:ext uri="{FF2B5EF4-FFF2-40B4-BE49-F238E27FC236}">
                <a16:creationId xmlns="" xmlns:a16="http://schemas.microsoft.com/office/drawing/2014/main" id="{5427C5EF-94B3-4278-B56F-F2B7D54700A1}"/>
              </a:ext>
            </a:extLst>
          </p:cNvPr>
          <p:cNvSpPr/>
          <p:nvPr/>
        </p:nvSpPr>
        <p:spPr>
          <a:xfrm>
            <a:off x="901743" y="4154763"/>
            <a:ext cx="10764442" cy="93905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="" xmlns:a16="http://schemas.microsoft.com/office/drawing/2014/main" id="{FBA6F203-1A52-4C3E-89F8-8CF390A80F74}"/>
              </a:ext>
            </a:extLst>
          </p:cNvPr>
          <p:cNvSpPr/>
          <p:nvPr/>
        </p:nvSpPr>
        <p:spPr>
          <a:xfrm>
            <a:off x="925973" y="2144589"/>
            <a:ext cx="10764442" cy="93905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="" xmlns:a16="http://schemas.microsoft.com/office/drawing/2014/main" id="{34840E60-BDB2-4CF1-AE77-10FFA73777A0}"/>
              </a:ext>
            </a:extLst>
          </p:cNvPr>
          <p:cNvSpPr/>
          <p:nvPr/>
        </p:nvSpPr>
        <p:spPr>
          <a:xfrm>
            <a:off x="925973" y="3144294"/>
            <a:ext cx="10764442" cy="93905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="" xmlns:a16="http://schemas.microsoft.com/office/drawing/2014/main" id="{F8CCBD6A-E490-46CE-A1C7-0A4FFA2044D4}"/>
              </a:ext>
            </a:extLst>
          </p:cNvPr>
          <p:cNvSpPr/>
          <p:nvPr/>
        </p:nvSpPr>
        <p:spPr>
          <a:xfrm>
            <a:off x="925973" y="5159900"/>
            <a:ext cx="10764442" cy="93905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1200960" y="271126"/>
            <a:ext cx="10349809" cy="100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3000" b="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Сервис «Эффективная вакансия»</a:t>
            </a:r>
          </a:p>
          <a:p>
            <a:pPr lvl="0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kern="0" spc="-1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075072" y="372763"/>
            <a:ext cx="0" cy="540000"/>
          </a:xfrm>
          <a:prstGeom prst="line">
            <a:avLst/>
          </a:prstGeom>
          <a:ln w="63500">
            <a:solidFill>
              <a:srgbClr val="00B0F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4E905C21-E2A5-43DC-B476-346A3C135BB1}"/>
              </a:ext>
            </a:extLst>
          </p:cNvPr>
          <p:cNvSpPr/>
          <p:nvPr/>
        </p:nvSpPr>
        <p:spPr>
          <a:xfrm>
            <a:off x="910887" y="1146648"/>
            <a:ext cx="10764442" cy="93905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4B4FEC6-7AFF-4BC2-91BC-84494720135B}"/>
              </a:ext>
            </a:extLst>
          </p:cNvPr>
          <p:cNvSpPr txBox="1"/>
          <p:nvPr/>
        </p:nvSpPr>
        <p:spPr>
          <a:xfrm>
            <a:off x="1800956" y="1113854"/>
            <a:ext cx="9749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rgbClr val="0033A0"/>
                </a:solidFill>
              </a:rPr>
              <a:t>Анализ </a:t>
            </a:r>
            <a:r>
              <a:rPr lang="ru-RU" sz="2800" dirty="0" smtClean="0">
                <a:solidFill>
                  <a:srgbClr val="0033A0"/>
                </a:solidFill>
              </a:rPr>
              <a:t>характеристик вакансии: выявление факторов, объективно влияющих на уровень ее конкурентоспособности</a:t>
            </a:r>
            <a:endParaRPr lang="ru-RU" dirty="0">
              <a:solidFill>
                <a:srgbClr val="0033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F3662DA-5558-42F4-8E9A-B5E76AAEB452}"/>
              </a:ext>
            </a:extLst>
          </p:cNvPr>
          <p:cNvSpPr txBox="1"/>
          <p:nvPr/>
        </p:nvSpPr>
        <p:spPr>
          <a:xfrm>
            <a:off x="3457574" y="2158682"/>
            <a:ext cx="815613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solidFill>
                  <a:srgbClr val="0033A0"/>
                </a:solidFill>
              </a:rPr>
              <a:t>Анализ запросов и пожеланий соискателей: выявление уровня востребованности вакансии</a:t>
            </a:r>
            <a:endParaRPr lang="ru-RU" sz="2800" dirty="0">
              <a:solidFill>
                <a:srgbClr val="0033A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F7F0B48-77C9-4723-8A19-7136CB824E60}"/>
              </a:ext>
            </a:extLst>
          </p:cNvPr>
          <p:cNvSpPr txBox="1"/>
          <p:nvPr/>
        </p:nvSpPr>
        <p:spPr>
          <a:xfrm>
            <a:off x="1882240" y="3098031"/>
            <a:ext cx="97930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rgbClr val="0033A0"/>
                </a:solidFill>
              </a:rPr>
              <a:t>Анализ аналогичных предложений на рынке </a:t>
            </a:r>
            <a:r>
              <a:rPr lang="ru-RU" sz="2800" dirty="0" smtClean="0">
                <a:solidFill>
                  <a:srgbClr val="0033A0"/>
                </a:solidFill>
              </a:rPr>
              <a:t>труда: определение </a:t>
            </a:r>
            <a:r>
              <a:rPr lang="ru-RU" sz="2800" dirty="0">
                <a:solidFill>
                  <a:srgbClr val="0033A0"/>
                </a:solidFill>
              </a:rPr>
              <a:t>уровня конкурентоспособности вакансии </a:t>
            </a:r>
          </a:p>
          <a:p>
            <a:pPr algn="r"/>
            <a:endParaRPr lang="ru-RU" dirty="0">
              <a:solidFill>
                <a:srgbClr val="0033A0"/>
              </a:solidFill>
            </a:endParaRPr>
          </a:p>
        </p:txBody>
      </p:sp>
      <p:pic>
        <p:nvPicPr>
          <p:cNvPr id="43" name="Рисунок 42" descr="Голова с шестеренками">
            <a:extLst>
              <a:ext uri="{FF2B5EF4-FFF2-40B4-BE49-F238E27FC236}">
                <a16:creationId xmlns="" xmlns:a16="http://schemas.microsoft.com/office/drawing/2014/main" id="{1CF2652B-CC00-4413-B6F6-5051B15F37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072" y="4195822"/>
            <a:ext cx="914400" cy="914400"/>
          </a:xfrm>
          <a:prstGeom prst="rect">
            <a:avLst/>
          </a:prstGeom>
        </p:spPr>
      </p:pic>
      <p:pic>
        <p:nvPicPr>
          <p:cNvPr id="47" name="Рисунок 46" descr="Группа мужчин">
            <a:extLst>
              <a:ext uri="{FF2B5EF4-FFF2-40B4-BE49-F238E27FC236}">
                <a16:creationId xmlns="" xmlns:a16="http://schemas.microsoft.com/office/drawing/2014/main" id="{AE20FA6E-55D3-4460-8950-9F4F60B99E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072" y="5151733"/>
            <a:ext cx="914400" cy="914400"/>
          </a:xfrm>
          <a:prstGeom prst="rect">
            <a:avLst/>
          </a:prstGeom>
        </p:spPr>
      </p:pic>
      <p:pic>
        <p:nvPicPr>
          <p:cNvPr id="49" name="Рисунок 48" descr="Исследование">
            <a:extLst>
              <a:ext uri="{FF2B5EF4-FFF2-40B4-BE49-F238E27FC236}">
                <a16:creationId xmlns="" xmlns:a16="http://schemas.microsoft.com/office/drawing/2014/main" id="{A6155025-293C-451E-AB75-60E415929A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0168" y="3201039"/>
            <a:ext cx="914400" cy="914400"/>
          </a:xfrm>
          <a:prstGeom prst="rect">
            <a:avLst/>
          </a:prstGeom>
        </p:spPr>
      </p:pic>
      <p:pic>
        <p:nvPicPr>
          <p:cNvPr id="51" name="Рисунок 50" descr="Контрольный список">
            <a:extLst>
              <a:ext uri="{FF2B5EF4-FFF2-40B4-BE49-F238E27FC236}">
                <a16:creationId xmlns="" xmlns:a16="http://schemas.microsoft.com/office/drawing/2014/main" id="{F9D51A45-743A-42EF-8475-1ADCEA8814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499" y="1178494"/>
            <a:ext cx="914400" cy="914400"/>
          </a:xfrm>
          <a:prstGeom prst="rect">
            <a:avLst/>
          </a:prstGeom>
        </p:spPr>
      </p:pic>
      <p:pic>
        <p:nvPicPr>
          <p:cNvPr id="53" name="Рисунок 52" descr="Контракт">
            <a:extLst>
              <a:ext uri="{FF2B5EF4-FFF2-40B4-BE49-F238E27FC236}">
                <a16:creationId xmlns="" xmlns:a16="http://schemas.microsoft.com/office/drawing/2014/main" id="{C9FAA578-B386-4D05-B176-1863ECCC87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2754" y="2201522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3BC6575-7308-4DF8-99BA-0CB745EA9186}"/>
              </a:ext>
            </a:extLst>
          </p:cNvPr>
          <p:cNvSpPr txBox="1"/>
          <p:nvPr/>
        </p:nvSpPr>
        <p:spPr>
          <a:xfrm>
            <a:off x="3457574" y="4167948"/>
            <a:ext cx="81500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dirty="0" smtClean="0">
                <a:solidFill>
                  <a:srgbClr val="0033A0"/>
                </a:solidFill>
              </a:rPr>
              <a:t>Подготовка рекомендаций по корректировке вакансии и по способам поиска работников</a:t>
            </a:r>
            <a:endParaRPr lang="ru-RU" dirty="0">
              <a:solidFill>
                <a:srgbClr val="0033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84C8C87-4378-47AB-A206-DBC709063E17}"/>
              </a:ext>
            </a:extLst>
          </p:cNvPr>
          <p:cNvSpPr txBox="1"/>
          <p:nvPr/>
        </p:nvSpPr>
        <p:spPr>
          <a:xfrm>
            <a:off x="1090732" y="5159900"/>
            <a:ext cx="105386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dirty="0" smtClean="0">
                <a:solidFill>
                  <a:srgbClr val="0033A0"/>
                </a:solidFill>
              </a:rPr>
              <a:t>Самостоятельная (либо при помощи кадрового консультанта) корректировка профиля вакансии, размещение в базе вакансий</a:t>
            </a:r>
            <a:endParaRPr lang="ru-RU" sz="26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0238712-BCA4-4AD7-BC6E-8F73C54EA7F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t="8204" r="58018" b="17944"/>
          <a:stretch/>
        </p:blipFill>
        <p:spPr>
          <a:xfrm>
            <a:off x="10953964" y="136837"/>
            <a:ext cx="932623" cy="97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5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7">
            <a:extLst>
              <a:ext uri="{FF2B5EF4-FFF2-40B4-BE49-F238E27FC236}">
                <a16:creationId xmlns="" xmlns:a16="http://schemas.microsoft.com/office/drawing/2014/main" id="{FBA6F203-1A52-4C3E-89F8-8CF390A80F74}"/>
              </a:ext>
            </a:extLst>
          </p:cNvPr>
          <p:cNvSpPr/>
          <p:nvPr/>
        </p:nvSpPr>
        <p:spPr>
          <a:xfrm>
            <a:off x="1047747" y="5919339"/>
            <a:ext cx="9739126" cy="705556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7">
            <a:extLst>
              <a:ext uri="{FF2B5EF4-FFF2-40B4-BE49-F238E27FC236}">
                <a16:creationId xmlns="" xmlns:a16="http://schemas.microsoft.com/office/drawing/2014/main" id="{FBA6F203-1A52-4C3E-89F8-8CF390A80F74}"/>
              </a:ext>
            </a:extLst>
          </p:cNvPr>
          <p:cNvSpPr/>
          <p:nvPr/>
        </p:nvSpPr>
        <p:spPr>
          <a:xfrm>
            <a:off x="1047747" y="5080293"/>
            <a:ext cx="9739126" cy="705556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7">
            <a:extLst>
              <a:ext uri="{FF2B5EF4-FFF2-40B4-BE49-F238E27FC236}">
                <a16:creationId xmlns="" xmlns:a16="http://schemas.microsoft.com/office/drawing/2014/main" id="{FBA6F203-1A52-4C3E-89F8-8CF390A80F74}"/>
              </a:ext>
            </a:extLst>
          </p:cNvPr>
          <p:cNvSpPr/>
          <p:nvPr/>
        </p:nvSpPr>
        <p:spPr>
          <a:xfrm>
            <a:off x="1047747" y="4020161"/>
            <a:ext cx="9739126" cy="926641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37">
            <a:extLst>
              <a:ext uri="{FF2B5EF4-FFF2-40B4-BE49-F238E27FC236}">
                <a16:creationId xmlns="" xmlns:a16="http://schemas.microsoft.com/office/drawing/2014/main" id="{FBA6F203-1A52-4C3E-89F8-8CF390A80F74}"/>
              </a:ext>
            </a:extLst>
          </p:cNvPr>
          <p:cNvSpPr/>
          <p:nvPr/>
        </p:nvSpPr>
        <p:spPr>
          <a:xfrm>
            <a:off x="1052699" y="1573803"/>
            <a:ext cx="9739126" cy="705556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37">
            <a:extLst>
              <a:ext uri="{FF2B5EF4-FFF2-40B4-BE49-F238E27FC236}">
                <a16:creationId xmlns="" xmlns:a16="http://schemas.microsoft.com/office/drawing/2014/main" id="{FBA6F203-1A52-4C3E-89F8-8CF390A80F74}"/>
              </a:ext>
            </a:extLst>
          </p:cNvPr>
          <p:cNvSpPr/>
          <p:nvPr/>
        </p:nvSpPr>
        <p:spPr>
          <a:xfrm>
            <a:off x="1047747" y="2369532"/>
            <a:ext cx="9739126" cy="705556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37">
            <a:extLst>
              <a:ext uri="{FF2B5EF4-FFF2-40B4-BE49-F238E27FC236}">
                <a16:creationId xmlns="" xmlns:a16="http://schemas.microsoft.com/office/drawing/2014/main" id="{FBA6F203-1A52-4C3E-89F8-8CF390A80F74}"/>
              </a:ext>
            </a:extLst>
          </p:cNvPr>
          <p:cNvSpPr/>
          <p:nvPr/>
        </p:nvSpPr>
        <p:spPr>
          <a:xfrm>
            <a:off x="1047747" y="3181114"/>
            <a:ext cx="9739126" cy="705556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1200960" y="271126"/>
            <a:ext cx="10349809" cy="100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3000" b="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Сервис «Эффективная вакансия»</a:t>
            </a:r>
          </a:p>
          <a:p>
            <a:pPr lvl="0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kern="0" spc="-1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075072" y="372763"/>
            <a:ext cx="0" cy="540000"/>
          </a:xfrm>
          <a:prstGeom prst="line">
            <a:avLst/>
          </a:prstGeom>
          <a:ln w="63500">
            <a:solidFill>
              <a:srgbClr val="00B0F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3BC6575-7308-4DF8-99BA-0CB745EA9186}"/>
              </a:ext>
            </a:extLst>
          </p:cNvPr>
          <p:cNvSpPr txBox="1"/>
          <p:nvPr/>
        </p:nvSpPr>
        <p:spPr>
          <a:xfrm>
            <a:off x="1075072" y="898981"/>
            <a:ext cx="99484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E5481D"/>
                </a:solidFill>
              </a:rPr>
              <a:t>РЕЗУЛЬТАТ АПРОБАЦИИ: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90" y="1615536"/>
            <a:ext cx="551210" cy="5512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95399" y="1581971"/>
            <a:ext cx="10029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33A0"/>
                </a:solidFill>
              </a:rPr>
              <a:t>Приняли участие </a:t>
            </a:r>
            <a:r>
              <a:rPr lang="ru-RU" sz="3200" b="1" dirty="0" smtClean="0">
                <a:solidFill>
                  <a:srgbClr val="E5481D"/>
                </a:solidFill>
              </a:rPr>
              <a:t>24</a:t>
            </a:r>
            <a:r>
              <a:rPr lang="ru-RU" sz="2400" dirty="0" smtClean="0">
                <a:solidFill>
                  <a:srgbClr val="0033A0"/>
                </a:solidFill>
              </a:rPr>
              <a:t> работодателя.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95398" y="2373772"/>
            <a:ext cx="10029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33A0"/>
                </a:solidFill>
              </a:rPr>
              <a:t>Проведен анализ и подготовлены рекомендации по </a:t>
            </a:r>
            <a:r>
              <a:rPr lang="ru-RU" sz="3200" b="1" dirty="0" smtClean="0">
                <a:solidFill>
                  <a:srgbClr val="E5481D"/>
                </a:solidFill>
              </a:rPr>
              <a:t>35</a:t>
            </a:r>
            <a:r>
              <a:rPr lang="ru-RU" sz="2400" dirty="0" smtClean="0">
                <a:solidFill>
                  <a:srgbClr val="0033A0"/>
                </a:solidFill>
              </a:rPr>
              <a:t> вакансиям.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295398" y="3196967"/>
            <a:ext cx="10029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33A0"/>
                </a:solidFill>
              </a:rPr>
              <a:t>Увеличилось число подходящих кандидатов на </a:t>
            </a:r>
            <a:r>
              <a:rPr lang="ru-RU" sz="3200" b="1" dirty="0" smtClean="0">
                <a:solidFill>
                  <a:srgbClr val="E5481D"/>
                </a:solidFill>
              </a:rPr>
              <a:t>10%</a:t>
            </a:r>
            <a:r>
              <a:rPr lang="ru-RU" sz="2400" dirty="0" smtClean="0">
                <a:solidFill>
                  <a:srgbClr val="0033A0"/>
                </a:solidFill>
              </a:rPr>
              <a:t>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295398" y="3992696"/>
            <a:ext cx="97391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33A0"/>
                </a:solidFill>
              </a:rPr>
              <a:t>Увеличилось число кандидатов, пришедших на собеседование с работодателями в </a:t>
            </a:r>
            <a:r>
              <a:rPr lang="ru-RU" sz="3200" b="1" dirty="0" smtClean="0">
                <a:solidFill>
                  <a:srgbClr val="E5481D"/>
                </a:solidFill>
              </a:rPr>
              <a:t>2</a:t>
            </a:r>
            <a:r>
              <a:rPr lang="ru-RU" sz="2400" dirty="0" smtClean="0">
                <a:solidFill>
                  <a:srgbClr val="0033A0"/>
                </a:solidFill>
              </a:rPr>
              <a:t> раза.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295397" y="5110132"/>
            <a:ext cx="9739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33A0"/>
                </a:solidFill>
              </a:rPr>
              <a:t>Уменьшилось число отказов работодателей на </a:t>
            </a:r>
            <a:r>
              <a:rPr lang="ru-RU" sz="3200" b="1" dirty="0" smtClean="0">
                <a:solidFill>
                  <a:srgbClr val="E5481D"/>
                </a:solidFill>
              </a:rPr>
              <a:t>5%</a:t>
            </a:r>
            <a:r>
              <a:rPr lang="ru-RU" sz="2400" dirty="0" smtClean="0">
                <a:solidFill>
                  <a:srgbClr val="0033A0"/>
                </a:solidFill>
              </a:rPr>
              <a:t>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295397" y="5895431"/>
            <a:ext cx="9739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33A0"/>
                </a:solidFill>
              </a:rPr>
              <a:t>Увеличилось числа кандидатов, принятых на работу в </a:t>
            </a:r>
            <a:r>
              <a:rPr lang="ru-RU" sz="3200" b="1" dirty="0" smtClean="0">
                <a:solidFill>
                  <a:srgbClr val="E5481D"/>
                </a:solidFill>
              </a:rPr>
              <a:t>10</a:t>
            </a:r>
            <a:r>
              <a:rPr lang="ru-RU" sz="2400" dirty="0" smtClean="0">
                <a:solidFill>
                  <a:srgbClr val="0033A0"/>
                </a:solidFill>
              </a:rPr>
              <a:t> раз.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90" y="2446705"/>
            <a:ext cx="551210" cy="55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90" y="3251595"/>
            <a:ext cx="551210" cy="55121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90" y="4207876"/>
            <a:ext cx="551210" cy="55121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90" y="5167441"/>
            <a:ext cx="551210" cy="55121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90" y="5996512"/>
            <a:ext cx="551210" cy="55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0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305654"/>
              </p:ext>
            </p:extLst>
          </p:nvPr>
        </p:nvGraphicFramePr>
        <p:xfrm>
          <a:off x="176320" y="781050"/>
          <a:ext cx="11886982" cy="6886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2411"/>
                <a:gridCol w="8454571"/>
              </a:tblGrid>
              <a:tr h="235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Было первоначально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 anchor="ctr"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Стало с </a:t>
                      </a:r>
                      <a:r>
                        <a:rPr lang="ru-RU" sz="1300" b="1" dirty="0" smtClean="0">
                          <a:effectLst/>
                        </a:rPr>
                        <a:t>01.10.2021г (после рекомендаций ЦЗН)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 anchor="ctr">
                    <a:solidFill>
                      <a:srgbClr val="0033A0"/>
                    </a:solidFill>
                  </a:tcPr>
                </a:tc>
              </a:tr>
              <a:tr h="1043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Должностные обязанности: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CF45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Пересылать почтовые отправления и осуществлять почтовые переводы в установленные сроки.</a:t>
                      </a:r>
                      <a:endParaRPr lang="ru-RU" sz="1300" b="1" dirty="0">
                        <a:solidFill>
                          <a:srgbClr val="CF45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33A0"/>
                          </a:solidFill>
                          <a:effectLst/>
                        </a:rPr>
                        <a:t>Оказание почтовых услуг: </a:t>
                      </a:r>
                      <a:r>
                        <a:rPr lang="ru-RU" sz="1300" b="1" kern="120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пересылать почтовые отправления и осуществлять почтовые переводы в установленные сроки;  обеспечивать сохранность принятых от пользователей почтовых отправлений и почтовых переводов. Оказание</a:t>
                      </a:r>
                      <a:r>
                        <a:rPr lang="ru-RU" sz="1300" b="1" dirty="0" smtClean="0">
                          <a:solidFill>
                            <a:srgbClr val="0033A0"/>
                          </a:solidFill>
                          <a:effectLst/>
                        </a:rPr>
                        <a:t> финансовых, коммерческих и иных услуг, продажа</a:t>
                      </a:r>
                      <a:r>
                        <a:rPr lang="ru-RU" sz="1300" b="1" baseline="0" dirty="0" smtClean="0">
                          <a:solidFill>
                            <a:srgbClr val="0033A0"/>
                          </a:solidFill>
                          <a:effectLst/>
                        </a:rPr>
                        <a:t> товаров народного потребления в отделении почтовых связей.</a:t>
                      </a:r>
                      <a:endParaRPr lang="ru-RU" sz="1300" b="1" dirty="0" smtClean="0">
                        <a:solidFill>
                          <a:srgbClr val="0033A0"/>
                        </a:solidFill>
                        <a:effectLst/>
                      </a:endParaRPr>
                    </a:p>
                  </a:txBody>
                  <a:tcPr marL="37670" marR="37670" marT="0" marB="0">
                    <a:solidFill>
                      <a:srgbClr val="ACD6F2"/>
                    </a:solidFill>
                  </a:tcPr>
                </a:tc>
              </a:tr>
              <a:tr h="1308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Дополнительные пожелания: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CF4520"/>
                          </a:solidFill>
                          <a:effectLst/>
                        </a:rPr>
                        <a:t>не указано</a:t>
                      </a:r>
                      <a:endParaRPr lang="ru-RU" sz="1300" b="1" dirty="0">
                        <a:solidFill>
                          <a:srgbClr val="CF45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baseline="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 Стрессоустойчивость;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kern="1200" baseline="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Коммуникабельность;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kern="1200" baseline="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Готовность к переобучению;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kern="1200" baseline="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Исполнительская дисциплина.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300" b="1" dirty="0">
                        <a:solidFill>
                          <a:srgbClr val="0033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>
                    <a:solidFill>
                      <a:srgbClr val="ACD6F2"/>
                    </a:solidFill>
                  </a:tcPr>
                </a:tc>
              </a:tr>
              <a:tr h="514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Заработная плата: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CF4520"/>
                          </a:solidFill>
                          <a:effectLst/>
                        </a:rPr>
                        <a:t>от 13600 руб.</a:t>
                      </a:r>
                      <a:endParaRPr lang="ru-RU" sz="1300" b="1" dirty="0">
                        <a:solidFill>
                          <a:srgbClr val="CF45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33A0"/>
                          </a:solidFill>
                          <a:effectLst/>
                        </a:rPr>
                        <a:t>от </a:t>
                      </a:r>
                      <a:r>
                        <a:rPr lang="ru-RU" sz="1300" b="1" dirty="0" smtClean="0">
                          <a:solidFill>
                            <a:srgbClr val="0033A0"/>
                          </a:solidFill>
                          <a:effectLst/>
                        </a:rPr>
                        <a:t>20 000 </a:t>
                      </a:r>
                      <a:r>
                        <a:rPr lang="ru-RU" sz="1300" b="1" dirty="0">
                          <a:solidFill>
                            <a:srgbClr val="0033A0"/>
                          </a:solidFill>
                          <a:effectLst/>
                        </a:rPr>
                        <a:t>до </a:t>
                      </a:r>
                      <a:r>
                        <a:rPr lang="ru-RU" sz="1300" b="1" dirty="0" smtClean="0">
                          <a:solidFill>
                            <a:srgbClr val="0033A0"/>
                          </a:solidFill>
                          <a:effectLst/>
                        </a:rPr>
                        <a:t>40 000 руб. </a:t>
                      </a:r>
                      <a:r>
                        <a:rPr lang="ru-RU" sz="1300" b="1" kern="120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(целая  ставка) + премия, зависит от выполнения плановых показателей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rgbClr val="0033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670" marR="37670" marT="0" marB="0">
                    <a:solidFill>
                      <a:srgbClr val="ACD6F2"/>
                    </a:solidFill>
                  </a:tcPr>
                </a:tc>
              </a:tr>
              <a:tr h="1675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Социальные гарантии: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 smtClean="0">
                          <a:solidFill>
                            <a:srgbClr val="CF4520"/>
                          </a:solidFill>
                          <a:effectLst/>
                        </a:rPr>
                        <a:t>Соц.пакет</a:t>
                      </a:r>
                      <a:endParaRPr lang="ru-RU" sz="1300" b="1" dirty="0" smtClean="0">
                        <a:solidFill>
                          <a:srgbClr val="CF452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rgbClr val="CF4520"/>
                        </a:solidFill>
                        <a:effectLst/>
                      </a:endParaRPr>
                    </a:p>
                  </a:txBody>
                  <a:tcPr marL="37670" marR="3767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baseline="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Социальная защищенность, социальные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kern="1200" baseline="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выплаты в рамках локальных нормативных актов АО «Почта России», детские новогодние подарки, работа рядом с домом,  индивидуальный график, санаторно-курортное обеспечение, возможности обучения на рабочем месте и возможность профессионального роста, система наставничества и адаптации сотрудников, удаленная работа (по отдельным категориям), внутренняя корпоративная программа «Приведи друга».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baseline="0" dirty="0">
                        <a:solidFill>
                          <a:srgbClr val="0033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670" marR="37670" marT="0" marB="0">
                    <a:solidFill>
                      <a:srgbClr val="ACD6F2"/>
                    </a:solidFill>
                  </a:tcPr>
                </a:tc>
              </a:tr>
              <a:tr h="2108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 соискателю: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CF45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профессиональное образование.</a:t>
                      </a:r>
                      <a:endParaRPr lang="ru-RU" sz="1300" b="1" dirty="0">
                        <a:solidFill>
                          <a:srgbClr val="0033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kern="1200" baseline="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Основное общее образование;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kern="1200" baseline="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Базовые знания работы на электронной вычислительной машине, сканере, принтере.</a:t>
                      </a:r>
                    </a:p>
                  </a:txBody>
                  <a:tcPr marL="37670" marR="37670" marT="0" marB="0">
                    <a:solidFill>
                      <a:srgbClr val="ACD6F2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5774" y="93618"/>
            <a:ext cx="11268075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kumimoji="1" lang="ru-RU" sz="2600" kern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ВАКАНСИЯ  </a:t>
            </a:r>
            <a:r>
              <a:rPr kumimoji="1" lang="ru-RU" sz="260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АО «ПОЧТА РОССИИ» ОПЕРАТОР СВЯЗИ </a:t>
            </a:r>
            <a:r>
              <a:rPr kumimoji="1" lang="en-US" sz="260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 </a:t>
            </a:r>
            <a:r>
              <a:rPr kumimoji="1" lang="ru-RU" sz="260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КЛАССА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46447" y="93618"/>
            <a:ext cx="0" cy="540000"/>
          </a:xfrm>
          <a:prstGeom prst="line">
            <a:avLst/>
          </a:prstGeom>
          <a:ln w="63500">
            <a:solidFill>
              <a:srgbClr val="00B0F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6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691790"/>
              </p:ext>
            </p:extLst>
          </p:nvPr>
        </p:nvGraphicFramePr>
        <p:xfrm>
          <a:off x="83332" y="784989"/>
          <a:ext cx="11845316" cy="7010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0380"/>
                <a:gridCol w="4212468"/>
                <a:gridCol w="4212468"/>
              </a:tblGrid>
              <a:tr h="297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Было первоначально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 anchor="ctr">
                    <a:solidFill>
                      <a:srgbClr val="0033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Стало с </a:t>
                      </a:r>
                      <a:r>
                        <a:rPr lang="ru-RU" sz="1300" b="1" dirty="0" smtClean="0">
                          <a:effectLst/>
                        </a:rPr>
                        <a:t>01.10.2021г (после рекомендаций ЦЗН)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 anchor="ctr">
                    <a:solidFill>
                      <a:srgbClr val="0033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2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Должностные обязанности: </a:t>
                      </a:r>
                      <a:r>
                        <a:rPr lang="ru-RU" sz="1300" b="1" kern="1200" dirty="0" smtClean="0">
                          <a:solidFill>
                            <a:srgbClr val="CF45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автомобилем, доставка груза адресату, обеспечение</a:t>
                      </a:r>
                      <a:r>
                        <a:rPr lang="ru-RU" sz="1300" b="1" kern="1200" baseline="0" dirty="0" smtClean="0">
                          <a:solidFill>
                            <a:srgbClr val="CF45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сохранности имущества</a:t>
                      </a:r>
                      <a:r>
                        <a:rPr lang="ru-RU" sz="1300" b="1" kern="1200" dirty="0" smtClean="0">
                          <a:solidFill>
                            <a:srgbClr val="CF45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7670" marR="3767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33A0"/>
                          </a:solidFill>
                          <a:effectLst/>
                        </a:rPr>
                        <a:t>Водитель - курьер</a:t>
                      </a:r>
                    </a:p>
                  </a:txBody>
                  <a:tcPr marL="37670" marR="37670" marT="0" marB="0">
                    <a:solidFill>
                      <a:srgbClr val="ACD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Водитель грузового автомобиля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 smtClean="0">
                        <a:solidFill>
                          <a:srgbClr val="0033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670" marR="37670" marT="0" marB="0">
                    <a:solidFill>
                      <a:srgbClr val="ACD6F2"/>
                    </a:solidFill>
                  </a:tcPr>
                </a:tc>
              </a:tr>
              <a:tr h="58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33A0"/>
                          </a:solidFill>
                          <a:effectLst/>
                        </a:rPr>
                        <a:t>-     Управление автомобилем </a:t>
                      </a:r>
                      <a:r>
                        <a:rPr lang="en-US" sz="1300" b="1" dirty="0" smtClean="0">
                          <a:solidFill>
                            <a:srgbClr val="0033A0"/>
                          </a:solidFill>
                          <a:effectLst/>
                        </a:rPr>
                        <a:t>Lada </a:t>
                      </a:r>
                      <a:r>
                        <a:rPr lang="en-US" sz="1300" b="1" dirty="0" err="1" smtClean="0">
                          <a:solidFill>
                            <a:srgbClr val="0033A0"/>
                          </a:solidFill>
                          <a:effectLst/>
                        </a:rPr>
                        <a:t>Largus</a:t>
                      </a:r>
                      <a:r>
                        <a:rPr lang="ru-RU" sz="1300" b="1" dirty="0" smtClean="0">
                          <a:solidFill>
                            <a:srgbClr val="0033A0"/>
                          </a:solidFill>
                          <a:effectLst/>
                        </a:rPr>
                        <a:t>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33A0"/>
                          </a:solidFill>
                          <a:effectLst/>
                        </a:rPr>
                        <a:t>Доставка</a:t>
                      </a:r>
                      <a:r>
                        <a:rPr lang="ru-RU" sz="1300" b="1" baseline="0" dirty="0" smtClean="0">
                          <a:solidFill>
                            <a:srgbClr val="0033A0"/>
                          </a:solidFill>
                          <a:effectLst/>
                        </a:rPr>
                        <a:t> и прием почтовых отправлений;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rgbClr val="0033A0"/>
                          </a:solidFill>
                          <a:effectLst/>
                        </a:rPr>
                        <a:t>работа с наличными деньгами и безналичным расчетом, работа на контрольно-кассовом аппарате;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rgbClr val="0033A0"/>
                          </a:solidFill>
                          <a:effectLst/>
                        </a:rPr>
                        <a:t>Знание города Владимира приветствуется;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rgbClr val="0033A0"/>
                          </a:solidFill>
                          <a:effectLst/>
                        </a:rPr>
                        <a:t>Заправка по топливным картам.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rgbClr val="0033A0"/>
                          </a:solidFill>
                          <a:effectLst/>
                        </a:rPr>
                        <a:t>Выдается смартфон для работы.</a:t>
                      </a:r>
                      <a:endParaRPr lang="ru-RU" sz="1300" b="1" dirty="0" smtClean="0">
                        <a:solidFill>
                          <a:srgbClr val="0033A0"/>
                        </a:solidFill>
                        <a:effectLst/>
                      </a:endParaRPr>
                    </a:p>
                  </a:txBody>
                  <a:tcPr marL="37670" marR="37670" marT="0" marB="0">
                    <a:solidFill>
                      <a:srgbClr val="ACD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Управление автомобилем, в том числе с прицепом, в процессе перевозки почтовых отправлений, грузов на авто компании(по Владимиру и Владимирской области).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Знание дорожной сети</a:t>
                      </a:r>
                      <a:r>
                        <a:rPr lang="ru-RU" sz="1300" b="1" kern="1200" baseline="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региона приветствуется.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rgbClr val="0033A0"/>
                          </a:solidFill>
                          <a:effectLst/>
                        </a:rPr>
                        <a:t>Заправка по топливным картам.</a:t>
                      </a:r>
                      <a:endParaRPr lang="ru-RU" sz="1300" b="1" dirty="0" smtClean="0">
                        <a:solidFill>
                          <a:srgbClr val="0033A0"/>
                        </a:solidFill>
                        <a:effectLst/>
                      </a:endParaRPr>
                    </a:p>
                  </a:txBody>
                  <a:tcPr marL="37670" marR="37670" marT="0" marB="0">
                    <a:solidFill>
                      <a:srgbClr val="ACD6F2"/>
                    </a:solidFill>
                  </a:tcPr>
                </a:tc>
              </a:tr>
              <a:tr h="264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Дополнительные пожелания: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CF4520"/>
                          </a:solidFill>
                          <a:effectLst/>
                        </a:rPr>
                        <a:t>не указано</a:t>
                      </a:r>
                      <a:endParaRPr lang="ru-RU" sz="1300" b="1" dirty="0">
                        <a:solidFill>
                          <a:srgbClr val="CF45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baseline="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Стрессоустойчивость, коммуникабельность, внимательность, активность.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baseline="0" dirty="0">
                        <a:solidFill>
                          <a:srgbClr val="0033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670" marR="37670" marT="0" marB="0">
                    <a:solidFill>
                      <a:srgbClr val="ACD6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>
                        <a:solidFill>
                          <a:srgbClr val="0033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670" marR="37670" marT="0" marB="0">
                    <a:solidFill>
                      <a:srgbClr val="ACD6F2"/>
                    </a:solidFill>
                  </a:tcPr>
                </a:tc>
              </a:tr>
              <a:tr h="218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Заработная плата: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CF4520"/>
                          </a:solidFill>
                          <a:effectLst/>
                        </a:rPr>
                        <a:t> 30000 руб.</a:t>
                      </a:r>
                      <a:endParaRPr lang="ru-RU" sz="1300" b="1" dirty="0">
                        <a:solidFill>
                          <a:srgbClr val="CF45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30 000,00 – 34 500,00 (целая  ставка + премия, зависит от выполнения плановых показателей)</a:t>
                      </a:r>
                      <a:endParaRPr lang="ru-RU" sz="1300" b="1" kern="1200" baseline="0" dirty="0">
                        <a:solidFill>
                          <a:srgbClr val="0033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670" marR="37670" marT="0" marB="0">
                    <a:solidFill>
                      <a:srgbClr val="ACD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20 000,00 – 40 000,00 (целая ставка + премия + доп. оплата за ночные и сверхурочные часы)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kern="1200" baseline="0" dirty="0">
                        <a:solidFill>
                          <a:srgbClr val="0033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670" marR="37670" marT="0" marB="0">
                    <a:solidFill>
                      <a:srgbClr val="ACD6F2"/>
                    </a:solidFill>
                  </a:tcPr>
                </a:tc>
              </a:tr>
              <a:tr h="686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Социальные гарантии: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 smtClean="0">
                          <a:solidFill>
                            <a:srgbClr val="CF4520"/>
                          </a:solidFill>
                          <a:effectLst/>
                        </a:rPr>
                        <a:t>Соц.пакет</a:t>
                      </a:r>
                      <a:endParaRPr lang="ru-RU" sz="1300" b="1" dirty="0" smtClean="0">
                        <a:solidFill>
                          <a:srgbClr val="CF452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rgbClr val="CF4520"/>
                        </a:solidFill>
                        <a:effectLst/>
                      </a:endParaRPr>
                    </a:p>
                  </a:txBody>
                  <a:tcPr marL="37670" marR="3767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baseline="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Социальная защищенность, расширенный </a:t>
                      </a:r>
                      <a:r>
                        <a:rPr lang="ru-RU" sz="1300" b="1" kern="1200" baseline="0" dirty="0" err="1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соцпакет</a:t>
                      </a:r>
                      <a:r>
                        <a:rPr lang="ru-RU" sz="1300" b="1" kern="1200" baseline="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возможность стажировки, социальные выплаты в рамках локальных нормативных актов АО «Почта России», детские новогодние подарки, санаторно-курортное обеспечение, возможности обучения на рабочем месте и профессионального роста, система наставничества и адаптации сотрудников, внутренняя корпоративная программа «Приведи друга».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baseline="0" dirty="0">
                        <a:solidFill>
                          <a:srgbClr val="0033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670" marR="37670" marT="0" marB="0">
                    <a:solidFill>
                      <a:srgbClr val="ACD6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baseline="0" dirty="0">
                        <a:solidFill>
                          <a:srgbClr val="0033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670" marR="37670" marT="0" marB="0">
                    <a:solidFill>
                      <a:srgbClr val="ACD6F2"/>
                    </a:solidFill>
                  </a:tcPr>
                </a:tc>
              </a:tr>
              <a:tr h="2384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 соискателю: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CF45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профессиональное образование, водительские права.</a:t>
                      </a:r>
                      <a:endParaRPr lang="ru-RU" sz="1300" b="1" dirty="0">
                        <a:solidFill>
                          <a:srgbClr val="0033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baseline="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общее образование, стаж вождения не менее 3-х лет. Категория прав «В», бережное отношение к вверенному автомобилю.</a:t>
                      </a:r>
                    </a:p>
                  </a:txBody>
                  <a:tcPr marL="37670" marR="37670" marT="0" marB="0">
                    <a:solidFill>
                      <a:srgbClr val="ACD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baseline="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общее образование, категория прав «В,С». Стаж вождения по указанным категориям не менее 3-х лет, бережное отношение к вверенному автомобилю.</a:t>
                      </a:r>
                    </a:p>
                  </a:txBody>
                  <a:tcPr marL="37670" marR="37670" marT="0" marB="0">
                    <a:solidFill>
                      <a:srgbClr val="ACD6F2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34638"/>
            <a:ext cx="11928648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kumimoji="1" lang="ru-RU" sz="260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ОПИСАНИЕ ВАКАНСИИ  </a:t>
            </a:r>
            <a:r>
              <a:rPr kumimoji="1" lang="ru-RU" sz="2600" kern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АО «</a:t>
            </a:r>
            <a:r>
              <a:rPr kumimoji="1" lang="ru-RU" sz="260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ПОЧТА РОССИИ» ВОДИТЕЛЬ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00274" y="105996"/>
            <a:ext cx="0" cy="540000"/>
          </a:xfrm>
          <a:prstGeom prst="line">
            <a:avLst/>
          </a:prstGeom>
          <a:ln w="63500">
            <a:solidFill>
              <a:srgbClr val="00B0F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34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3">
            <a:extLst>
              <a:ext uri="{FF2B5EF4-FFF2-40B4-BE49-F238E27FC236}">
                <a16:creationId xmlns="" xmlns:a16="http://schemas.microsoft.com/office/drawing/2014/main" id="{1C86282A-89DC-4074-BAB9-3867A8868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7072" y="287576"/>
            <a:ext cx="1795011" cy="706371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360" y="0"/>
            <a:ext cx="12187501" cy="6885261"/>
            <a:chOff x="0" y="0"/>
            <a:chExt cx="12187501" cy="6885261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1"/>
            <a:srcRect t="9132" r="48869"/>
            <a:stretch/>
          </p:blipFill>
          <p:spPr>
            <a:xfrm rot="10800000">
              <a:off x="0" y="4103966"/>
              <a:ext cx="2593406" cy="2781295"/>
            </a:xfrm>
            <a:prstGeom prst="rect">
              <a:avLst/>
            </a:prstGeom>
          </p:spPr>
        </p:pic>
        <p:sp>
          <p:nvSpPr>
            <p:cNvPr id="25" name="Title 1"/>
            <p:cNvSpPr txBox="1">
              <a:spLocks/>
            </p:cNvSpPr>
            <p:nvPr/>
          </p:nvSpPr>
          <p:spPr>
            <a:xfrm>
              <a:off x="2085240" y="330702"/>
              <a:ext cx="9827360" cy="77709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>
                <a:lnSpc>
                  <a:spcPct val="125000"/>
                </a:lnSpc>
                <a:defRPr/>
              </a:pPr>
              <a:endParaRPr lang="ru-RU" sz="1050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1"/>
            <a:srcRect t="-4117" r="16219"/>
            <a:stretch/>
          </p:blipFill>
          <p:spPr>
            <a:xfrm>
              <a:off x="7931084" y="0"/>
              <a:ext cx="4256417" cy="3385306"/>
            </a:xfrm>
            <a:prstGeom prst="rect">
              <a:avLst/>
            </a:prstGeom>
          </p:spPr>
        </p:pic>
        <p:sp>
          <p:nvSpPr>
            <p:cNvPr id="28" name="Шеврон 2"/>
            <p:cNvSpPr/>
            <p:nvPr/>
          </p:nvSpPr>
          <p:spPr>
            <a:xfrm>
              <a:off x="3411510" y="327141"/>
              <a:ext cx="330200" cy="381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3298092" y="216854"/>
              <a:ext cx="4208232" cy="77709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3100" b="1" dirty="0">
                  <a:solidFill>
                    <a:srgbClr val="0033A0"/>
                  </a:solidFill>
                  <a:latin typeface="Candara" panose="020E0502030303020204" pitchFamily="34" charset="0"/>
                </a:rPr>
                <a:t>Владимирская область</a:t>
              </a:r>
            </a:p>
            <a:p>
              <a:r>
                <a:rPr lang="ru-RU" sz="3100" b="1" dirty="0">
                  <a:solidFill>
                    <a:srgbClr val="0033A0"/>
                  </a:solidFill>
                  <a:latin typeface="Candara" panose="020E0502030303020204" pitchFamily="34" charset="0"/>
                </a:rPr>
                <a:t> </a:t>
              </a:r>
              <a:endParaRPr lang="ru-RU" sz="3100" b="1" dirty="0">
                <a:solidFill>
                  <a:srgbClr val="0033A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0" name="object 3">
            <a:extLst>
              <a:ext uri="{FF2B5EF4-FFF2-40B4-BE49-F238E27FC236}">
                <a16:creationId xmlns="" xmlns:a16="http://schemas.microsoft.com/office/drawing/2014/main" id="{7D2647BE-71CC-4DD9-A757-BA244AAEB071}"/>
              </a:ext>
            </a:extLst>
          </p:cNvPr>
          <p:cNvSpPr txBox="1"/>
          <p:nvPr/>
        </p:nvSpPr>
        <p:spPr>
          <a:xfrm>
            <a:off x="2802819" y="1890081"/>
            <a:ext cx="6385355" cy="3468898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7200" b="1" spc="-5" dirty="0" smtClean="0">
                <a:solidFill>
                  <a:srgbClr val="0033A0"/>
                </a:solidFill>
                <a:latin typeface="Candara" panose="020E0502030303020204" pitchFamily="34" charset="0"/>
                <a:cs typeface="Calibri"/>
              </a:rPr>
              <a:t>СПАСИБО</a:t>
            </a:r>
          </a:p>
          <a:p>
            <a:pPr algn="ctr">
              <a:lnSpc>
                <a:spcPct val="100000"/>
              </a:lnSpc>
            </a:pPr>
            <a:r>
              <a:rPr lang="ru-RU" sz="7200" b="1" spc="-5" dirty="0" smtClean="0">
                <a:solidFill>
                  <a:srgbClr val="0033A0"/>
                </a:solidFill>
                <a:latin typeface="Candara" panose="020E0502030303020204" pitchFamily="34" charset="0"/>
                <a:cs typeface="Calibri"/>
              </a:rPr>
              <a:t>ЗА</a:t>
            </a:r>
          </a:p>
          <a:p>
            <a:pPr algn="ctr">
              <a:lnSpc>
                <a:spcPct val="100000"/>
              </a:lnSpc>
            </a:pPr>
            <a:r>
              <a:rPr lang="ru-RU" sz="7200" b="1" spc="-5" dirty="0" smtClean="0">
                <a:solidFill>
                  <a:srgbClr val="0033A0"/>
                </a:solidFill>
                <a:latin typeface="Candara" panose="020E0502030303020204" pitchFamily="34" charset="0"/>
                <a:cs typeface="Calibri"/>
              </a:rPr>
              <a:t>ВНИМАНИЕ!</a:t>
            </a:r>
            <a:endParaRPr lang="ru-RU" sz="7200" b="1" spc="-5" dirty="0">
              <a:solidFill>
                <a:srgbClr val="0033A0"/>
              </a:solidFill>
              <a:latin typeface="Candara" panose="020E0502030303020204" pitchFamily="34" charset="0"/>
              <a:cs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75" y="49911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1750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A08C69C7-81C9-4423-97B3-A0DC035D5B84}"/>
              </a:ext>
            </a:extLst>
          </p:cNvPr>
          <p:cNvSpPr/>
          <p:nvPr/>
        </p:nvSpPr>
        <p:spPr>
          <a:xfrm>
            <a:off x="0" y="3490710"/>
            <a:ext cx="12192000" cy="857184"/>
          </a:xfrm>
          <a:prstGeom prst="rect">
            <a:avLst/>
          </a:prstGeom>
          <a:solidFill>
            <a:srgbClr val="F04F23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51C168E-5A13-46F7-B782-DA0A0762A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0" y="684055"/>
            <a:ext cx="3448480" cy="19397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A688E28-0CA8-4225-8CAE-A607262D31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956" y="597310"/>
            <a:ext cx="2118514" cy="211851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2EA6494-EECA-4644-B0C7-62F0BFA34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32" y="0"/>
            <a:ext cx="6688921" cy="3307881"/>
          </a:xfrm>
          <a:prstGeom prst="rect">
            <a:avLst/>
          </a:prstGeom>
        </p:spPr>
      </p:pic>
      <p:sp>
        <p:nvSpPr>
          <p:cNvPr id="14" name="Прямоугольник 15"/>
          <p:cNvSpPr>
            <a:spLocks noChangeArrowheads="1"/>
          </p:cNvSpPr>
          <p:nvPr/>
        </p:nvSpPr>
        <p:spPr bwMode="auto">
          <a:xfrm>
            <a:off x="740487" y="3633839"/>
            <a:ext cx="10349809" cy="57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ctr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3000" kern="0" dirty="0" smtClean="0">
                <a:solidFill>
                  <a:srgbClr val="CF4520"/>
                </a:solidFill>
                <a:latin typeface="Century Gothic" panose="020B0502020202020204" pitchFamily="34" charset="0"/>
              </a:rPr>
              <a:t>От предоставления услуг к решению проблем:</a:t>
            </a:r>
            <a:endParaRPr kumimoji="1" lang="ru-RU" altLang="ru-RU" sz="2400" kern="0" spc="-100" dirty="0">
              <a:solidFill>
                <a:srgbClr val="CF452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10096085"/>
              </p:ext>
            </p:extLst>
          </p:nvPr>
        </p:nvGraphicFramePr>
        <p:xfrm>
          <a:off x="261590" y="4432616"/>
          <a:ext cx="11730385" cy="2268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6880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: скругленные углы 13">
            <a:extLst>
              <a:ext uri="{FF2B5EF4-FFF2-40B4-BE49-F238E27FC236}">
                <a16:creationId xmlns="" xmlns:a16="http://schemas.microsoft.com/office/drawing/2014/main" id="{4309C014-82E5-4C8E-9143-534935297C38}"/>
              </a:ext>
            </a:extLst>
          </p:cNvPr>
          <p:cNvSpPr/>
          <p:nvPr/>
        </p:nvSpPr>
        <p:spPr>
          <a:xfrm>
            <a:off x="245698" y="6126065"/>
            <a:ext cx="7488602" cy="54000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19757109"/>
              </p:ext>
            </p:extLst>
          </p:nvPr>
        </p:nvGraphicFramePr>
        <p:xfrm>
          <a:off x="219501" y="923925"/>
          <a:ext cx="5886024" cy="458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Прямоугольник 15"/>
          <p:cNvSpPr>
            <a:spLocks noChangeArrowheads="1"/>
          </p:cNvSpPr>
          <p:nvPr/>
        </p:nvSpPr>
        <p:spPr bwMode="auto">
          <a:xfrm>
            <a:off x="571501" y="128355"/>
            <a:ext cx="10137796" cy="57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ctr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3000" b="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От предоставления услуг к решению проблем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1245049" y="5561518"/>
            <a:ext cx="1694177" cy="557942"/>
            <a:chOff x="838625" y="4800600"/>
            <a:chExt cx="1694177" cy="557942"/>
          </a:xfrm>
        </p:grpSpPr>
        <p:sp>
          <p:nvSpPr>
            <p:cNvPr id="11" name="Стрелка вниз 10"/>
            <p:cNvSpPr/>
            <p:nvPr/>
          </p:nvSpPr>
          <p:spPr>
            <a:xfrm>
              <a:off x="838625" y="4800600"/>
              <a:ext cx="247225" cy="5524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низ 26"/>
            <p:cNvSpPr/>
            <p:nvPr/>
          </p:nvSpPr>
          <p:spPr>
            <a:xfrm>
              <a:off x="1200363" y="4800600"/>
              <a:ext cx="247225" cy="5524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трелка вниз 27"/>
            <p:cNvSpPr/>
            <p:nvPr/>
          </p:nvSpPr>
          <p:spPr>
            <a:xfrm>
              <a:off x="1562101" y="4800600"/>
              <a:ext cx="247225" cy="5524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 вниз 29"/>
            <p:cNvSpPr/>
            <p:nvPr/>
          </p:nvSpPr>
          <p:spPr>
            <a:xfrm>
              <a:off x="1923839" y="4806092"/>
              <a:ext cx="247225" cy="5524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 вниз 30"/>
            <p:cNvSpPr/>
            <p:nvPr/>
          </p:nvSpPr>
          <p:spPr>
            <a:xfrm>
              <a:off x="2285577" y="4800600"/>
              <a:ext cx="247225" cy="5524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4D2869A-1048-4BBF-AB11-4E52D9EB338D}"/>
              </a:ext>
            </a:extLst>
          </p:cNvPr>
          <p:cNvSpPr txBox="1"/>
          <p:nvPr/>
        </p:nvSpPr>
        <p:spPr>
          <a:xfrm>
            <a:off x="571501" y="6119460"/>
            <a:ext cx="6848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Индивидуальные траектории для клиентов</a:t>
            </a:r>
            <a:endParaRPr lang="ru-RU" sz="2800" dirty="0"/>
          </a:p>
        </p:txBody>
      </p:sp>
      <p:sp>
        <p:nvSpPr>
          <p:cNvPr id="35" name="object 3">
            <a:extLst>
              <a:ext uri="{FF2B5EF4-FFF2-40B4-BE49-F238E27FC236}">
                <a16:creationId xmlns="" xmlns:a16="http://schemas.microsoft.com/office/drawing/2014/main" id="{7D2647BE-71CC-4DD9-A757-BA244AAEB071}"/>
              </a:ext>
            </a:extLst>
          </p:cNvPr>
          <p:cNvSpPr txBox="1"/>
          <p:nvPr/>
        </p:nvSpPr>
        <p:spPr>
          <a:xfrm>
            <a:off x="6553200" y="1421839"/>
            <a:ext cx="5422922" cy="1991571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i="1" dirty="0" smtClean="0">
                <a:solidFill>
                  <a:srgbClr val="0033A0"/>
                </a:solidFill>
              </a:rPr>
              <a:t>Разработаны технологические карты:</a:t>
            </a:r>
          </a:p>
          <a:p>
            <a:pPr>
              <a:lnSpc>
                <a:spcPct val="100000"/>
              </a:lnSpc>
            </a:pPr>
            <a:endParaRPr lang="ru-RU" sz="2400" b="1" i="1" dirty="0" smtClean="0">
              <a:solidFill>
                <a:srgbClr val="0033A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400" b="1" i="1" dirty="0" smtClean="0">
                <a:solidFill>
                  <a:srgbClr val="0033A0"/>
                </a:solidFill>
              </a:rPr>
              <a:t>в </a:t>
            </a:r>
            <a:r>
              <a:rPr lang="ru-RU" sz="2400" b="1" i="1" dirty="0">
                <a:solidFill>
                  <a:srgbClr val="0033A0"/>
                </a:solidFill>
              </a:rPr>
              <a:t>2020 году – 50 услуг и сервисов</a:t>
            </a:r>
            <a:r>
              <a:rPr lang="ru-RU" sz="2400" b="1" i="1" dirty="0" smtClean="0">
                <a:solidFill>
                  <a:srgbClr val="0033A0"/>
                </a:solidFill>
              </a:rPr>
              <a:t>;</a:t>
            </a:r>
          </a:p>
          <a:p>
            <a:pPr>
              <a:lnSpc>
                <a:spcPct val="100000"/>
              </a:lnSpc>
            </a:pPr>
            <a:endParaRPr lang="ru-RU" sz="2400" b="1" i="1" dirty="0">
              <a:solidFill>
                <a:srgbClr val="0033A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400" b="1" i="1" dirty="0" smtClean="0">
                <a:solidFill>
                  <a:srgbClr val="0033A0"/>
                </a:solidFill>
              </a:rPr>
              <a:t>в </a:t>
            </a:r>
            <a:r>
              <a:rPr lang="ru-RU" sz="2400" b="1" i="1" dirty="0">
                <a:solidFill>
                  <a:srgbClr val="0033A0"/>
                </a:solidFill>
              </a:rPr>
              <a:t>2021 </a:t>
            </a:r>
            <a:r>
              <a:rPr lang="ru-RU" sz="2400" b="1" i="1" dirty="0" smtClean="0">
                <a:solidFill>
                  <a:srgbClr val="0033A0"/>
                </a:solidFill>
              </a:rPr>
              <a:t>году – ещё 4 услуги </a:t>
            </a:r>
            <a:r>
              <a:rPr lang="ru-RU" sz="2400" b="1" i="1" dirty="0">
                <a:solidFill>
                  <a:srgbClr val="0033A0"/>
                </a:solidFill>
              </a:rPr>
              <a:t>и </a:t>
            </a:r>
            <a:r>
              <a:rPr lang="ru-RU" sz="2400" b="1" i="1" dirty="0" smtClean="0">
                <a:solidFill>
                  <a:srgbClr val="0033A0"/>
                </a:solidFill>
              </a:rPr>
              <a:t>сервиса.</a:t>
            </a:r>
            <a:endParaRPr lang="ru-RU" sz="2400" b="1" i="1" dirty="0">
              <a:solidFill>
                <a:srgbClr val="0033A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549" y="3724955"/>
            <a:ext cx="1802224" cy="1802224"/>
          </a:xfrm>
          <a:prstGeom prst="rect">
            <a:avLst/>
          </a:prstGeom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914188" y="160756"/>
            <a:ext cx="0" cy="540000"/>
          </a:xfrm>
          <a:prstGeom prst="line">
            <a:avLst/>
          </a:prstGeom>
          <a:ln w="63500">
            <a:solidFill>
              <a:srgbClr val="00B0F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90238712-BCA4-4AD7-BC6E-8F73C54EA7F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t="8204" r="58018" b="17944"/>
          <a:stretch/>
        </p:blipFill>
        <p:spPr>
          <a:xfrm>
            <a:off x="10953964" y="136837"/>
            <a:ext cx="932623" cy="97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1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70F29FD8-4DEB-42CB-9CDA-0DE6A9468A07}"/>
              </a:ext>
            </a:extLst>
          </p:cNvPr>
          <p:cNvSpPr/>
          <p:nvPr/>
        </p:nvSpPr>
        <p:spPr>
          <a:xfrm>
            <a:off x="2974692" y="3507952"/>
            <a:ext cx="8715723" cy="54000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FE2F129F-0F1C-4F40-9788-AC91E82CA810}"/>
              </a:ext>
            </a:extLst>
          </p:cNvPr>
          <p:cNvSpPr/>
          <p:nvPr/>
        </p:nvSpPr>
        <p:spPr>
          <a:xfrm>
            <a:off x="5058127" y="5491348"/>
            <a:ext cx="6632288" cy="54000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64F46B2C-7A63-4A4B-89D0-D42894B0C726}"/>
              </a:ext>
            </a:extLst>
          </p:cNvPr>
          <p:cNvSpPr/>
          <p:nvPr/>
        </p:nvSpPr>
        <p:spPr>
          <a:xfrm>
            <a:off x="3894872" y="4510869"/>
            <a:ext cx="7795543" cy="54000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4309C014-82E5-4C8E-9143-534935297C38}"/>
              </a:ext>
            </a:extLst>
          </p:cNvPr>
          <p:cNvSpPr/>
          <p:nvPr/>
        </p:nvSpPr>
        <p:spPr>
          <a:xfrm>
            <a:off x="1844371" y="2497040"/>
            <a:ext cx="9846044" cy="54000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31CAEE25-37D2-4A68-A9AC-1E1DBBAE7143}"/>
              </a:ext>
            </a:extLst>
          </p:cNvPr>
          <p:cNvSpPr/>
          <p:nvPr/>
        </p:nvSpPr>
        <p:spPr>
          <a:xfrm>
            <a:off x="925975" y="1483475"/>
            <a:ext cx="10764442" cy="54000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1340606" y="190939"/>
            <a:ext cx="10349809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3000" b="0" kern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Набор </a:t>
            </a:r>
            <a:r>
              <a:rPr kumimoji="1" lang="ru-RU" altLang="ru-RU" sz="3000" b="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сервисов для работодателей</a:t>
            </a:r>
            <a:endParaRPr kumimoji="1" lang="ru-RU" altLang="ru-RU" sz="2400" b="0" kern="0" spc="-1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340606" y="190939"/>
            <a:ext cx="0" cy="540000"/>
          </a:xfrm>
          <a:prstGeom prst="line">
            <a:avLst/>
          </a:prstGeom>
          <a:ln w="63500">
            <a:solidFill>
              <a:srgbClr val="00B0F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A59AAE2-585F-499D-AE92-3F8F87EDB61D}"/>
              </a:ext>
            </a:extLst>
          </p:cNvPr>
          <p:cNvSpPr txBox="1"/>
          <p:nvPr/>
        </p:nvSpPr>
        <p:spPr>
          <a:xfrm>
            <a:off x="1200960" y="1508645"/>
            <a:ext cx="878799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/>
              <a:t>1. Эффективная вакансия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0C87DB3-E0B8-405A-A3AA-1885C6A6CA73}"/>
              </a:ext>
            </a:extLst>
          </p:cNvPr>
          <p:cNvSpPr txBox="1"/>
          <p:nvPr/>
        </p:nvSpPr>
        <p:spPr>
          <a:xfrm>
            <a:off x="3099109" y="3504975"/>
            <a:ext cx="938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3. </a:t>
            </a:r>
            <a:r>
              <a:rPr lang="ru-RU" sz="2800" dirty="0" smtClean="0"/>
              <a:t> </a:t>
            </a:r>
            <a:r>
              <a:rPr lang="en-US" sz="2800" dirty="0" smtClean="0"/>
              <a:t>On-line</a:t>
            </a:r>
            <a:r>
              <a:rPr lang="ru-RU" sz="2800" dirty="0" smtClean="0"/>
              <a:t> консультирование</a:t>
            </a: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4D2869A-1048-4BBF-AB11-4E52D9EB338D}"/>
              </a:ext>
            </a:extLst>
          </p:cNvPr>
          <p:cNvSpPr txBox="1"/>
          <p:nvPr/>
        </p:nvSpPr>
        <p:spPr>
          <a:xfrm>
            <a:off x="2170174" y="2490435"/>
            <a:ext cx="952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2</a:t>
            </a:r>
            <a:r>
              <a:rPr lang="en-US" sz="2800" dirty="0"/>
              <a:t>. </a:t>
            </a:r>
            <a:r>
              <a:rPr lang="ru-RU" sz="2800" dirty="0"/>
              <a:t>Ярмарки </a:t>
            </a:r>
            <a:r>
              <a:rPr lang="en-US" sz="2800" dirty="0"/>
              <a:t>on-line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2A29837-04B3-4D25-A6E6-11BCDE98948E}"/>
              </a:ext>
            </a:extLst>
          </p:cNvPr>
          <p:cNvSpPr txBox="1"/>
          <p:nvPr/>
        </p:nvSpPr>
        <p:spPr>
          <a:xfrm>
            <a:off x="5261327" y="5502916"/>
            <a:ext cx="4548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5. Видеоинтервью</a:t>
            </a:r>
          </a:p>
        </p:txBody>
      </p:sp>
      <p:pic>
        <p:nvPicPr>
          <p:cNvPr id="23" name="Рисунок 22" descr="Видеокамера">
            <a:extLst>
              <a:ext uri="{FF2B5EF4-FFF2-40B4-BE49-F238E27FC236}">
                <a16:creationId xmlns="" xmlns:a16="http://schemas.microsoft.com/office/drawing/2014/main" id="{CBDB1655-A9B6-4E38-A65A-ED8C534EA5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2080" y="5292447"/>
            <a:ext cx="914400" cy="914400"/>
          </a:xfrm>
          <a:prstGeom prst="rect">
            <a:avLst/>
          </a:prstGeom>
        </p:spPr>
      </p:pic>
      <p:pic>
        <p:nvPicPr>
          <p:cNvPr id="25" name="Рисунок 24" descr="Значок сотрудника">
            <a:extLst>
              <a:ext uri="{FF2B5EF4-FFF2-40B4-BE49-F238E27FC236}">
                <a16:creationId xmlns="" xmlns:a16="http://schemas.microsoft.com/office/drawing/2014/main" id="{BEDE88F2-96F4-4284-97F1-DFA386EB2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61600" y="4282437"/>
            <a:ext cx="914400" cy="914400"/>
          </a:xfrm>
          <a:prstGeom prst="rect">
            <a:avLst/>
          </a:prstGeom>
        </p:spPr>
      </p:pic>
      <p:pic>
        <p:nvPicPr>
          <p:cNvPr id="29" name="Рисунок 28" descr="Веб-камера">
            <a:extLst>
              <a:ext uri="{FF2B5EF4-FFF2-40B4-BE49-F238E27FC236}">
                <a16:creationId xmlns="" xmlns:a16="http://schemas.microsoft.com/office/drawing/2014/main" id="{B7C5B227-8FFD-4795-A5D0-8E3F5D1281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10800" y="3331551"/>
            <a:ext cx="914400" cy="914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90238712-BCA4-4AD7-BC6E-8F73C54EA7F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t="8204" r="58018" b="17944"/>
          <a:stretch/>
        </p:blipFill>
        <p:spPr>
          <a:xfrm>
            <a:off x="790789" y="3923000"/>
            <a:ext cx="1981411" cy="20681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694A9AC-85EB-4E66-8DAB-BC96D0FCEEE0}"/>
              </a:ext>
            </a:extLst>
          </p:cNvPr>
          <p:cNvSpPr txBox="1"/>
          <p:nvPr/>
        </p:nvSpPr>
        <p:spPr>
          <a:xfrm>
            <a:off x="4009977" y="4505657"/>
            <a:ext cx="534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4.  Портфолио работодателя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85" y="2445913"/>
            <a:ext cx="1057830" cy="651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280" y="1319120"/>
            <a:ext cx="877991" cy="86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8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FE2F129F-0F1C-4F40-9788-AC91E82CA810}"/>
              </a:ext>
            </a:extLst>
          </p:cNvPr>
          <p:cNvSpPr/>
          <p:nvPr/>
        </p:nvSpPr>
        <p:spPr>
          <a:xfrm>
            <a:off x="5058127" y="5491348"/>
            <a:ext cx="6632288" cy="54000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64F46B2C-7A63-4A4B-89D0-D42894B0C726}"/>
              </a:ext>
            </a:extLst>
          </p:cNvPr>
          <p:cNvSpPr/>
          <p:nvPr/>
        </p:nvSpPr>
        <p:spPr>
          <a:xfrm>
            <a:off x="3894872" y="4510869"/>
            <a:ext cx="7795543" cy="54000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4309C014-82E5-4C8E-9143-534935297C38}"/>
              </a:ext>
            </a:extLst>
          </p:cNvPr>
          <p:cNvSpPr/>
          <p:nvPr/>
        </p:nvSpPr>
        <p:spPr>
          <a:xfrm>
            <a:off x="1844371" y="2497040"/>
            <a:ext cx="9846044" cy="54000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31CAEE25-37D2-4A68-A9AC-1E1DBBAE7143}"/>
              </a:ext>
            </a:extLst>
          </p:cNvPr>
          <p:cNvSpPr/>
          <p:nvPr/>
        </p:nvSpPr>
        <p:spPr>
          <a:xfrm>
            <a:off x="925975" y="1483475"/>
            <a:ext cx="10764442" cy="54000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1340606" y="190939"/>
            <a:ext cx="10349809" cy="57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3000" b="0" kern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Набор </a:t>
            </a:r>
            <a:r>
              <a:rPr kumimoji="1" lang="ru-RU" altLang="ru-RU" sz="3000" b="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сервисов </a:t>
            </a:r>
            <a:r>
              <a:rPr kumimoji="1" lang="ru-RU" altLang="ru-RU" sz="3000" b="0" kern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для граждан</a:t>
            </a:r>
            <a:endParaRPr kumimoji="1" lang="ru-RU" altLang="ru-RU" sz="2400" b="0" kern="0" spc="-1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340606" y="190939"/>
            <a:ext cx="0" cy="540000"/>
          </a:xfrm>
          <a:prstGeom prst="line">
            <a:avLst/>
          </a:prstGeom>
          <a:ln w="63500">
            <a:solidFill>
              <a:srgbClr val="00B0F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694A9AC-85EB-4E66-8DAB-BC96D0FCEEE0}"/>
              </a:ext>
            </a:extLst>
          </p:cNvPr>
          <p:cNvSpPr txBox="1"/>
          <p:nvPr/>
        </p:nvSpPr>
        <p:spPr>
          <a:xfrm>
            <a:off x="4093643" y="4494089"/>
            <a:ext cx="534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4.  </a:t>
            </a:r>
            <a:r>
              <a:rPr lang="ru-RU" sz="2800" dirty="0" smtClean="0"/>
              <a:t>Азбука предпринимательства</a:t>
            </a:r>
            <a:endParaRPr lang="ru-RU" sz="28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A59AAE2-585F-499D-AE92-3F8F87EDB61D}"/>
              </a:ext>
            </a:extLst>
          </p:cNvPr>
          <p:cNvSpPr txBox="1"/>
          <p:nvPr/>
        </p:nvSpPr>
        <p:spPr>
          <a:xfrm>
            <a:off x="1200960" y="1508645"/>
            <a:ext cx="878799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/>
              <a:t>1. </a:t>
            </a:r>
            <a:r>
              <a:rPr lang="ru-RU" sz="2800" dirty="0" smtClean="0"/>
              <a:t>Мое резюме</a:t>
            </a: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4D2869A-1048-4BBF-AB11-4E52D9EB338D}"/>
              </a:ext>
            </a:extLst>
          </p:cNvPr>
          <p:cNvSpPr txBox="1"/>
          <p:nvPr/>
        </p:nvSpPr>
        <p:spPr>
          <a:xfrm>
            <a:off x="2170174" y="2490435"/>
            <a:ext cx="952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2</a:t>
            </a:r>
            <a:r>
              <a:rPr lang="en-US" sz="2800" dirty="0"/>
              <a:t>. </a:t>
            </a:r>
            <a:r>
              <a:rPr lang="ru-RU" sz="2800" dirty="0" smtClean="0"/>
              <a:t>Карьерная траектория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2A29837-04B3-4D25-A6E6-11BCDE98948E}"/>
              </a:ext>
            </a:extLst>
          </p:cNvPr>
          <p:cNvSpPr txBox="1"/>
          <p:nvPr/>
        </p:nvSpPr>
        <p:spPr>
          <a:xfrm>
            <a:off x="5261327" y="5502916"/>
            <a:ext cx="4548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5. </a:t>
            </a:r>
            <a:r>
              <a:rPr lang="ru-RU" sz="2800" dirty="0" smtClean="0"/>
              <a:t>Стажировка выпускников</a:t>
            </a:r>
            <a:endParaRPr lang="ru-RU" sz="28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90238712-BCA4-4AD7-BC6E-8F73C54E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t="8204" r="58018" b="17944"/>
          <a:stretch/>
        </p:blipFill>
        <p:spPr>
          <a:xfrm>
            <a:off x="790789" y="3923000"/>
            <a:ext cx="1981411" cy="2068165"/>
          </a:xfrm>
          <a:prstGeom prst="rect">
            <a:avLst/>
          </a:prstGeom>
        </p:spPr>
      </p:pic>
      <p:pic>
        <p:nvPicPr>
          <p:cNvPr id="8" name="Рисунок 7" descr="Компас">
            <a:extLst>
              <a:ext uri="{FF2B5EF4-FFF2-40B4-BE49-F238E27FC236}">
                <a16:creationId xmlns="" xmlns:a16="http://schemas.microsoft.com/office/drawing/2014/main" id="{4086B7E7-4327-4BCF-BCA1-9129CCDB8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84166" y="2284692"/>
            <a:ext cx="914400" cy="914400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70F29FD8-4DEB-42CB-9CDA-0DE6A9468A07}"/>
              </a:ext>
            </a:extLst>
          </p:cNvPr>
          <p:cNvSpPr/>
          <p:nvPr/>
        </p:nvSpPr>
        <p:spPr>
          <a:xfrm>
            <a:off x="2974692" y="3532899"/>
            <a:ext cx="8715723" cy="54000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0C87DB3-E0B8-405A-A3AA-1885C6A6CA73}"/>
              </a:ext>
            </a:extLst>
          </p:cNvPr>
          <p:cNvSpPr txBox="1"/>
          <p:nvPr/>
        </p:nvSpPr>
        <p:spPr>
          <a:xfrm>
            <a:off x="3059575" y="3514084"/>
            <a:ext cx="938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3. </a:t>
            </a:r>
            <a:r>
              <a:rPr lang="ru-RU" sz="2800" dirty="0" err="1" smtClean="0"/>
              <a:t>ЗанятостьМАМ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56" y="5425269"/>
            <a:ext cx="518687" cy="6189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610" y="3404835"/>
            <a:ext cx="794590" cy="7945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30610" y="1259199"/>
            <a:ext cx="762534" cy="9175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259" y="4429609"/>
            <a:ext cx="88665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0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52450" y="2109243"/>
            <a:ext cx="928687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/>
              <a:t>Центры </a:t>
            </a:r>
            <a:r>
              <a:rPr lang="ru-RU" sz="2400" dirty="0"/>
              <a:t>занятости населения г. Владимира, г. Мурома, г. Петушки</a:t>
            </a:r>
          </a:p>
        </p:txBody>
      </p:sp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1200960" y="271126"/>
            <a:ext cx="10819590" cy="104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1" lang="ru-RU" sz="3000" b="0" kern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Апробация </a:t>
            </a:r>
            <a:r>
              <a:rPr kumimoji="1" lang="ru-RU" sz="3000" b="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целевых модельных полномочий в </a:t>
            </a:r>
            <a:r>
              <a:rPr kumimoji="1" lang="ru-RU" sz="3000" b="0" kern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части </a:t>
            </a:r>
            <a:r>
              <a:rPr kumimoji="1" lang="ru-RU" sz="3000" b="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предоставления новых </a:t>
            </a:r>
            <a:r>
              <a:rPr kumimoji="1" lang="ru-RU" sz="3000" b="0" kern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сервисов</a:t>
            </a:r>
            <a:endParaRPr kumimoji="1" lang="ru-RU" altLang="ru-RU" sz="2400" b="0" kern="0" spc="-1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5072" y="372763"/>
            <a:ext cx="0" cy="540000"/>
          </a:xfrm>
          <a:prstGeom prst="line">
            <a:avLst/>
          </a:prstGeom>
          <a:ln w="63500">
            <a:solidFill>
              <a:srgbClr val="00B0F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9">
            <a:extLst>
              <a:ext uri="{FF2B5EF4-FFF2-40B4-BE49-F238E27FC236}">
                <a16:creationId xmlns="" xmlns:a16="http://schemas.microsoft.com/office/drawing/2014/main" id="{31CAEE25-37D2-4A68-A9AC-1E1DBBAE7143}"/>
              </a:ext>
            </a:extLst>
          </p:cNvPr>
          <p:cNvSpPr/>
          <p:nvPr/>
        </p:nvSpPr>
        <p:spPr>
          <a:xfrm>
            <a:off x="1018579" y="2056749"/>
            <a:ext cx="10764442" cy="609746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3">
            <a:extLst>
              <a:ext uri="{FF2B5EF4-FFF2-40B4-BE49-F238E27FC236}">
                <a16:creationId xmlns="" xmlns:a16="http://schemas.microsoft.com/office/drawing/2014/main" id="{7D2647BE-71CC-4DD9-A757-BA244AAEB071}"/>
              </a:ext>
            </a:extLst>
          </p:cNvPr>
          <p:cNvSpPr txBox="1"/>
          <p:nvPr/>
        </p:nvSpPr>
        <p:spPr>
          <a:xfrm>
            <a:off x="2943225" y="1418772"/>
            <a:ext cx="2781300" cy="514243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i="1" dirty="0" smtClean="0">
                <a:solidFill>
                  <a:srgbClr val="0033A0"/>
                </a:solidFill>
              </a:rPr>
              <a:t>РАБОЧАЯ ГРУППА:</a:t>
            </a:r>
            <a:endParaRPr lang="ru-RU" sz="2400" b="1" i="1" dirty="0">
              <a:solidFill>
                <a:srgbClr val="0033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96" y="1569607"/>
            <a:ext cx="1536258" cy="10968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729876" y="5035034"/>
            <a:ext cx="2186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0033A0"/>
                </a:solidFill>
              </a:rPr>
              <a:t>Тестирование </a:t>
            </a:r>
            <a:endParaRPr lang="ru-RU" sz="2400" b="1" i="1" dirty="0" smtClean="0">
              <a:solidFill>
                <a:srgbClr val="0033A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33A0"/>
                </a:solidFill>
              </a:rPr>
              <a:t>сервисов</a:t>
            </a:r>
            <a:endParaRPr lang="ru-RU" sz="2400" b="1" i="1" dirty="0">
              <a:solidFill>
                <a:srgbClr val="0033A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72890"/>
              </p:ext>
            </p:extLst>
          </p:nvPr>
        </p:nvGraphicFramePr>
        <p:xfrm>
          <a:off x="285154" y="2911163"/>
          <a:ext cx="9030296" cy="380395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9030296"/>
              </a:tblGrid>
              <a:tr h="2681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r>
                        <a:rPr lang="ru-RU" sz="1600" dirty="0">
                          <a:effectLst/>
                        </a:rPr>
                        <a:t>. Мое резюме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5481D"/>
                    </a:solidFill>
                  </a:tcPr>
                </a:tc>
              </a:tr>
              <a:tr h="2681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Проработка классификатора навыков и компетенций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Инструкция/ опросник/скрипты для специалиста ЦЗН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Подготовка информационного материала об иных каналах поиска работы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2. Конструктор вакансий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9B3E7"/>
                    </a:solidFill>
                  </a:tcPr>
                </a:tc>
              </a:tr>
              <a:tr h="5487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Подготовка памятки (рекомендаций) по подготовке описания вакансии – для работодателей до подачи заявления о содействии (заполнению полей профиля </a:t>
                      </a:r>
                      <a:r>
                        <a:rPr lang="ru-RU" sz="1600" dirty="0" smtClean="0">
                          <a:effectLst/>
                        </a:rPr>
                        <a:t>вакансии)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87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Проработка шаблонов профиля вакансий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 профилей вакансий: 5 рабочих профессий, 5 должностей служащих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3. Эффективная вакансия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33A0"/>
                    </a:solidFill>
                  </a:tcPr>
                </a:tc>
              </a:tr>
              <a:tr h="8294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Проработка методических рекомендаций по эффективной вакансии (анализ конкурентоспособности вакансии) на основе сложившейся практики оценки эффективности вакансий во Владимирской области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Разработка формы заключения об эффективности вакансии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95" y="3340450"/>
            <a:ext cx="1633449" cy="157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8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: скругленные углы 38">
            <a:extLst>
              <a:ext uri="{FF2B5EF4-FFF2-40B4-BE49-F238E27FC236}">
                <a16:creationId xmlns="" xmlns:a16="http://schemas.microsoft.com/office/drawing/2014/main" id="{34840E60-BDB2-4CF1-AE77-10FFA73777A0}"/>
              </a:ext>
            </a:extLst>
          </p:cNvPr>
          <p:cNvSpPr/>
          <p:nvPr/>
        </p:nvSpPr>
        <p:spPr>
          <a:xfrm>
            <a:off x="925973" y="3715794"/>
            <a:ext cx="10764442" cy="93905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="" xmlns:a16="http://schemas.microsoft.com/office/drawing/2014/main" id="{5427C5EF-94B3-4278-B56F-F2B7D54700A1}"/>
              </a:ext>
            </a:extLst>
          </p:cNvPr>
          <p:cNvSpPr/>
          <p:nvPr/>
        </p:nvSpPr>
        <p:spPr>
          <a:xfrm>
            <a:off x="901743" y="4726263"/>
            <a:ext cx="10764442" cy="93905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="" xmlns:a16="http://schemas.microsoft.com/office/drawing/2014/main" id="{FBA6F203-1A52-4C3E-89F8-8CF390A80F74}"/>
              </a:ext>
            </a:extLst>
          </p:cNvPr>
          <p:cNvSpPr/>
          <p:nvPr/>
        </p:nvSpPr>
        <p:spPr>
          <a:xfrm>
            <a:off x="925973" y="2716089"/>
            <a:ext cx="10764442" cy="93905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1200960" y="271126"/>
            <a:ext cx="10349809" cy="100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3000" b="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Сервис </a:t>
            </a:r>
            <a:r>
              <a:rPr kumimoji="1" lang="ru-RU" altLang="ru-RU" sz="3000" b="0" kern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«Мое резюме»</a:t>
            </a:r>
            <a:endParaRPr kumimoji="1" lang="ru-RU" altLang="ru-RU" sz="3000" b="0" kern="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kern="0" spc="-1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075072" y="372763"/>
            <a:ext cx="0" cy="540000"/>
          </a:xfrm>
          <a:prstGeom prst="line">
            <a:avLst/>
          </a:prstGeom>
          <a:ln w="63500">
            <a:solidFill>
              <a:srgbClr val="00B0F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4E905C21-E2A5-43DC-B476-346A3C135BB1}"/>
              </a:ext>
            </a:extLst>
          </p:cNvPr>
          <p:cNvSpPr/>
          <p:nvPr/>
        </p:nvSpPr>
        <p:spPr>
          <a:xfrm>
            <a:off x="910887" y="1718148"/>
            <a:ext cx="10764442" cy="93905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4B4FEC6-7AFF-4BC2-91BC-84494720135B}"/>
              </a:ext>
            </a:extLst>
          </p:cNvPr>
          <p:cNvSpPr txBox="1"/>
          <p:nvPr/>
        </p:nvSpPr>
        <p:spPr>
          <a:xfrm>
            <a:off x="2095978" y="1882975"/>
            <a:ext cx="93472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rgbClr val="0033A0"/>
                </a:solidFill>
              </a:rPr>
              <a:t>Анализ </a:t>
            </a:r>
            <a:r>
              <a:rPr lang="ru-RU" sz="2800" dirty="0" smtClean="0">
                <a:solidFill>
                  <a:srgbClr val="0033A0"/>
                </a:solidFill>
              </a:rPr>
              <a:t>профессиональных и деловых качеств соискателя</a:t>
            </a:r>
            <a:endParaRPr lang="ru-RU" sz="2800" dirty="0">
              <a:solidFill>
                <a:srgbClr val="0033A0"/>
              </a:solidFill>
            </a:endParaRPr>
          </a:p>
          <a:p>
            <a:endParaRPr lang="ru-RU" dirty="0">
              <a:solidFill>
                <a:srgbClr val="0033A0"/>
              </a:solidFill>
            </a:endParaRPr>
          </a:p>
        </p:txBody>
      </p:sp>
      <p:pic>
        <p:nvPicPr>
          <p:cNvPr id="43" name="Рисунок 42" descr="Голова с шестеренками">
            <a:extLst>
              <a:ext uri="{FF2B5EF4-FFF2-40B4-BE49-F238E27FC236}">
                <a16:creationId xmlns="" xmlns:a16="http://schemas.microsoft.com/office/drawing/2014/main" id="{1CF2652B-CC00-4413-B6F6-5051B15F37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499" y="3737314"/>
            <a:ext cx="914400" cy="914400"/>
          </a:xfrm>
          <a:prstGeom prst="rect">
            <a:avLst/>
          </a:prstGeom>
        </p:spPr>
      </p:pic>
      <p:pic>
        <p:nvPicPr>
          <p:cNvPr id="49" name="Рисунок 48" descr="Исследование">
            <a:extLst>
              <a:ext uri="{FF2B5EF4-FFF2-40B4-BE49-F238E27FC236}">
                <a16:creationId xmlns="" xmlns:a16="http://schemas.microsoft.com/office/drawing/2014/main" id="{A6155025-293C-451E-AB75-60E415929A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9499" y="2753680"/>
            <a:ext cx="914400" cy="914400"/>
          </a:xfrm>
          <a:prstGeom prst="rect">
            <a:avLst/>
          </a:prstGeom>
        </p:spPr>
      </p:pic>
      <p:pic>
        <p:nvPicPr>
          <p:cNvPr id="51" name="Рисунок 50" descr="Контрольный список">
            <a:extLst>
              <a:ext uri="{FF2B5EF4-FFF2-40B4-BE49-F238E27FC236}">
                <a16:creationId xmlns="" xmlns:a16="http://schemas.microsoft.com/office/drawing/2014/main" id="{F9D51A45-743A-42EF-8475-1ADCEA8814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2349" y="1749994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4B4FEC6-7AFF-4BC2-91BC-84494720135B}"/>
              </a:ext>
            </a:extLst>
          </p:cNvPr>
          <p:cNvSpPr txBox="1"/>
          <p:nvPr/>
        </p:nvSpPr>
        <p:spPr>
          <a:xfrm>
            <a:off x="2095977" y="2873690"/>
            <a:ext cx="93472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0033A0"/>
                </a:solidFill>
              </a:rPr>
              <a:t>Выявление конкурентных преимуществ соискателя</a:t>
            </a:r>
            <a:endParaRPr lang="ru-RU" sz="2800" dirty="0">
              <a:solidFill>
                <a:srgbClr val="0033A0"/>
              </a:solidFill>
            </a:endParaRPr>
          </a:p>
          <a:p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3BC6575-7308-4DF8-99BA-0CB745EA9186}"/>
              </a:ext>
            </a:extLst>
          </p:cNvPr>
          <p:cNvSpPr txBox="1"/>
          <p:nvPr/>
        </p:nvSpPr>
        <p:spPr>
          <a:xfrm>
            <a:off x="1947681" y="3904005"/>
            <a:ext cx="9603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dirty="0" smtClean="0">
                <a:solidFill>
                  <a:srgbClr val="0033A0"/>
                </a:solidFill>
              </a:rPr>
              <a:t>Подготовка рекомендаций по корректировке профиля соискателя</a:t>
            </a:r>
            <a:endParaRPr lang="ru-RU" dirty="0">
              <a:solidFill>
                <a:srgbClr val="0033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84C8C87-4378-47AB-A206-DBC709063E17}"/>
              </a:ext>
            </a:extLst>
          </p:cNvPr>
          <p:cNvSpPr txBox="1"/>
          <p:nvPr/>
        </p:nvSpPr>
        <p:spPr>
          <a:xfrm>
            <a:off x="1725141" y="4744636"/>
            <a:ext cx="9941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300" dirty="0" smtClean="0">
                <a:solidFill>
                  <a:srgbClr val="0033A0"/>
                </a:solidFill>
              </a:rPr>
              <a:t>Самостоятельная (либо при помощи карьерного консультанта) корректировка профиля соискателя (составление резюме), размещение в базе соискателей   </a:t>
            </a:r>
            <a:endParaRPr lang="ru-RU" sz="2300" dirty="0">
              <a:solidFill>
                <a:srgbClr val="0033A0"/>
              </a:solidFill>
            </a:endParaRPr>
          </a:p>
          <a:p>
            <a:endParaRPr lang="ru-RU" dirty="0">
              <a:solidFill>
                <a:srgbClr val="0033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31" y="4763658"/>
            <a:ext cx="725510" cy="87303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502260" y="5922786"/>
            <a:ext cx="917306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ru-RU" sz="2000" i="1" kern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апробации приняли участие </a:t>
            </a:r>
            <a:r>
              <a:rPr kumimoji="1" lang="ru-RU" sz="3200" b="1" i="1" kern="0" dirty="0" smtClean="0">
                <a:solidFill>
                  <a:srgbClr val="E5481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14 </a:t>
            </a:r>
            <a:r>
              <a:rPr kumimoji="1" lang="ru-RU" sz="2000" i="1" kern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соискателей</a:t>
            </a:r>
            <a:endParaRPr kumimoji="1" lang="ru-RU" sz="2000" i="1" kern="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90238712-BCA4-4AD7-BC6E-8F73C54EA7F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t="8204" r="58018" b="17944"/>
          <a:stretch/>
        </p:blipFill>
        <p:spPr>
          <a:xfrm>
            <a:off x="10953964" y="136837"/>
            <a:ext cx="932623" cy="97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: скругленные углы 37">
            <a:extLst>
              <a:ext uri="{FF2B5EF4-FFF2-40B4-BE49-F238E27FC236}">
                <a16:creationId xmlns="" xmlns:a16="http://schemas.microsoft.com/office/drawing/2014/main" id="{FBA6F203-1A52-4C3E-89F8-8CF390A80F74}"/>
              </a:ext>
            </a:extLst>
          </p:cNvPr>
          <p:cNvSpPr/>
          <p:nvPr/>
        </p:nvSpPr>
        <p:spPr>
          <a:xfrm>
            <a:off x="1624201" y="3216254"/>
            <a:ext cx="10024874" cy="149187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37">
            <a:extLst>
              <a:ext uri="{FF2B5EF4-FFF2-40B4-BE49-F238E27FC236}">
                <a16:creationId xmlns="" xmlns:a16="http://schemas.microsoft.com/office/drawing/2014/main" id="{FBA6F203-1A52-4C3E-89F8-8CF390A80F74}"/>
              </a:ext>
            </a:extLst>
          </p:cNvPr>
          <p:cNvSpPr/>
          <p:nvPr/>
        </p:nvSpPr>
        <p:spPr>
          <a:xfrm>
            <a:off x="1624201" y="1551869"/>
            <a:ext cx="10024874" cy="1563512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1200960" y="271126"/>
            <a:ext cx="10349809" cy="100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500"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3000" b="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Сервис </a:t>
            </a:r>
            <a:r>
              <a:rPr kumimoji="1" lang="ru-RU" altLang="ru-RU" sz="3000" b="0" kern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«Мое резюме»</a:t>
            </a:r>
            <a:endParaRPr kumimoji="1" lang="ru-RU" altLang="ru-RU" sz="3000" b="0" kern="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 defTabSz="4572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kern="0" spc="-1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075072" y="372763"/>
            <a:ext cx="0" cy="540000"/>
          </a:xfrm>
          <a:prstGeom prst="line">
            <a:avLst/>
          </a:prstGeom>
          <a:ln w="63500">
            <a:solidFill>
              <a:srgbClr val="00B0F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3BC6575-7308-4DF8-99BA-0CB745EA9186}"/>
              </a:ext>
            </a:extLst>
          </p:cNvPr>
          <p:cNvSpPr txBox="1"/>
          <p:nvPr/>
        </p:nvSpPr>
        <p:spPr>
          <a:xfrm>
            <a:off x="1700597" y="841621"/>
            <a:ext cx="994847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E5481D"/>
                </a:solidFill>
              </a:rPr>
              <a:t>ОЖИДАЕМЫЕ РЕЗУЛЬТАТЫ: </a:t>
            </a:r>
          </a:p>
          <a:p>
            <a:endParaRPr lang="ru-RU" sz="2600" b="1" dirty="0" smtClean="0"/>
          </a:p>
          <a:p>
            <a:r>
              <a:rPr lang="ru-RU" sz="2800" b="1" dirty="0" smtClean="0">
                <a:solidFill>
                  <a:srgbClr val="0033A0"/>
                </a:solidFill>
              </a:rPr>
              <a:t>Для соискателя</a:t>
            </a:r>
            <a:r>
              <a:rPr lang="ru-RU" sz="2800" dirty="0" smtClean="0">
                <a:solidFill>
                  <a:srgbClr val="0033A0"/>
                </a:solidFill>
              </a:rPr>
              <a:t>: </a:t>
            </a:r>
            <a:r>
              <a:rPr lang="ru-RU" sz="2800" dirty="0">
                <a:solidFill>
                  <a:srgbClr val="0033A0"/>
                </a:solidFill>
              </a:rPr>
              <a:t>качественно составленное в короткий срок резюме, отражающее в полном объёме его профессиональные навыки и компетенции</a:t>
            </a:r>
            <a:r>
              <a:rPr lang="ru-RU" sz="2800" dirty="0" smtClean="0">
                <a:solidFill>
                  <a:srgbClr val="0033A0"/>
                </a:solidFill>
              </a:rPr>
              <a:t>.</a:t>
            </a:r>
            <a:endParaRPr lang="ru-RU" dirty="0">
              <a:solidFill>
                <a:srgbClr val="0033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69" y="642763"/>
            <a:ext cx="846482" cy="846482"/>
          </a:xfrm>
          <a:prstGeom prst="rect">
            <a:avLst/>
          </a:prstGeom>
        </p:spPr>
      </p:pic>
      <p:sp>
        <p:nvSpPr>
          <p:cNvPr id="23" name="Прямоугольник: скругленные углы 37">
            <a:extLst>
              <a:ext uri="{FF2B5EF4-FFF2-40B4-BE49-F238E27FC236}">
                <a16:creationId xmlns="" xmlns:a16="http://schemas.microsoft.com/office/drawing/2014/main" id="{FBA6F203-1A52-4C3E-89F8-8CF390A80F74}"/>
              </a:ext>
            </a:extLst>
          </p:cNvPr>
          <p:cNvSpPr/>
          <p:nvPr/>
        </p:nvSpPr>
        <p:spPr>
          <a:xfrm>
            <a:off x="1624201" y="4849702"/>
            <a:ext cx="10024874" cy="1512998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15" y="1786993"/>
            <a:ext cx="1093263" cy="10932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0" y="5098268"/>
            <a:ext cx="988488" cy="9884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00597" y="4900015"/>
            <a:ext cx="98198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33A0"/>
                </a:solidFill>
              </a:rPr>
              <a:t>Для сотрудников </a:t>
            </a:r>
            <a:r>
              <a:rPr lang="ru-RU" sz="2800" b="1" dirty="0" smtClean="0">
                <a:solidFill>
                  <a:srgbClr val="0033A0"/>
                </a:solidFill>
              </a:rPr>
              <a:t>ЦЗН</a:t>
            </a:r>
            <a:r>
              <a:rPr lang="ru-RU" sz="2800" dirty="0" smtClean="0">
                <a:solidFill>
                  <a:srgbClr val="0033A0"/>
                </a:solidFill>
              </a:rPr>
              <a:t>: </a:t>
            </a:r>
            <a:r>
              <a:rPr lang="ru-RU" sz="2800" dirty="0">
                <a:solidFill>
                  <a:srgbClr val="0033A0"/>
                </a:solidFill>
              </a:rPr>
              <a:t>профессиональное оказание </a:t>
            </a:r>
            <a:r>
              <a:rPr lang="ru-RU" sz="2800" dirty="0" smtClean="0">
                <a:solidFill>
                  <a:srgbClr val="0033A0"/>
                </a:solidFill>
              </a:rPr>
              <a:t>услуги содействия гражданам в поиске </a:t>
            </a:r>
            <a:r>
              <a:rPr lang="ru-RU" sz="2800" dirty="0">
                <a:solidFill>
                  <a:srgbClr val="0033A0"/>
                </a:solidFill>
              </a:rPr>
              <a:t>подходящей работы с </a:t>
            </a:r>
            <a:r>
              <a:rPr lang="ru-RU" sz="2800" dirty="0" smtClean="0">
                <a:solidFill>
                  <a:srgbClr val="0033A0"/>
                </a:solidFill>
              </a:rPr>
              <a:t>минимальными затратами </a:t>
            </a:r>
            <a:r>
              <a:rPr lang="ru-RU" sz="2800" dirty="0">
                <a:solidFill>
                  <a:srgbClr val="0033A0"/>
                </a:solidFill>
              </a:rPr>
              <a:t>времени.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52788" y="3292223"/>
            <a:ext cx="97676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33A0"/>
                </a:solidFill>
              </a:rPr>
              <a:t>Для работодателей</a:t>
            </a:r>
            <a:r>
              <a:rPr lang="ru-RU" sz="2800" dirty="0" smtClean="0">
                <a:solidFill>
                  <a:srgbClr val="0033A0"/>
                </a:solidFill>
              </a:rPr>
              <a:t>: сокращение времени на отбор и переговоры с кандидатами, повышение эффективности при подборе кадров.</a:t>
            </a:r>
            <a:endParaRPr lang="ru-RU" sz="2800" dirty="0">
              <a:solidFill>
                <a:srgbClr val="0033A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0" y="3393413"/>
            <a:ext cx="1248257" cy="113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0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629589"/>
              </p:ext>
            </p:extLst>
          </p:nvPr>
        </p:nvGraphicFramePr>
        <p:xfrm>
          <a:off x="176320" y="1476622"/>
          <a:ext cx="11886982" cy="5091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2411"/>
                <a:gridCol w="8454571"/>
              </a:tblGrid>
              <a:tr h="213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Было первоначально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 anchor="ctr"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Стало с </a:t>
                      </a:r>
                      <a:r>
                        <a:rPr lang="ru-RU" sz="1300" b="1" dirty="0" smtClean="0">
                          <a:effectLst/>
                        </a:rPr>
                        <a:t>09.09.2021г </a:t>
                      </a:r>
                      <a:r>
                        <a:rPr lang="ru-RU" sz="1300" b="1" dirty="0" smtClean="0">
                          <a:effectLst/>
                        </a:rPr>
                        <a:t>(после рекомендаций ЦЗН)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 anchor="ctr">
                    <a:solidFill>
                      <a:srgbClr val="0033A0"/>
                    </a:solidFill>
                  </a:tcPr>
                </a:tc>
              </a:tr>
              <a:tr h="839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Основная информация: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Готов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приступить к работе с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CF4520"/>
                          </a:solidFill>
                          <a:effectLst/>
                        </a:rPr>
                        <a:t>не заполнено</a:t>
                      </a:r>
                      <a:endParaRPr lang="ru-RU" sz="1300" b="1" dirty="0" smtClean="0">
                        <a:solidFill>
                          <a:srgbClr val="CF45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670" marR="3767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33A0"/>
                          </a:solidFill>
                          <a:effectLst/>
                        </a:rPr>
                        <a:t>Готов приступить к работе</a:t>
                      </a:r>
                      <a:r>
                        <a:rPr lang="ru-RU" sz="1300" b="1" baseline="0" dirty="0" smtClean="0">
                          <a:solidFill>
                            <a:srgbClr val="0033A0"/>
                          </a:solidFill>
                          <a:effectLst/>
                        </a:rPr>
                        <a:t> с 10.09.2021 г.</a:t>
                      </a:r>
                      <a:endParaRPr lang="ru-RU" sz="1300" b="1" dirty="0" smtClean="0">
                        <a:solidFill>
                          <a:srgbClr val="0033A0"/>
                        </a:solidFill>
                        <a:effectLst/>
                      </a:endParaRPr>
                    </a:p>
                  </a:txBody>
                  <a:tcPr marL="37670" marR="37670" marT="0" marB="0">
                    <a:solidFill>
                      <a:srgbClr val="ACD6F2"/>
                    </a:solidFill>
                  </a:tcPr>
                </a:tc>
              </a:tr>
              <a:tr h="1223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Пожелания к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вакансии:</a:t>
                      </a:r>
                      <a:endParaRPr lang="ru-RU" sz="13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Готовность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 переобучению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Готовность к переезду: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Готовность к командировкам: </a:t>
                      </a:r>
                      <a:endParaRPr lang="ru-RU" sz="13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CF4520"/>
                          </a:solidFill>
                          <a:effectLst/>
                        </a:rPr>
                        <a:t>не </a:t>
                      </a:r>
                      <a:r>
                        <a:rPr lang="ru-RU" sz="1300" b="1" dirty="0" smtClean="0">
                          <a:solidFill>
                            <a:srgbClr val="CF4520"/>
                          </a:solidFill>
                          <a:effectLst/>
                        </a:rPr>
                        <a:t>заполнено</a:t>
                      </a:r>
                      <a:endParaRPr lang="ru-RU" sz="1300" b="1" dirty="0">
                        <a:solidFill>
                          <a:srgbClr val="CF45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baseline="0" dirty="0" smtClean="0">
                        <a:solidFill>
                          <a:srgbClr val="0033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kern="1200" baseline="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Готов к переобучению;</a:t>
                      </a:r>
                      <a:endParaRPr lang="ru-RU" sz="1300" b="1" kern="1200" baseline="0" dirty="0" smtClean="0">
                        <a:solidFill>
                          <a:srgbClr val="0033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kern="1200" baseline="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готов </a:t>
                      </a:r>
                      <a:r>
                        <a:rPr lang="ru-RU" sz="1300" b="1" kern="1200" baseline="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</a:t>
                      </a:r>
                      <a:r>
                        <a:rPr lang="ru-RU" sz="1300" b="1" kern="1200" baseline="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переезду;</a:t>
                      </a:r>
                      <a:endParaRPr lang="ru-RU" sz="1300" b="1" kern="1200" baseline="0" dirty="0" smtClean="0">
                        <a:solidFill>
                          <a:srgbClr val="0033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kern="1200" baseline="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готов к командировкам.</a:t>
                      </a:r>
                      <a:endParaRPr lang="ru-RU" sz="1300" b="1" kern="1200" baseline="0" dirty="0" smtClean="0">
                        <a:solidFill>
                          <a:srgbClr val="0033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300" b="1" dirty="0">
                        <a:solidFill>
                          <a:srgbClr val="0033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>
                    <a:solidFill>
                      <a:srgbClr val="ACD6F2"/>
                    </a:solidFill>
                  </a:tcPr>
                </a:tc>
              </a:tr>
              <a:tr h="594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История трудовой деятельности: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rgbClr val="CF45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заполнено частично</a:t>
                      </a:r>
                      <a:endParaRPr lang="ru-RU" sz="1300" b="1" dirty="0">
                        <a:solidFill>
                          <a:srgbClr val="CF45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33A0"/>
                          </a:solidFill>
                          <a:effectLst/>
                        </a:rPr>
                        <a:t>Добавлены ВСЕ периоды осуществления трудовой деятельности.</a:t>
                      </a:r>
                      <a:endParaRPr lang="ru-RU" sz="1300" b="1" kern="1200" dirty="0">
                        <a:solidFill>
                          <a:srgbClr val="0033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670" marR="37670" marT="0" marB="0">
                    <a:solidFill>
                      <a:srgbClr val="ACD6F2"/>
                    </a:solidFill>
                  </a:tcPr>
                </a:tc>
              </a:tr>
              <a:tr h="867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Ключевые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навыки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endParaRPr lang="ru-RU" sz="13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rgbClr val="CF45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заполнено частично</a:t>
                      </a:r>
                      <a:endParaRPr lang="ru-RU" sz="1300" b="1" dirty="0" smtClean="0">
                        <a:solidFill>
                          <a:srgbClr val="CF45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rgbClr val="CF4520"/>
                        </a:solidFill>
                        <a:effectLst/>
                      </a:endParaRPr>
                    </a:p>
                  </a:txBody>
                  <a:tcPr marL="37670" marR="3767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33A0"/>
                          </a:solidFill>
                          <a:effectLst/>
                        </a:rPr>
                        <a:t>Способность заинтересовать клиента,</a:t>
                      </a:r>
                      <a:r>
                        <a:rPr lang="ru-RU" sz="1300" b="1" baseline="0" dirty="0" smtClean="0">
                          <a:solidFill>
                            <a:srgbClr val="0033A0"/>
                          </a:solidFill>
                          <a:effectLst/>
                        </a:rPr>
                        <a:t> н</a:t>
                      </a:r>
                      <a:r>
                        <a:rPr lang="ru-RU" sz="1300" b="1" dirty="0" smtClean="0">
                          <a:solidFill>
                            <a:srgbClr val="0033A0"/>
                          </a:solidFill>
                          <a:effectLst/>
                        </a:rPr>
                        <a:t>авык быстро выявить потребности покупателя и предложить ему оптимальный вариант, умение проконсультировать клиента по любому товару,</a:t>
                      </a:r>
                      <a:r>
                        <a:rPr lang="ru-RU" sz="1300" b="1" baseline="0" dirty="0" smtClean="0">
                          <a:solidFill>
                            <a:srgbClr val="0033A0"/>
                          </a:solidFill>
                          <a:effectLst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0033A0"/>
                          </a:solidFill>
                          <a:effectLst/>
                        </a:rPr>
                        <a:t>умение мягко выходить из конфликтов</a:t>
                      </a:r>
                      <a:r>
                        <a:rPr lang="ru-RU" sz="1300" b="1" kern="1200" baseline="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300" b="1" kern="1200" baseline="0" dirty="0" smtClean="0">
                        <a:solidFill>
                          <a:srgbClr val="0033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baseline="0" dirty="0">
                        <a:solidFill>
                          <a:srgbClr val="0033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670" marR="37670" marT="0" marB="0">
                    <a:solidFill>
                      <a:srgbClr val="ACD6F2"/>
                    </a:solidFill>
                  </a:tcPr>
                </a:tc>
              </a:tr>
              <a:tr h="1293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Личные и профессиональные качества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1300" b="1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CF45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заполнено.</a:t>
                      </a:r>
                      <a:endParaRPr lang="ru-RU" sz="1300" b="1" dirty="0">
                        <a:solidFill>
                          <a:srgbClr val="0033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70" marR="3767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kern="1200" baseline="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Личные качества:     деликатность, инициативность, доброжелательность.</a:t>
                      </a:r>
                      <a:endParaRPr lang="ru-RU" sz="1300" b="1" kern="1200" baseline="0" dirty="0" smtClean="0">
                        <a:solidFill>
                          <a:srgbClr val="0033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1" kern="1200" baseline="0" dirty="0" smtClean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Профессиональные качества:     проведение инвентаризации, работа с кассой и терминалом, оформление витрин и представление товара в зале.</a:t>
                      </a:r>
                      <a:endParaRPr lang="ru-RU" sz="1300" b="1" kern="1200" baseline="0" dirty="0" smtClean="0">
                        <a:solidFill>
                          <a:srgbClr val="0033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670" marR="37670" marT="0" marB="0">
                    <a:solidFill>
                      <a:srgbClr val="ACD6F2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5774" y="93618"/>
            <a:ext cx="112680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sz="2600" kern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РЕЗЮМЕ БЕЗРАБОТНОГО </a:t>
            </a:r>
            <a:r>
              <a:rPr kumimoji="1" lang="ru-RU" sz="2600" kern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ГРАЖДАНИНА </a:t>
            </a:r>
          </a:p>
          <a:p>
            <a:pPr algn="ctr"/>
            <a:r>
              <a:rPr kumimoji="1" lang="ru-RU" sz="2600" kern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 </a:t>
            </a:r>
            <a:r>
              <a:rPr kumimoji="1" lang="ru-RU" sz="2600" kern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ПРОФЕССИИ ПРОДАВЕЦ</a:t>
            </a:r>
          </a:p>
          <a:p>
            <a:pPr algn="ctr"/>
            <a:r>
              <a:rPr kumimoji="1" lang="ru-RU" sz="1200" b="1" kern="0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* РЕЗЮМЕ ГРАЖДАНИНА БЫЛО ПРЕДСТАВЛЕНО НА ПОРТАЛЕ «РАБОТА В РОССИИ» С МИНИМАЛЬНО ЗАПОЛНЕННЫМИ ПОЛЯМИ. </a:t>
            </a:r>
            <a:r>
              <a:rPr kumimoji="1" lang="ru-RU" sz="2600" b="1" kern="0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kumimoji="1" lang="ru-RU" sz="2600" b="1" kern="0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46447" y="93618"/>
            <a:ext cx="0" cy="540000"/>
          </a:xfrm>
          <a:prstGeom prst="line">
            <a:avLst/>
          </a:prstGeom>
          <a:ln w="63500">
            <a:solidFill>
              <a:srgbClr val="00B0F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11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1223</Words>
  <Application>Microsoft Office PowerPoint</Application>
  <PresentationFormat>Широкоэкранный</PresentationFormat>
  <Paragraphs>176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Candara</vt:lpstr>
      <vt:lpstr>Century Gothic</vt:lpstr>
      <vt:lpstr>Montserrat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deivox</dc:creator>
  <cp:lastModifiedBy>Тюрева</cp:lastModifiedBy>
  <cp:revision>484</cp:revision>
  <cp:lastPrinted>2021-10-12T10:31:47Z</cp:lastPrinted>
  <dcterms:created xsi:type="dcterms:W3CDTF">2018-01-30T09:49:03Z</dcterms:created>
  <dcterms:modified xsi:type="dcterms:W3CDTF">2021-10-12T14:04:43Z</dcterms:modified>
</cp:coreProperties>
</file>