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9" r:id="rId2"/>
    <p:sldId id="275" r:id="rId3"/>
    <p:sldId id="272" r:id="rId4"/>
    <p:sldId id="273" r:id="rId5"/>
    <p:sldId id="274" r:id="rId6"/>
    <p:sldId id="270" r:id="rId7"/>
    <p:sldId id="277" r:id="rId8"/>
    <p:sldId id="282" r:id="rId9"/>
    <p:sldId id="279" r:id="rId10"/>
    <p:sldId id="283" r:id="rId11"/>
    <p:sldId id="280" r:id="rId12"/>
    <p:sldId id="285" r:id="rId13"/>
    <p:sldId id="286" r:id="rId14"/>
    <p:sldId id="276" r:id="rId15"/>
  </p:sldIdLst>
  <p:sldSz cx="10693400" cy="7556500"/>
  <p:notesSz cx="10693400" cy="7556500"/>
  <p:embeddedFontLst>
    <p:embeddedFont>
      <p:font typeface="Arial Unicode MS" panose="020B0604020202020204" charset="-128"/>
      <p:regular r:id="rId16"/>
    </p:embeddedFont>
    <p:embeddedFont>
      <p:font typeface="Bookman Old Style" panose="02050604050505020204" pitchFamily="18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98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E7E7E"/>
                </a:solidFill>
                <a:latin typeface="Century Gothic"/>
                <a:cs typeface="Century Gothic"/>
              </a:defRPr>
            </a:lvl1pPr>
          </a:lstStyle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40" dirty="0"/>
              <a:t>‹#›</a:t>
            </a:fld>
            <a:endParaRPr spc="-4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E7E7E"/>
                </a:solidFill>
                <a:latin typeface="Century Gothic"/>
                <a:cs typeface="Century Gothic"/>
              </a:defRPr>
            </a:lvl1pPr>
          </a:lstStyle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40" dirty="0"/>
              <a:t>‹#›</a:t>
            </a:fld>
            <a:endParaRPr spc="-4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043885" y="1988161"/>
            <a:ext cx="2150110" cy="3930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E7E7E"/>
                </a:solidFill>
                <a:latin typeface="Century Gothic"/>
                <a:cs typeface="Century Gothic"/>
              </a:defRPr>
            </a:lvl1pPr>
          </a:lstStyle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40" dirty="0"/>
              <a:t>‹#›</a:t>
            </a:fld>
            <a:endParaRPr spc="-4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04845" y="770737"/>
            <a:ext cx="4488554" cy="601503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E7E7E"/>
                </a:solidFill>
                <a:latin typeface="Century Gothic"/>
                <a:cs typeface="Century Gothic"/>
              </a:defRPr>
            </a:lvl1pPr>
          </a:lstStyle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40" dirty="0"/>
              <a:t>‹#›</a:t>
            </a:fld>
            <a:endParaRPr spc="-4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15455" y="978584"/>
            <a:ext cx="7869005" cy="309841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1545" y="3505568"/>
            <a:ext cx="1573934" cy="61954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15455" y="1235225"/>
            <a:ext cx="3002172" cy="214335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E7E7E"/>
                </a:solidFill>
                <a:latin typeface="Century Gothic"/>
                <a:cs typeface="Century Gothic"/>
              </a:defRPr>
            </a:lvl1pPr>
          </a:lstStyle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40" dirty="0"/>
              <a:t>‹#›</a:t>
            </a:fld>
            <a:endParaRPr spc="-4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8502" y="931019"/>
            <a:ext cx="9756394" cy="828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23844" y="2453369"/>
            <a:ext cx="7845711" cy="1585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9418" y="6507107"/>
            <a:ext cx="248285" cy="215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7E7E7E"/>
                </a:solidFill>
                <a:latin typeface="Century Gothic"/>
                <a:cs typeface="Century Gothic"/>
              </a:defRPr>
            </a:lvl1pPr>
          </a:lstStyle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40" dirty="0"/>
              <a:t>‹#›</a:t>
            </a:fld>
            <a:endParaRPr spc="-4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42100" y="6978650"/>
            <a:ext cx="3858895" cy="228600"/>
          </a:xfrm>
        </p:spPr>
        <p:txBody>
          <a:bodyPr/>
          <a:lstStyle/>
          <a:p>
            <a:r>
              <a:rPr lang="ru-RU" sz="1400" dirty="0"/>
              <a:t>Сервисы, которые помогут найти работу мечты</a:t>
            </a:r>
          </a:p>
        </p:txBody>
      </p:sp>
      <p:pic>
        <p:nvPicPr>
          <p:cNvPr id="4" name="Picture 2" descr="https://rabota.bashkortostan.ru/image?file=%252fcms_data%252fusercontent%252fregionaleditor%252f%25d1%2580%25d0%25b0%25d0%25b1%25d0%25be%25d1%2582%25d0%25b0%2b%25d1%2580%25d0%25be%25d1%2581%25d1%2581%25d0%25b8%25d0%25b8.png&amp;width=100&amp;height=100&amp;crop=True&amp;theme=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30008"/>
            <a:ext cx="1143000" cy="9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03500" y="349250"/>
            <a:ext cx="739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АПРОБАЦИЯ </a:t>
            </a:r>
            <a:r>
              <a:rPr lang="ru-RU" sz="1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ГКУ</a:t>
            </a:r>
            <a: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ЮГО-ВОСТОЧНЫЙ МЕЖРАЙОННЫЙ </a:t>
            </a:r>
          </a:p>
          <a:p>
            <a:pPr algn="ctr"/>
            <a: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ЗАНЯТОСТИ НАСЕЛЕНИЯ Г.СТЕРЛИТАМАК</a:t>
            </a:r>
            <a:b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НОВЫХ СЕРВИСОВ </a:t>
            </a:r>
          </a:p>
          <a:p>
            <a:pPr algn="ctr"/>
            <a: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ГРАЖДАН»</a:t>
            </a:r>
            <a:endParaRPr lang="ru-RU" dirty="0"/>
          </a:p>
        </p:txBody>
      </p:sp>
      <p:pic>
        <p:nvPicPr>
          <p:cNvPr id="9" name="Рисунок 8" descr="C:\Users\Алексей\Desktop\МАМА\ПРИЕЗД нАЗАРОВА\20201016_0823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433" y="2281040"/>
            <a:ext cx="6656848" cy="38920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sp>
        <p:nvSpPr>
          <p:cNvPr id="10" name="object 5"/>
          <p:cNvSpPr/>
          <p:nvPr/>
        </p:nvSpPr>
        <p:spPr>
          <a:xfrm>
            <a:off x="546100" y="3321050"/>
            <a:ext cx="2057400" cy="2332829"/>
          </a:xfrm>
          <a:custGeom>
            <a:avLst/>
            <a:gdLst/>
            <a:ahLst/>
            <a:cxnLst/>
            <a:rect l="l" t="t" r="r" b="b"/>
            <a:pathLst>
              <a:path w="7348855" h="7289800">
                <a:moveTo>
                  <a:pt x="2657491" y="4491723"/>
                </a:moveTo>
                <a:lnTo>
                  <a:pt x="2341531" y="4491723"/>
                </a:lnTo>
                <a:lnTo>
                  <a:pt x="2384955" y="4491834"/>
                </a:lnTo>
                <a:lnTo>
                  <a:pt x="2424996" y="4506328"/>
                </a:lnTo>
                <a:lnTo>
                  <a:pt x="2458056" y="4533169"/>
                </a:lnTo>
                <a:lnTo>
                  <a:pt x="2480532" y="4570321"/>
                </a:lnTo>
                <a:lnTo>
                  <a:pt x="2488824" y="4615746"/>
                </a:lnTo>
                <a:lnTo>
                  <a:pt x="2488824" y="7165606"/>
                </a:lnTo>
                <a:lnTo>
                  <a:pt x="2497117" y="7211036"/>
                </a:lnTo>
                <a:lnTo>
                  <a:pt x="2519595" y="7248190"/>
                </a:lnTo>
                <a:lnTo>
                  <a:pt x="2552656" y="7275032"/>
                </a:lnTo>
                <a:lnTo>
                  <a:pt x="2592699" y="7289525"/>
                </a:lnTo>
                <a:lnTo>
                  <a:pt x="2636121" y="7289634"/>
                </a:lnTo>
                <a:lnTo>
                  <a:pt x="2679321" y="7273320"/>
                </a:lnTo>
                <a:lnTo>
                  <a:pt x="4798618" y="5998385"/>
                </a:lnTo>
                <a:lnTo>
                  <a:pt x="4832452" y="5968860"/>
                </a:lnTo>
                <a:lnTo>
                  <a:pt x="4852752" y="5931684"/>
                </a:lnTo>
                <a:lnTo>
                  <a:pt x="4859519" y="5890681"/>
                </a:lnTo>
                <a:lnTo>
                  <a:pt x="4852752" y="5849679"/>
                </a:lnTo>
                <a:lnTo>
                  <a:pt x="4832452" y="5812502"/>
                </a:lnTo>
                <a:lnTo>
                  <a:pt x="4798618" y="5782978"/>
                </a:lnTo>
                <a:lnTo>
                  <a:pt x="2667866" y="4501153"/>
                </a:lnTo>
                <a:lnTo>
                  <a:pt x="2657491" y="4491723"/>
                </a:lnTo>
                <a:close/>
              </a:path>
              <a:path w="7348855" h="7289800">
                <a:moveTo>
                  <a:pt x="147296" y="0"/>
                </a:moveTo>
                <a:lnTo>
                  <a:pt x="103874" y="111"/>
                </a:lnTo>
                <a:lnTo>
                  <a:pt x="63831" y="14605"/>
                </a:lnTo>
                <a:lnTo>
                  <a:pt x="30770" y="41445"/>
                </a:lnTo>
                <a:lnTo>
                  <a:pt x="8292" y="78595"/>
                </a:lnTo>
                <a:lnTo>
                  <a:pt x="3" y="123998"/>
                </a:lnTo>
                <a:lnTo>
                  <a:pt x="0" y="5668374"/>
                </a:lnTo>
                <a:lnTo>
                  <a:pt x="8287" y="5713785"/>
                </a:lnTo>
                <a:lnTo>
                  <a:pt x="30751" y="5750927"/>
                </a:lnTo>
                <a:lnTo>
                  <a:pt x="63795" y="5777766"/>
                </a:lnTo>
                <a:lnTo>
                  <a:pt x="103819" y="5792269"/>
                </a:lnTo>
                <a:lnTo>
                  <a:pt x="147228" y="5792401"/>
                </a:lnTo>
                <a:lnTo>
                  <a:pt x="190423" y="5776130"/>
                </a:lnTo>
                <a:lnTo>
                  <a:pt x="2298327" y="4508032"/>
                </a:lnTo>
                <a:lnTo>
                  <a:pt x="2341531" y="4491723"/>
                </a:lnTo>
                <a:lnTo>
                  <a:pt x="2657491" y="4491723"/>
                </a:lnTo>
                <a:lnTo>
                  <a:pt x="2630991" y="4467638"/>
                </a:lnTo>
                <a:lnTo>
                  <a:pt x="2610989" y="4425154"/>
                </a:lnTo>
                <a:lnTo>
                  <a:pt x="2607851" y="4379013"/>
                </a:lnTo>
                <a:lnTo>
                  <a:pt x="2621564" y="4334529"/>
                </a:lnTo>
                <a:lnTo>
                  <a:pt x="2652118" y="4297013"/>
                </a:lnTo>
                <a:lnTo>
                  <a:pt x="2649092" y="4297013"/>
                </a:lnTo>
                <a:lnTo>
                  <a:pt x="5141011" y="2797910"/>
                </a:lnTo>
                <a:lnTo>
                  <a:pt x="4830363" y="2797910"/>
                </a:lnTo>
                <a:lnTo>
                  <a:pt x="4787163" y="2781603"/>
                </a:lnTo>
                <a:lnTo>
                  <a:pt x="2667866" y="1506668"/>
                </a:lnTo>
                <a:lnTo>
                  <a:pt x="190496" y="16305"/>
                </a:lnTo>
                <a:lnTo>
                  <a:pt x="147296" y="0"/>
                </a:lnTo>
                <a:close/>
              </a:path>
              <a:path w="7348855" h="7289800">
                <a:moveTo>
                  <a:pt x="5124957" y="0"/>
                </a:moveTo>
                <a:lnTo>
                  <a:pt x="5081534" y="111"/>
                </a:lnTo>
                <a:lnTo>
                  <a:pt x="5041492" y="14605"/>
                </a:lnTo>
                <a:lnTo>
                  <a:pt x="5008431" y="41445"/>
                </a:lnTo>
                <a:lnTo>
                  <a:pt x="4985954" y="78595"/>
                </a:lnTo>
                <a:lnTo>
                  <a:pt x="4977659" y="123998"/>
                </a:lnTo>
                <a:lnTo>
                  <a:pt x="4977659" y="2673900"/>
                </a:lnTo>
                <a:lnTo>
                  <a:pt x="4969366" y="2719324"/>
                </a:lnTo>
                <a:lnTo>
                  <a:pt x="4946889" y="2756472"/>
                </a:lnTo>
                <a:lnTo>
                  <a:pt x="4913828" y="2783309"/>
                </a:lnTo>
                <a:lnTo>
                  <a:pt x="4873785" y="2797800"/>
                </a:lnTo>
                <a:lnTo>
                  <a:pt x="4830363" y="2797910"/>
                </a:lnTo>
                <a:lnTo>
                  <a:pt x="5141011" y="2797910"/>
                </a:lnTo>
                <a:lnTo>
                  <a:pt x="7287455" y="1506637"/>
                </a:lnTo>
                <a:lnTo>
                  <a:pt x="7321277" y="1477123"/>
                </a:lnTo>
                <a:lnTo>
                  <a:pt x="7341577" y="1439946"/>
                </a:lnTo>
                <a:lnTo>
                  <a:pt x="7348344" y="1398944"/>
                </a:lnTo>
                <a:lnTo>
                  <a:pt x="7341577" y="1357941"/>
                </a:lnTo>
                <a:lnTo>
                  <a:pt x="7321277" y="1320765"/>
                </a:lnTo>
                <a:lnTo>
                  <a:pt x="7287443" y="1291240"/>
                </a:lnTo>
                <a:lnTo>
                  <a:pt x="5168156" y="16305"/>
                </a:lnTo>
                <a:lnTo>
                  <a:pt x="5124957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11" name="object 6"/>
          <p:cNvSpPr/>
          <p:nvPr/>
        </p:nvSpPr>
        <p:spPr>
          <a:xfrm>
            <a:off x="0" y="2266087"/>
            <a:ext cx="1120923" cy="1434751"/>
          </a:xfrm>
          <a:custGeom>
            <a:avLst/>
            <a:gdLst/>
            <a:ahLst/>
            <a:cxnLst/>
            <a:rect l="l" t="t" r="r" b="b"/>
            <a:pathLst>
              <a:path w="1848485" h="2366010">
                <a:moveTo>
                  <a:pt x="0" y="0"/>
                </a:moveTo>
                <a:lnTo>
                  <a:pt x="0" y="2365790"/>
                </a:lnTo>
                <a:lnTo>
                  <a:pt x="1787235" y="1290603"/>
                </a:lnTo>
                <a:lnTo>
                  <a:pt x="1821073" y="1261078"/>
                </a:lnTo>
                <a:lnTo>
                  <a:pt x="1841377" y="1223900"/>
                </a:lnTo>
                <a:lnTo>
                  <a:pt x="1848144" y="1182895"/>
                </a:lnTo>
                <a:lnTo>
                  <a:pt x="1841377" y="1141890"/>
                </a:lnTo>
                <a:lnTo>
                  <a:pt x="1821073" y="1104711"/>
                </a:lnTo>
                <a:lnTo>
                  <a:pt x="1787235" y="1075186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13" name="object 8"/>
          <p:cNvSpPr/>
          <p:nvPr/>
        </p:nvSpPr>
        <p:spPr>
          <a:xfrm>
            <a:off x="1178072" y="2385662"/>
            <a:ext cx="1120627" cy="1363250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14" name="object 8"/>
          <p:cNvSpPr/>
          <p:nvPr/>
        </p:nvSpPr>
        <p:spPr>
          <a:xfrm>
            <a:off x="1275154" y="5632811"/>
            <a:ext cx="1120627" cy="1363250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5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rabota.bashkortostan.ru/image?file=%252fcms_data%252fusercontent%252fregionaleditor%252f%25d1%2580%25d0%25b0%25d0%25b1%25d0%25be%25d1%2582%25d0%25b0%2b%25d1%2580%25d0%25be%25d1%2581%25d1%2581%25d0%25b8%25d0%25b8.png&amp;width=100&amp;height=100&amp;crop=True&amp;theme=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30008"/>
            <a:ext cx="1143000" cy="9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ject 8"/>
          <p:cNvSpPr/>
          <p:nvPr/>
        </p:nvSpPr>
        <p:spPr>
          <a:xfrm>
            <a:off x="1176637" y="6615055"/>
            <a:ext cx="803541" cy="819304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sz="1092">
              <a:solidFill>
                <a:srgbClr val="FF0000"/>
              </a:solidFill>
            </a:endParaRPr>
          </a:p>
        </p:txBody>
      </p:sp>
      <p:sp>
        <p:nvSpPr>
          <p:cNvPr id="20" name="object 8"/>
          <p:cNvSpPr/>
          <p:nvPr/>
        </p:nvSpPr>
        <p:spPr>
          <a:xfrm>
            <a:off x="22532" y="5463554"/>
            <a:ext cx="1514168" cy="1819895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025" y="1906248"/>
            <a:ext cx="627141" cy="54534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41300" y="1883019"/>
            <a:ext cx="2013019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Заявители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2857187" y="1710914"/>
            <a:ext cx="1304760" cy="3137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403786" y="1958001"/>
            <a:ext cx="5706371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увеличение шансов на трудоустройство;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-повышение мотивации к трудоустройству;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-снижение уровня тревожности перед собеседованием.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198550" y="345030"/>
            <a:ext cx="8348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преимущества  и недостатки сервиса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2909256" y="2417584"/>
            <a:ext cx="1398366" cy="2127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386989" y="1492768"/>
            <a:ext cx="6085559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минимум времени и усилий  для решения своего вопроса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4035" y="3377378"/>
            <a:ext cx="201301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 занятости населения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403786" y="3350544"/>
            <a:ext cx="56349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увеличение трудозатрат, превышение установленного регламентом времени;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невозможность в рамках одной перерегистрации детально проработать все нюансы собеседования;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увеличивается время ожидания в очереди других клиентов;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сложности в организации работы;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невозможность собрать со всех работодателей информацию о требованиях к соискателю при прохождении собеседования;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недостаточная база знаний у инспекторов приема;</a:t>
            </a:r>
          </a:p>
          <a:p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неудовлетворенность клиентов длительностью общения.</a:t>
            </a:r>
            <a:endParaRPr lang="ru-RU" sz="160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694" y="3800420"/>
            <a:ext cx="623640" cy="576573"/>
          </a:xfrm>
          <a:prstGeom prst="rect">
            <a:avLst/>
          </a:prstGeom>
        </p:spPr>
      </p:pic>
      <p:cxnSp>
        <p:nvCxnSpPr>
          <p:cNvPr id="31" name="Прямая со стрелкой 30"/>
          <p:cNvCxnSpPr/>
          <p:nvPr/>
        </p:nvCxnSpPr>
        <p:spPr>
          <a:xfrm flipV="1">
            <a:off x="2801334" y="3800420"/>
            <a:ext cx="1489007" cy="1256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2857187" y="4149882"/>
            <a:ext cx="1433154" cy="5264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2864887" y="4404237"/>
            <a:ext cx="1425454" cy="14029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989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7900911" y="1541471"/>
            <a:ext cx="2445075" cy="2244828"/>
          </a:xfrm>
          <a:prstGeom prst="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30405" y="6227943"/>
            <a:ext cx="2743200" cy="7742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https://rabota.bashkortostan.ru/image?file=%252fcms_data%252fusercontent%252fregionaleditor%252f%25d1%2580%25d0%25b0%25d0%25b1%25d0%25be%25d1%2582%25d0%25b0%2b%25d1%2580%25d0%25be%25d1%2581%25d1%2581%25d0%25b8%25d0%25b8.png&amp;width=100&amp;height=100&amp;crop=True&amp;theme=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30008"/>
            <a:ext cx="1143000" cy="9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94100" y="349250"/>
            <a:ext cx="487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«Оцени свои возможности»</a:t>
            </a:r>
          </a:p>
        </p:txBody>
      </p:sp>
      <p:sp>
        <p:nvSpPr>
          <p:cNvPr id="19" name="object 8"/>
          <p:cNvSpPr/>
          <p:nvPr/>
        </p:nvSpPr>
        <p:spPr>
          <a:xfrm>
            <a:off x="9259" y="5454577"/>
            <a:ext cx="803541" cy="819304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sz="1092">
              <a:solidFill>
                <a:srgbClr val="FF0000"/>
              </a:solidFill>
            </a:endParaRPr>
          </a:p>
        </p:txBody>
      </p:sp>
      <p:sp>
        <p:nvSpPr>
          <p:cNvPr id="20" name="object 8"/>
          <p:cNvSpPr/>
          <p:nvPr/>
        </p:nvSpPr>
        <p:spPr>
          <a:xfrm>
            <a:off x="461134" y="6080124"/>
            <a:ext cx="803541" cy="819304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21" name="object 8"/>
          <p:cNvSpPr/>
          <p:nvPr/>
        </p:nvSpPr>
        <p:spPr>
          <a:xfrm>
            <a:off x="10166519" y="6862981"/>
            <a:ext cx="381000" cy="332196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092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73305" y="6240438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Мы уверены: </a:t>
            </a:r>
          </a:p>
          <a:p>
            <a:r>
              <a:rPr lang="ru-RU" b="1" dirty="0">
                <a:solidFill>
                  <a:srgbClr val="FF0000"/>
                </a:solidFill>
              </a:rPr>
              <a:t>работа найдется!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object 8"/>
          <p:cNvSpPr/>
          <p:nvPr/>
        </p:nvSpPr>
        <p:spPr>
          <a:xfrm>
            <a:off x="7065991" y="6515166"/>
            <a:ext cx="381000" cy="332196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092">
              <a:solidFill>
                <a:srgbClr val="FF0000"/>
              </a:solidFill>
            </a:endParaRPr>
          </a:p>
        </p:txBody>
      </p:sp>
      <p:sp>
        <p:nvSpPr>
          <p:cNvPr id="16" name="object 8"/>
          <p:cNvSpPr/>
          <p:nvPr/>
        </p:nvSpPr>
        <p:spPr>
          <a:xfrm>
            <a:off x="7279148" y="6282859"/>
            <a:ext cx="381000" cy="332196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092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8177" y="4581215"/>
            <a:ext cx="2443298" cy="369332"/>
          </a:xfrm>
          <a:prstGeom prst="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ru-RU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общедиагностические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102835" y="4621101"/>
            <a:ext cx="1361270" cy="369332"/>
          </a:xfrm>
          <a:prstGeom prst="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личностные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96786" y="1526709"/>
            <a:ext cx="2049474" cy="1754326"/>
          </a:xfrm>
          <a:prstGeom prst="rect">
            <a:avLst/>
          </a:prstGeom>
          <a:solidFill>
            <a:srgbClr val="0070C0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Рекомендации по использованию тестовых методик для специалиста службы занятости, для клиента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ЦЗН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190753" y="2060920"/>
            <a:ext cx="18653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лассификатор тестовых методик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6208177" y="3798794"/>
            <a:ext cx="2443298" cy="7755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 flipV="1">
            <a:off x="9309100" y="3819052"/>
            <a:ext cx="1140588" cy="8271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 descr="C:\Users\czn-oper1\Desktop\ИНФОРМАЦИЯ НА ИНТЕРАКТИВНЫЙ ПОРТАЛ\17-01-2020_Работа России\17-01-2020_Работа России\DSC_87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2065967"/>
            <a:ext cx="4303748" cy="2739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8902005" y="3819052"/>
            <a:ext cx="0" cy="1787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7256491" y="5607049"/>
            <a:ext cx="2691838" cy="25717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профориентационные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1298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rabota.bashkortostan.ru/image?file=%252fcms_data%252fusercontent%252fregionaleditor%252f%25d1%2580%25d0%25b0%25d0%25b1%25d0%25be%25d1%2582%25d0%25b0%2b%25d1%2580%25d0%25be%25d1%2581%25d1%2581%25d0%25b8%25d0%25b8.png&amp;width=100&amp;height=100&amp;crop=True&amp;theme=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30008"/>
            <a:ext cx="1143000" cy="9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ject 8"/>
          <p:cNvSpPr/>
          <p:nvPr/>
        </p:nvSpPr>
        <p:spPr>
          <a:xfrm>
            <a:off x="580759" y="6564154"/>
            <a:ext cx="803541" cy="819304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sz="1092">
              <a:solidFill>
                <a:srgbClr val="FF0000"/>
              </a:solidFill>
            </a:endParaRPr>
          </a:p>
        </p:txBody>
      </p:sp>
      <p:sp>
        <p:nvSpPr>
          <p:cNvPr id="20" name="object 8"/>
          <p:cNvSpPr/>
          <p:nvPr/>
        </p:nvSpPr>
        <p:spPr>
          <a:xfrm>
            <a:off x="0" y="5755980"/>
            <a:ext cx="904568" cy="1142999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510" y="2447866"/>
            <a:ext cx="627141" cy="54534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5029" y="2324810"/>
            <a:ext cx="2013019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Заявители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2646651" y="1492408"/>
            <a:ext cx="1964481" cy="10317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2198550" y="345030"/>
            <a:ext cx="8348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преимущества  и недостатки сервиса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2646651" y="2993206"/>
            <a:ext cx="2014249" cy="734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0" y="4293740"/>
            <a:ext cx="201301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 занятости населения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730" y="4571012"/>
            <a:ext cx="623640" cy="576573"/>
          </a:xfrm>
          <a:prstGeom prst="rect">
            <a:avLst/>
          </a:prstGeom>
        </p:spPr>
      </p:pic>
      <p:cxnSp>
        <p:nvCxnSpPr>
          <p:cNvPr id="31" name="Прямая со стрелкой 30"/>
          <p:cNvCxnSpPr>
            <a:stCxn id="30" idx="3"/>
          </p:cNvCxnSpPr>
          <p:nvPr/>
        </p:nvCxnSpPr>
        <p:spPr>
          <a:xfrm>
            <a:off x="2510370" y="4859299"/>
            <a:ext cx="2150530" cy="2358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2540276" y="5095177"/>
            <a:ext cx="2120624" cy="9690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4688758" y="1011012"/>
            <a:ext cx="5825203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возможность пройти ряд тестов без посещения ЦЗН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-доступность тестов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еобъективное восприятие себя после получения результатов теста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невозможность сразу получить профессиональную объективную оценку и трактовку результатов теста, а также разъяснения дальнейших действий и поведенческих механизмов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сравнение результатов теста с результатами других людей  без профессиональной  интерпретации может послужить образованию комплексов, психологических барьеров и т.д.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отношение к тестам в интернете как к любительским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90806" y="4701392"/>
            <a:ext cx="5761294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подробная трактовка полученных результатов: по телефону, по электронной почте, при личном обращении.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снижение качества прохождения тестов в формате онлайн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возможности объяснить клиенту перед началом тестирования суть теста, обозначить цели и задачи;</a:t>
            </a: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тесты дают поверхностную оценку возможностей соискателей</a:t>
            </a:r>
          </a:p>
        </p:txBody>
      </p:sp>
    </p:spTree>
    <p:extLst>
      <p:ext uri="{BB962C8B-B14F-4D97-AF65-F5344CB8AC3E}">
        <p14:creationId xmlns:p14="http://schemas.microsoft.com/office/powerpoint/2010/main" val="3263121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900" y="1873250"/>
            <a:ext cx="9756394" cy="984885"/>
          </a:xfrm>
        </p:spPr>
        <p:txBody>
          <a:bodyPr/>
          <a:lstStyle/>
          <a:p>
            <a:pPr algn="ctr"/>
            <a:r>
              <a:rPr lang="ru-RU" sz="3200" dirty="0"/>
              <a:t>Итоги апробации сервисов: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4" name="Picture 2" descr="https://rabota.bashkortostan.ru/image?file=%252fcms_data%252fusercontent%252fregionaleditor%252f%25d1%2580%25d0%25b0%25d0%25b1%25d0%25be%25d1%2582%25d0%25b0%2b%25d1%2580%25d0%25be%25d1%2581%25d1%2581%25d0%25b8%25d0%25b8.png&amp;width=100&amp;height=100&amp;crop=True&amp;theme=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30008"/>
            <a:ext cx="1143000" cy="9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83331" y="2634008"/>
            <a:ext cx="9440169" cy="839442"/>
          </a:xfrm>
          <a:prstGeom prst="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b="1" dirty="0"/>
              <a:t>Внедрение сервисов «Мое резюме», «Мое собеседование» возможно в первую очередь.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10704" y="3930650"/>
            <a:ext cx="9440169" cy="839442"/>
          </a:xfrm>
          <a:prstGeom prst="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2</a:t>
            </a:r>
            <a:r>
              <a:rPr lang="ru-RU" b="1" dirty="0"/>
              <a:t>. Сервис «Оцени свои возможности» требует существенных затрат (дополнительные штатные единицы, обучение сотрудников </a:t>
            </a:r>
            <a:r>
              <a:rPr lang="ru-RU" b="1" dirty="0" err="1"/>
              <a:t>ЦЗН</a:t>
            </a:r>
            <a:r>
              <a:rPr lang="ru-RU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2720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>
            <a:spLocks/>
          </p:cNvSpPr>
          <p:nvPr/>
        </p:nvSpPr>
        <p:spPr>
          <a:xfrm>
            <a:off x="1433608" y="2863850"/>
            <a:ext cx="3970265" cy="124521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2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ru-RU" sz="4000" spc="500" dirty="0">
                <a:solidFill>
                  <a:srgbClr val="E447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700">
              <a:spcBef>
                <a:spcPts val="10"/>
              </a:spcBef>
            </a:pPr>
            <a:r>
              <a:rPr lang="ru-RU" sz="4000" spc="405" dirty="0">
                <a:solidFill>
                  <a:srgbClr val="E447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</a:t>
            </a:r>
            <a:r>
              <a:rPr lang="ru-RU" sz="4000" spc="110" dirty="0">
                <a:solidFill>
                  <a:srgbClr val="E447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spc="385" dirty="0">
                <a:solidFill>
                  <a:srgbClr val="E447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внимание!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39BD12-65AD-474C-9CF2-76F5EEADDC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" y="425450"/>
            <a:ext cx="2079816" cy="7967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500" y="1949450"/>
            <a:ext cx="4407907" cy="2971800"/>
          </a:xfrm>
          <a:prstGeom prst="rect">
            <a:avLst/>
          </a:prstGeom>
          <a:ln>
            <a:solidFill>
              <a:srgbClr val="E5481C"/>
            </a:solidFill>
          </a:ln>
        </p:spPr>
      </p:pic>
    </p:spTree>
    <p:extLst>
      <p:ext uri="{BB962C8B-B14F-4D97-AF65-F5344CB8AC3E}">
        <p14:creationId xmlns:p14="http://schemas.microsoft.com/office/powerpoint/2010/main" val="619957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42100" y="6978650"/>
            <a:ext cx="3858895" cy="228600"/>
          </a:xfrm>
        </p:spPr>
        <p:txBody>
          <a:bodyPr/>
          <a:lstStyle/>
          <a:p>
            <a:r>
              <a:rPr lang="ru-RU" sz="1400" dirty="0"/>
              <a:t>Сервисы, которые помогут найти работу мечты</a:t>
            </a:r>
          </a:p>
        </p:txBody>
      </p:sp>
      <p:pic>
        <p:nvPicPr>
          <p:cNvPr id="4" name="Picture 2" descr="https://rabota.bashkortostan.ru/image?file=%252fcms_data%252fusercontent%252fregionaleditor%252f%25d1%2580%25d0%25b0%25d0%25b1%25d0%25be%25d1%2582%25d0%25b0%2b%25d1%2580%25d0%25be%25d1%2581%25d1%2581%25d0%25b8%25d0%25b8.png&amp;width=100&amp;height=100&amp;crop=True&amp;theme=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30008"/>
            <a:ext cx="1143000" cy="9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3"/>
          <a:srcRect l="33031" t="10262" r="22715" b="34150"/>
          <a:stretch/>
        </p:blipFill>
        <p:spPr bwMode="auto">
          <a:xfrm>
            <a:off x="6413500" y="196850"/>
            <a:ext cx="3962400" cy="3124200"/>
          </a:xfrm>
          <a:prstGeom prst="rect">
            <a:avLst/>
          </a:prstGeom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4"/>
          <a:srcRect l="32549" t="10262" r="22715" b="32725"/>
          <a:stretch/>
        </p:blipFill>
        <p:spPr bwMode="auto">
          <a:xfrm>
            <a:off x="3534287" y="2447583"/>
            <a:ext cx="3962400" cy="3116621"/>
          </a:xfrm>
          <a:prstGeom prst="rect">
            <a:avLst/>
          </a:prstGeom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5"/>
          <a:srcRect l="32388" t="10547" r="23678" b="33581"/>
          <a:stretch/>
        </p:blipFill>
        <p:spPr bwMode="auto">
          <a:xfrm>
            <a:off x="469900" y="4058674"/>
            <a:ext cx="3962400" cy="3124200"/>
          </a:xfrm>
          <a:prstGeom prst="rect">
            <a:avLst/>
          </a:prstGeom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612899" y="349250"/>
            <a:ext cx="48006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Сервисы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«Мое собеседование»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«Оцени свои возможности»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«Моё резюме»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99964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8"/>
          <p:cNvSpPr/>
          <p:nvPr/>
        </p:nvSpPr>
        <p:spPr>
          <a:xfrm>
            <a:off x="427862" y="1745238"/>
            <a:ext cx="3471038" cy="4471411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42100" y="6978650"/>
            <a:ext cx="3858895" cy="228600"/>
          </a:xfrm>
        </p:spPr>
        <p:txBody>
          <a:bodyPr/>
          <a:lstStyle/>
          <a:p>
            <a:r>
              <a:rPr lang="ru-RU" sz="1400" dirty="0"/>
              <a:t>Сервисы, которые помогут найти работу мечты</a:t>
            </a:r>
          </a:p>
        </p:txBody>
      </p:sp>
      <p:pic>
        <p:nvPicPr>
          <p:cNvPr id="4" name="Picture 2" descr="https://rabota.bashkortostan.ru/image?file=%252fcms_data%252fusercontent%252fregionaleditor%252f%25d1%2580%25d0%25b0%25d0%25b1%25d0%25be%25d1%2582%25d0%25b0%2b%25d1%2580%25d0%25be%25d1%2581%25d1%2581%25d0%25b8%25d0%25b8.png&amp;width=100&amp;height=100&amp;crop=True&amp;theme=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30008"/>
            <a:ext cx="1143000" cy="9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03500" y="349250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Сервис «Моё резюме»</a:t>
            </a:r>
            <a:endParaRPr lang="ru-RU" sz="2400" dirty="0"/>
          </a:p>
        </p:txBody>
      </p:sp>
      <p:pic>
        <p:nvPicPr>
          <p:cNvPr id="16" name="Рисунок 15" descr="C:\Users\Алексей\Desktop\insta_cards - Мое резюме Башкортостан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36" y="1679558"/>
            <a:ext cx="3324225" cy="370522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334340" y="1705746"/>
            <a:ext cx="48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2800" dirty="0">
                <a:latin typeface="Bookman Old Style" panose="02050604050505020204" pitchFamily="18" charset="0"/>
              </a:rPr>
              <a:t>Возможности сервиса: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23888" y="2409912"/>
            <a:ext cx="5778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*получить профессиональную консультацию </a:t>
            </a:r>
          </a:p>
          <a:p>
            <a:r>
              <a:rPr lang="ru-RU" dirty="0"/>
              <a:t> по составлению резюме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34340" y="3313611"/>
            <a:ext cx="4667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*откорректировать существующее резюме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36287" y="4086991"/>
            <a:ext cx="53467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*разместить на портале «Работа в России» и работных сайтах</a:t>
            </a:r>
          </a:p>
        </p:txBody>
      </p:sp>
      <p:sp>
        <p:nvSpPr>
          <p:cNvPr id="18" name="object 8"/>
          <p:cNvSpPr/>
          <p:nvPr/>
        </p:nvSpPr>
        <p:spPr>
          <a:xfrm>
            <a:off x="2422341" y="5225305"/>
            <a:ext cx="1690980" cy="1979548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19" name="object 8"/>
          <p:cNvSpPr/>
          <p:nvPr/>
        </p:nvSpPr>
        <p:spPr>
          <a:xfrm rot="10800000">
            <a:off x="982529" y="6321476"/>
            <a:ext cx="803541" cy="819304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20" name="object 8"/>
          <p:cNvSpPr/>
          <p:nvPr/>
        </p:nvSpPr>
        <p:spPr>
          <a:xfrm rot="10800000">
            <a:off x="4574169" y="4936787"/>
            <a:ext cx="803541" cy="819304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16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8"/>
          <p:cNvSpPr/>
          <p:nvPr/>
        </p:nvSpPr>
        <p:spPr>
          <a:xfrm>
            <a:off x="427862" y="1745238"/>
            <a:ext cx="3471038" cy="4471411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42100" y="6978650"/>
            <a:ext cx="3858895" cy="228600"/>
          </a:xfrm>
        </p:spPr>
        <p:txBody>
          <a:bodyPr/>
          <a:lstStyle/>
          <a:p>
            <a:r>
              <a:rPr lang="ru-RU" sz="1400" dirty="0"/>
              <a:t>Сервисы, которые помогут найти работу мечты</a:t>
            </a:r>
          </a:p>
        </p:txBody>
      </p:sp>
      <p:pic>
        <p:nvPicPr>
          <p:cNvPr id="4" name="Picture 2" descr="https://rabota.bashkortostan.ru/image?file=%252fcms_data%252fusercontent%252fregionaleditor%252f%25d1%2580%25d0%25b0%25d0%25b1%25d0%25be%25d1%2582%25d0%25b0%2b%25d1%2580%25d0%25be%25d1%2581%25d1%2581%25d0%25b8%25d0%25b8.png&amp;width=100&amp;height=100&amp;crop=True&amp;theme=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30008"/>
            <a:ext cx="1143000" cy="9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03500" y="349250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Сервис «Моё собеседование»</a:t>
            </a:r>
            <a:endParaRPr lang="ru-RU" sz="24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334340" y="1705746"/>
            <a:ext cx="48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2800" dirty="0">
                <a:latin typeface="Bookman Old Style" panose="02050604050505020204" pitchFamily="18" charset="0"/>
              </a:rPr>
              <a:t>Возможности сервиса: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23888" y="2409912"/>
            <a:ext cx="5778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*Консультанты ЦЗН помогут составить рассказ </a:t>
            </a:r>
          </a:p>
          <a:p>
            <a:r>
              <a:rPr lang="ru-RU" dirty="0"/>
              <a:t>  о  себе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34340" y="3313611"/>
            <a:ext cx="5307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*Вместе с Вами ответят  на нестандартные   вопросы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36287" y="4086991"/>
            <a:ext cx="56300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*Расскажут, как вести себя на встрече с работодателем</a:t>
            </a:r>
          </a:p>
        </p:txBody>
      </p:sp>
      <p:sp>
        <p:nvSpPr>
          <p:cNvPr id="18" name="object 8"/>
          <p:cNvSpPr/>
          <p:nvPr/>
        </p:nvSpPr>
        <p:spPr>
          <a:xfrm>
            <a:off x="1612900" y="5528177"/>
            <a:ext cx="1600200" cy="1907673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19" name="object 8"/>
          <p:cNvSpPr/>
          <p:nvPr/>
        </p:nvSpPr>
        <p:spPr>
          <a:xfrm>
            <a:off x="5041900" y="6387946"/>
            <a:ext cx="803541" cy="819304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20" name="object 8"/>
          <p:cNvSpPr/>
          <p:nvPr/>
        </p:nvSpPr>
        <p:spPr>
          <a:xfrm>
            <a:off x="3898900" y="5682823"/>
            <a:ext cx="803541" cy="819304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pic>
        <p:nvPicPr>
          <p:cNvPr id="15" name="Рисунок 14" descr="C:\Users\Алексей\Desktop\insta_cards - Мое собеседование Башкортостан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293" y="1682046"/>
            <a:ext cx="3313861" cy="369273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457497" y="4807584"/>
            <a:ext cx="53467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*Научат, как произвести благоприятное впечатление на собеседовании</a:t>
            </a:r>
          </a:p>
        </p:txBody>
      </p:sp>
    </p:spTree>
    <p:extLst>
      <p:ext uri="{BB962C8B-B14F-4D97-AF65-F5344CB8AC3E}">
        <p14:creationId xmlns:p14="http://schemas.microsoft.com/office/powerpoint/2010/main" val="1702046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8"/>
          <p:cNvSpPr/>
          <p:nvPr/>
        </p:nvSpPr>
        <p:spPr>
          <a:xfrm>
            <a:off x="427862" y="1745238"/>
            <a:ext cx="3471038" cy="4471411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42100" y="6978650"/>
            <a:ext cx="3858895" cy="228600"/>
          </a:xfrm>
        </p:spPr>
        <p:txBody>
          <a:bodyPr/>
          <a:lstStyle/>
          <a:p>
            <a:r>
              <a:rPr lang="ru-RU" sz="1400" dirty="0"/>
              <a:t>Сервисы, которые помогут найти работу мечты</a:t>
            </a:r>
          </a:p>
        </p:txBody>
      </p:sp>
      <p:pic>
        <p:nvPicPr>
          <p:cNvPr id="4" name="Picture 2" descr="https://rabota.bashkortostan.ru/image?file=%252fcms_data%252fusercontent%252fregionaleditor%252f%25d1%2580%25d0%25b0%25d0%25b1%25d0%25be%25d1%2582%25d0%25b0%2b%25d1%2580%25d0%25be%25d1%2581%25d1%2581%25d0%25b8%25d0%25b8.png&amp;width=100&amp;height=100&amp;crop=True&amp;theme=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30008"/>
            <a:ext cx="1143000" cy="9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03500" y="349250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Сервис «Оцени свои возможности»</a:t>
            </a:r>
            <a:endParaRPr lang="ru-RU" sz="24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334340" y="1705746"/>
            <a:ext cx="48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2800" dirty="0">
                <a:latin typeface="Bookman Old Style" panose="02050604050505020204" pitchFamily="18" charset="0"/>
              </a:rPr>
              <a:t>Возможности сервиса: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23888" y="2409912"/>
            <a:ext cx="5778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*Проведем профессиональное тестирование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34340" y="3086155"/>
            <a:ext cx="5307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*На основе результатов дадим консультацию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15844" y="3716037"/>
            <a:ext cx="56300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*Подберем профессии и специальности, которые подходят Вам</a:t>
            </a:r>
          </a:p>
        </p:txBody>
      </p:sp>
      <p:sp>
        <p:nvSpPr>
          <p:cNvPr id="18" name="object 8"/>
          <p:cNvSpPr/>
          <p:nvPr/>
        </p:nvSpPr>
        <p:spPr>
          <a:xfrm>
            <a:off x="1612900" y="5528177"/>
            <a:ext cx="1524000" cy="1831473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20" name="object 8"/>
          <p:cNvSpPr/>
          <p:nvPr/>
        </p:nvSpPr>
        <p:spPr>
          <a:xfrm>
            <a:off x="4065188" y="6216649"/>
            <a:ext cx="803541" cy="819304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5975" y="4583142"/>
            <a:ext cx="53467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*Порекомендуем профессиональное обучение, повышение квалификации</a:t>
            </a:r>
          </a:p>
        </p:txBody>
      </p:sp>
      <p:pic>
        <p:nvPicPr>
          <p:cNvPr id="16" name="Рисунок 15" descr="C:\Users\Алексей\Downloads\insta_cards - Оцени свои возможночти Башкортостан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754" y="1675090"/>
            <a:ext cx="3313861" cy="366903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</p:pic>
      <p:sp>
        <p:nvSpPr>
          <p:cNvPr id="17" name="object 8"/>
          <p:cNvSpPr/>
          <p:nvPr/>
        </p:nvSpPr>
        <p:spPr>
          <a:xfrm>
            <a:off x="4879626" y="5497010"/>
            <a:ext cx="995484" cy="1179143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21" name="object 8"/>
          <p:cNvSpPr/>
          <p:nvPr/>
        </p:nvSpPr>
        <p:spPr>
          <a:xfrm>
            <a:off x="6642100" y="5965216"/>
            <a:ext cx="803541" cy="819304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91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C:\Users\Алексей\Desktop\IMG_0580+(1)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7" t="10686" b="37071"/>
          <a:stretch/>
        </p:blipFill>
        <p:spPr bwMode="auto">
          <a:xfrm>
            <a:off x="1022392" y="2526509"/>
            <a:ext cx="3353814" cy="2780725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42100" y="6978650"/>
            <a:ext cx="3858895" cy="228600"/>
          </a:xfrm>
        </p:spPr>
        <p:txBody>
          <a:bodyPr/>
          <a:lstStyle/>
          <a:p>
            <a:r>
              <a:rPr lang="ru-RU" sz="1400" dirty="0"/>
              <a:t>Сервисы, которые помогут найти работу мечты</a:t>
            </a:r>
          </a:p>
        </p:txBody>
      </p:sp>
      <p:pic>
        <p:nvPicPr>
          <p:cNvPr id="4" name="Picture 2" descr="https://rabota.bashkortostan.ru/image?file=%252fcms_data%252fusercontent%252fregionaleditor%252f%25d1%2580%25d0%25b0%25d0%25b1%25d0%25be%25d1%2582%25d0%25b0%2b%25d1%2580%25d0%25be%25d1%2581%25d1%2581%25d0%25b8%25d0%25b8.png&amp;width=100&amp;height=100&amp;crop=True&amp;theme=defa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30008"/>
            <a:ext cx="1143000" cy="9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03500" y="349250"/>
            <a:ext cx="739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Обучение инспекторов </a:t>
            </a:r>
          </a:p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отдела  приема и трудоустройства граждан </a:t>
            </a:r>
          </a:p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внедрению новых сервисов </a:t>
            </a:r>
          </a:p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«Мое резюме», «Мое собеседование», </a:t>
            </a:r>
          </a:p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«Оцени свои возможности»</a:t>
            </a:r>
          </a:p>
        </p:txBody>
      </p:sp>
      <p:sp>
        <p:nvSpPr>
          <p:cNvPr id="11" name="object 6"/>
          <p:cNvSpPr/>
          <p:nvPr/>
        </p:nvSpPr>
        <p:spPr>
          <a:xfrm>
            <a:off x="147" y="4921250"/>
            <a:ext cx="1120923" cy="1434751"/>
          </a:xfrm>
          <a:custGeom>
            <a:avLst/>
            <a:gdLst/>
            <a:ahLst/>
            <a:cxnLst/>
            <a:rect l="l" t="t" r="r" b="b"/>
            <a:pathLst>
              <a:path w="1848485" h="2366010">
                <a:moveTo>
                  <a:pt x="0" y="0"/>
                </a:moveTo>
                <a:lnTo>
                  <a:pt x="0" y="2365790"/>
                </a:lnTo>
                <a:lnTo>
                  <a:pt x="1787235" y="1290603"/>
                </a:lnTo>
                <a:lnTo>
                  <a:pt x="1821073" y="1261078"/>
                </a:lnTo>
                <a:lnTo>
                  <a:pt x="1841377" y="1223900"/>
                </a:lnTo>
                <a:lnTo>
                  <a:pt x="1848144" y="1182895"/>
                </a:lnTo>
                <a:lnTo>
                  <a:pt x="1841377" y="1141890"/>
                </a:lnTo>
                <a:lnTo>
                  <a:pt x="1821073" y="1104711"/>
                </a:lnTo>
                <a:lnTo>
                  <a:pt x="1787235" y="1075186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13" name="object 8"/>
          <p:cNvSpPr/>
          <p:nvPr/>
        </p:nvSpPr>
        <p:spPr>
          <a:xfrm>
            <a:off x="560608" y="5988050"/>
            <a:ext cx="1120627" cy="1363250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pic>
        <p:nvPicPr>
          <p:cNvPr id="18" name="Рисунок 17" descr="C:\Users\czn-oper1\Desktop\ИНФОРМАЦИЯ НА ИНТЕРАКТИВНЫЙ ПОРТАЛ\ЦЗН после\IMG-20200214-WA001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6455" b="18464"/>
          <a:stretch/>
        </p:blipFill>
        <p:spPr bwMode="auto">
          <a:xfrm>
            <a:off x="4064495" y="4634641"/>
            <a:ext cx="3053892" cy="2263943"/>
          </a:xfrm>
          <a:prstGeom prst="rect">
            <a:avLst/>
          </a:prstGeom>
          <a:noFill/>
          <a:ln>
            <a:solidFill>
              <a:srgbClr val="E5481C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00" y="2411426"/>
            <a:ext cx="3710101" cy="278257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19" name="object 8"/>
          <p:cNvSpPr/>
          <p:nvPr/>
        </p:nvSpPr>
        <p:spPr>
          <a:xfrm>
            <a:off x="4608399" y="2531654"/>
            <a:ext cx="803541" cy="819304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sz="1092">
              <a:solidFill>
                <a:srgbClr val="FF0000"/>
              </a:solidFill>
            </a:endParaRPr>
          </a:p>
        </p:txBody>
      </p:sp>
      <p:sp>
        <p:nvSpPr>
          <p:cNvPr id="20" name="object 8"/>
          <p:cNvSpPr/>
          <p:nvPr/>
        </p:nvSpPr>
        <p:spPr>
          <a:xfrm>
            <a:off x="8564582" y="5631085"/>
            <a:ext cx="803541" cy="819304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21" name="object 8"/>
          <p:cNvSpPr/>
          <p:nvPr/>
        </p:nvSpPr>
        <p:spPr>
          <a:xfrm>
            <a:off x="5495659" y="3393062"/>
            <a:ext cx="803541" cy="819304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092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342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7504471" y="6472774"/>
            <a:ext cx="2743200" cy="7742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https://rabota.bashkortostan.ru/image?file=%252fcms_data%252fusercontent%252fregionaleditor%252f%25d1%2580%25d0%25b0%25d0%25b1%25d0%25be%25d1%2582%25d0%25b0%2b%25d1%2580%25d0%25be%25d1%2581%25d1%2581%25d0%25b8%25d0%25b8.png&amp;width=100&amp;height=100&amp;crop=True&amp;theme=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30008"/>
            <a:ext cx="1143000" cy="9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94100" y="349250"/>
            <a:ext cx="3276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«Мое резюме»</a:t>
            </a:r>
          </a:p>
        </p:txBody>
      </p:sp>
      <p:sp>
        <p:nvSpPr>
          <p:cNvPr id="19" name="object 8"/>
          <p:cNvSpPr/>
          <p:nvPr/>
        </p:nvSpPr>
        <p:spPr>
          <a:xfrm>
            <a:off x="9259" y="5454576"/>
            <a:ext cx="1351814" cy="1593353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sz="1092">
              <a:solidFill>
                <a:srgbClr val="FF0000"/>
              </a:solidFill>
            </a:endParaRPr>
          </a:p>
        </p:txBody>
      </p:sp>
      <p:sp>
        <p:nvSpPr>
          <p:cNvPr id="20" name="object 8"/>
          <p:cNvSpPr/>
          <p:nvPr/>
        </p:nvSpPr>
        <p:spPr>
          <a:xfrm>
            <a:off x="875566" y="6554680"/>
            <a:ext cx="889734" cy="1001820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21" name="object 8"/>
          <p:cNvSpPr/>
          <p:nvPr/>
        </p:nvSpPr>
        <p:spPr>
          <a:xfrm>
            <a:off x="10114651" y="7047930"/>
            <a:ext cx="381000" cy="332196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092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80098" y="6487995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E94229"/>
                </a:solidFill>
                <a:latin typeface="Arial Unicode MS" pitchFamily="2" charset="0"/>
              </a:rPr>
              <a:t>Путь к работе мечты </a:t>
            </a:r>
          </a:p>
          <a:p>
            <a:r>
              <a:rPr lang="ru-RU" sz="1800" b="1" dirty="0">
                <a:solidFill>
                  <a:srgbClr val="E94229"/>
                </a:solidFill>
                <a:latin typeface="Arial Unicode MS" pitchFamily="2" charset="0"/>
              </a:rPr>
              <a:t>начинается с резюме!</a:t>
            </a:r>
            <a:endParaRPr lang="ru-RU" dirty="0"/>
          </a:p>
        </p:txBody>
      </p:sp>
      <p:sp>
        <p:nvSpPr>
          <p:cNvPr id="15" name="object 8"/>
          <p:cNvSpPr/>
          <p:nvPr/>
        </p:nvSpPr>
        <p:spPr>
          <a:xfrm>
            <a:off x="7186437" y="6800075"/>
            <a:ext cx="381000" cy="332196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092">
              <a:solidFill>
                <a:srgbClr val="FF0000"/>
              </a:solidFill>
            </a:endParaRPr>
          </a:p>
        </p:txBody>
      </p:sp>
      <p:sp>
        <p:nvSpPr>
          <p:cNvPr id="16" name="object 8"/>
          <p:cNvSpPr/>
          <p:nvPr/>
        </p:nvSpPr>
        <p:spPr>
          <a:xfrm>
            <a:off x="7335311" y="6519251"/>
            <a:ext cx="381000" cy="332196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092">
              <a:solidFill>
                <a:srgbClr val="FF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377539" y="1599555"/>
            <a:ext cx="914400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01</a:t>
            </a:r>
            <a:endParaRPr lang="ru-RU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377539" y="2669539"/>
            <a:ext cx="914400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02</a:t>
            </a:r>
            <a:endParaRPr lang="ru-RU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254557" y="1596573"/>
            <a:ext cx="4504505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</a:t>
            </a:r>
            <a:r>
              <a:rPr lang="ru-RU" sz="1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нформационный материал об иных каналах поиска работы</a:t>
            </a:r>
            <a:endParaRPr lang="ru-RU" sz="1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291939" y="2825844"/>
            <a:ext cx="4911009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 кейса (выпускники, инвалиды, </a:t>
            </a:r>
            <a:r>
              <a:rPr lang="ru-RU" sz="1600" b="1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предпенсионеры</a:t>
            </a:r>
            <a:r>
              <a:rPr lang="ru-RU" sz="1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ru-RU" sz="1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377539" y="3540437"/>
            <a:ext cx="914400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03</a:t>
            </a:r>
            <a:endParaRPr lang="ru-RU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145869" y="3635765"/>
            <a:ext cx="4625320" cy="358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</a:t>
            </a:r>
            <a:r>
              <a:rPr lang="ru-RU" sz="1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лассификатор навыков и компетенций</a:t>
            </a:r>
            <a:endParaRPr lang="ru-RU" sz="1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384300" y="4468911"/>
            <a:ext cx="914400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04</a:t>
            </a:r>
            <a:endParaRPr lang="ru-RU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54158" y="4536734"/>
            <a:ext cx="4073280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</a:t>
            </a:r>
            <a:r>
              <a:rPr lang="ru-RU" sz="1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крипты для специалистов</a:t>
            </a:r>
            <a:endParaRPr lang="ru-RU" sz="1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801" y="3603605"/>
            <a:ext cx="491029" cy="4320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372" y="2728051"/>
            <a:ext cx="405019" cy="43082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242" y="1663007"/>
            <a:ext cx="420149" cy="40429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236" y="5454576"/>
            <a:ext cx="491029" cy="43204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242" y="4504421"/>
            <a:ext cx="405019" cy="430829"/>
          </a:xfrm>
          <a:prstGeom prst="rect">
            <a:avLst/>
          </a:prstGeom>
        </p:spPr>
      </p:pic>
      <p:sp>
        <p:nvSpPr>
          <p:cNvPr id="34" name="Правая фигурная скобка 33"/>
          <p:cNvSpPr/>
          <p:nvPr/>
        </p:nvSpPr>
        <p:spPr>
          <a:xfrm>
            <a:off x="7244353" y="1676218"/>
            <a:ext cx="520236" cy="3994382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665501" y="1610152"/>
            <a:ext cx="1696060" cy="358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Ищущие работу</a:t>
            </a:r>
            <a:endParaRPr lang="ru-RU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710917" y="3579855"/>
            <a:ext cx="1696060" cy="358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Выпускники</a:t>
            </a:r>
            <a:endParaRPr lang="ru-RU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723492" y="2728051"/>
            <a:ext cx="1696060" cy="358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Безработные</a:t>
            </a:r>
            <a:endParaRPr lang="ru-RU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639788" y="5477354"/>
            <a:ext cx="1838317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Предпенсионеры</a:t>
            </a:r>
            <a:endParaRPr lang="ru-RU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685166" y="4498606"/>
            <a:ext cx="1696060" cy="358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Инвалиды</a:t>
            </a:r>
            <a:endParaRPr lang="ru-RU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479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ятиугольник 44"/>
          <p:cNvSpPr/>
          <p:nvPr/>
        </p:nvSpPr>
        <p:spPr>
          <a:xfrm>
            <a:off x="5956300" y="5743991"/>
            <a:ext cx="4628932" cy="1240976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ятиугольник 43"/>
          <p:cNvSpPr/>
          <p:nvPr/>
        </p:nvSpPr>
        <p:spPr>
          <a:xfrm>
            <a:off x="6032501" y="4359126"/>
            <a:ext cx="4278730" cy="882211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ятиугольник 42"/>
          <p:cNvSpPr/>
          <p:nvPr/>
        </p:nvSpPr>
        <p:spPr>
          <a:xfrm>
            <a:off x="6108700" y="2782475"/>
            <a:ext cx="4189186" cy="711516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ятиугольник 41"/>
          <p:cNvSpPr/>
          <p:nvPr/>
        </p:nvSpPr>
        <p:spPr>
          <a:xfrm>
            <a:off x="6108700" y="1854401"/>
            <a:ext cx="4114800" cy="711516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ятиугольник 38"/>
          <p:cNvSpPr/>
          <p:nvPr/>
        </p:nvSpPr>
        <p:spPr>
          <a:xfrm>
            <a:off x="2581426" y="2782475"/>
            <a:ext cx="3888460" cy="706625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ятиугольник 39"/>
          <p:cNvSpPr/>
          <p:nvPr/>
        </p:nvSpPr>
        <p:spPr>
          <a:xfrm>
            <a:off x="2662883" y="4354236"/>
            <a:ext cx="3888460" cy="887101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ятиугольник 40"/>
          <p:cNvSpPr/>
          <p:nvPr/>
        </p:nvSpPr>
        <p:spPr>
          <a:xfrm>
            <a:off x="2670359" y="5743991"/>
            <a:ext cx="3888460" cy="1240976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ятиугольник 35"/>
          <p:cNvSpPr/>
          <p:nvPr/>
        </p:nvSpPr>
        <p:spPr>
          <a:xfrm>
            <a:off x="2590852" y="1843899"/>
            <a:ext cx="3888460" cy="722018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https://rabota.bashkortostan.ru/image?file=%252fcms_data%252fusercontent%252fregionaleditor%252f%25d1%2580%25d0%25b0%25d0%25b1%25d0%25be%25d1%2582%25d0%25b0%2b%25d1%2580%25d0%25be%25d1%2581%25d1%2581%25d0%25b8%25d0%25b8.png&amp;width=100&amp;height=100&amp;crop=True&amp;theme=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30008"/>
            <a:ext cx="1143000" cy="9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ject 8"/>
          <p:cNvSpPr/>
          <p:nvPr/>
        </p:nvSpPr>
        <p:spPr>
          <a:xfrm>
            <a:off x="343145" y="6165663"/>
            <a:ext cx="803541" cy="819304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092">
              <a:solidFill>
                <a:srgbClr val="FF0000"/>
              </a:solidFill>
            </a:endParaRPr>
          </a:p>
        </p:txBody>
      </p:sp>
      <p:sp>
        <p:nvSpPr>
          <p:cNvPr id="20" name="object 8"/>
          <p:cNvSpPr/>
          <p:nvPr/>
        </p:nvSpPr>
        <p:spPr>
          <a:xfrm>
            <a:off x="692035" y="6611258"/>
            <a:ext cx="803541" cy="819304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03131" y="349250"/>
            <a:ext cx="8348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преимущества  и недостатки сервиса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656096" y="1886834"/>
            <a:ext cx="310493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резюме соискателей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стали более информативными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68160" y="4269961"/>
            <a:ext cx="3429000" cy="92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получение с помощью специалиста ЦЗН более продуманного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актуального резюме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558665" y="1971794"/>
            <a:ext cx="187352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реимущества</a:t>
            </a:r>
            <a:endParaRPr lang="ru-RU" sz="16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1300" y="1858121"/>
            <a:ext cx="1676913" cy="1341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 занятости населения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26218" y="5088358"/>
            <a:ext cx="16769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Заявители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16775" y="2974691"/>
            <a:ext cx="155730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Недостатки</a:t>
            </a:r>
            <a:endParaRPr lang="ru-RU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277615" y="2814801"/>
            <a:ext cx="3886201" cy="641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существенное увеличение затраченного специалистами времени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598321" y="4527082"/>
            <a:ext cx="187352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реимущества</a:t>
            </a:r>
            <a:endParaRPr lang="ru-RU" sz="16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828462" y="6178328"/>
            <a:ext cx="155730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Недостатки</a:t>
            </a:r>
            <a:endParaRPr lang="ru-RU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Правая фигурная скобка 27"/>
          <p:cNvSpPr/>
          <p:nvPr/>
        </p:nvSpPr>
        <p:spPr>
          <a:xfrm>
            <a:off x="1918213" y="1858121"/>
            <a:ext cx="520236" cy="1539129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авая фигурная скобка 34"/>
          <p:cNvSpPr/>
          <p:nvPr/>
        </p:nvSpPr>
        <p:spPr>
          <a:xfrm>
            <a:off x="2010859" y="4567616"/>
            <a:ext cx="520236" cy="2043641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477264" y="5724355"/>
            <a:ext cx="3427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*дополнительная трата времени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483350" y="6288091"/>
            <a:ext cx="3740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*не всегда имеющиеся желание и готовность корректировать резюме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871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7530405" y="6216650"/>
            <a:ext cx="2743200" cy="7742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https://rabota.bashkortostan.ru/image?file=%252fcms_data%252fusercontent%252fregionaleditor%252f%25d1%2580%25d0%25b0%25d0%25b1%25d0%25be%25d1%2582%25d0%25b0%2b%25d1%2580%25d0%25be%25d1%2581%25d1%2581%25d0%25b8%25d0%25b8.png&amp;width=100&amp;height=100&amp;crop=True&amp;theme=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30008"/>
            <a:ext cx="1143000" cy="9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94100" y="349250"/>
            <a:ext cx="426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«Мое собеседование»</a:t>
            </a:r>
          </a:p>
        </p:txBody>
      </p:sp>
      <p:sp>
        <p:nvSpPr>
          <p:cNvPr id="19" name="object 8"/>
          <p:cNvSpPr/>
          <p:nvPr/>
        </p:nvSpPr>
        <p:spPr>
          <a:xfrm>
            <a:off x="1176637" y="6615055"/>
            <a:ext cx="803541" cy="819304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sz="1092">
              <a:solidFill>
                <a:srgbClr val="FF0000"/>
              </a:solidFill>
            </a:endParaRPr>
          </a:p>
        </p:txBody>
      </p:sp>
      <p:sp>
        <p:nvSpPr>
          <p:cNvPr id="20" name="object 8"/>
          <p:cNvSpPr/>
          <p:nvPr/>
        </p:nvSpPr>
        <p:spPr>
          <a:xfrm>
            <a:off x="22532" y="5463554"/>
            <a:ext cx="1514168" cy="1819895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21" name="object 8"/>
          <p:cNvSpPr/>
          <p:nvPr/>
        </p:nvSpPr>
        <p:spPr>
          <a:xfrm>
            <a:off x="10166519" y="6862981"/>
            <a:ext cx="381000" cy="332196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092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82805" y="6216650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E94229"/>
                </a:solidFill>
                <a:latin typeface="Arial Unicode MS" pitchFamily="2" charset="0"/>
              </a:rPr>
              <a:t>Как успешно пройти собеседование!</a:t>
            </a:r>
            <a:endParaRPr lang="ru-RU" dirty="0"/>
          </a:p>
        </p:txBody>
      </p:sp>
      <p:sp>
        <p:nvSpPr>
          <p:cNvPr id="15" name="object 8"/>
          <p:cNvSpPr/>
          <p:nvPr/>
        </p:nvSpPr>
        <p:spPr>
          <a:xfrm>
            <a:off x="7065991" y="6515166"/>
            <a:ext cx="381000" cy="332196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092">
              <a:solidFill>
                <a:srgbClr val="FF0000"/>
              </a:solidFill>
            </a:endParaRPr>
          </a:p>
        </p:txBody>
      </p:sp>
      <p:sp>
        <p:nvSpPr>
          <p:cNvPr id="16" name="object 8"/>
          <p:cNvSpPr/>
          <p:nvPr/>
        </p:nvSpPr>
        <p:spPr>
          <a:xfrm>
            <a:off x="7279148" y="6282859"/>
            <a:ext cx="381000" cy="332196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092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46300" y="1903093"/>
            <a:ext cx="8020219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определили п</a:t>
            </a:r>
            <a:r>
              <a:rPr lang="ru-RU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ул </a:t>
            </a:r>
            <a:r>
              <a:rPr lang="ru-RU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работодателей для формирования перечня основных вопросов при проведении собеседования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разработали основные требования к соискателям при проведении собеседования,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с</a:t>
            </a:r>
            <a:r>
              <a:rPr lang="ru-RU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крипт сотрудника  под конкретного работодателя.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2711450"/>
            <a:ext cx="1200150" cy="1066800"/>
          </a:xfrm>
          <a:prstGeom prst="rect">
            <a:avLst/>
          </a:prstGeom>
        </p:spPr>
      </p:pic>
      <p:sp>
        <p:nvSpPr>
          <p:cNvPr id="17" name="object 8"/>
          <p:cNvSpPr/>
          <p:nvPr/>
        </p:nvSpPr>
        <p:spPr>
          <a:xfrm>
            <a:off x="2451100" y="2067749"/>
            <a:ext cx="304800" cy="228600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092">
              <a:solidFill>
                <a:srgbClr val="FF0000"/>
              </a:solidFill>
            </a:endParaRPr>
          </a:p>
        </p:txBody>
      </p:sp>
      <p:sp>
        <p:nvSpPr>
          <p:cNvPr id="18" name="object 8"/>
          <p:cNvSpPr/>
          <p:nvPr/>
        </p:nvSpPr>
        <p:spPr>
          <a:xfrm flipV="1">
            <a:off x="2451100" y="3473449"/>
            <a:ext cx="304800" cy="380999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092">
              <a:solidFill>
                <a:srgbClr val="FF0000"/>
              </a:solidFill>
            </a:endParaRPr>
          </a:p>
        </p:txBody>
      </p:sp>
      <p:sp>
        <p:nvSpPr>
          <p:cNvPr id="22" name="object 8"/>
          <p:cNvSpPr/>
          <p:nvPr/>
        </p:nvSpPr>
        <p:spPr>
          <a:xfrm flipV="1">
            <a:off x="2476705" y="4621853"/>
            <a:ext cx="304800" cy="299395"/>
          </a:xfrm>
          <a:custGeom>
            <a:avLst/>
            <a:gdLst/>
            <a:ahLst/>
            <a:cxnLst/>
            <a:rect l="l" t="t" r="r" b="b"/>
            <a:pathLst>
              <a:path w="2371090" h="2798445">
                <a:moveTo>
                  <a:pt x="147296" y="0"/>
                </a:moveTo>
                <a:lnTo>
                  <a:pt x="103874" y="110"/>
                </a:lnTo>
                <a:lnTo>
                  <a:pt x="63831" y="14605"/>
                </a:lnTo>
                <a:lnTo>
                  <a:pt x="30770" y="41446"/>
                </a:lnTo>
                <a:lnTo>
                  <a:pt x="8292" y="78597"/>
                </a:lnTo>
                <a:lnTo>
                  <a:pt x="0" y="124023"/>
                </a:lnTo>
                <a:lnTo>
                  <a:pt x="0" y="2673903"/>
                </a:lnTo>
                <a:lnTo>
                  <a:pt x="8292" y="2719324"/>
                </a:lnTo>
                <a:lnTo>
                  <a:pt x="30770" y="2756473"/>
                </a:lnTo>
                <a:lnTo>
                  <a:pt x="63831" y="2783314"/>
                </a:lnTo>
                <a:lnTo>
                  <a:pt x="103874" y="2797809"/>
                </a:lnTo>
                <a:lnTo>
                  <a:pt x="147296" y="2797922"/>
                </a:lnTo>
                <a:lnTo>
                  <a:pt x="190496" y="2781617"/>
                </a:lnTo>
                <a:lnTo>
                  <a:pt x="2309783" y="1506672"/>
                </a:lnTo>
                <a:lnTo>
                  <a:pt x="2343621" y="1477146"/>
                </a:lnTo>
                <a:lnTo>
                  <a:pt x="2363924" y="1439968"/>
                </a:lnTo>
                <a:lnTo>
                  <a:pt x="2370692" y="1398963"/>
                </a:lnTo>
                <a:lnTo>
                  <a:pt x="2363924" y="1357958"/>
                </a:lnTo>
                <a:lnTo>
                  <a:pt x="2343621" y="1320780"/>
                </a:lnTo>
                <a:lnTo>
                  <a:pt x="2309783" y="1291254"/>
                </a:lnTo>
                <a:lnTo>
                  <a:pt x="190496" y="16309"/>
                </a:lnTo>
                <a:lnTo>
                  <a:pt x="14729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092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85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EABA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</TotalTime>
  <Words>647</Words>
  <Application>Microsoft Office PowerPoint</Application>
  <PresentationFormat>Произвольный</PresentationFormat>
  <Paragraphs>112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Bookman Old Style</vt:lpstr>
      <vt:lpstr>Arial Unicode MS</vt:lpstr>
      <vt:lpstr>Century Gothic</vt:lpstr>
      <vt:lpstr>Times New Roman</vt:lpstr>
      <vt:lpstr>Calibri</vt:lpstr>
      <vt:lpstr>Office Theme</vt:lpstr>
      <vt:lpstr>Сервисы, которые помогут найти работу мечты</vt:lpstr>
      <vt:lpstr>Сервисы, которые помогут найти работу мечты</vt:lpstr>
      <vt:lpstr>Сервисы, которые помогут найти работу мечты</vt:lpstr>
      <vt:lpstr>Сервисы, которые помогут найти работу мечты</vt:lpstr>
      <vt:lpstr>Сервисы, которые помогут найти работу мечты</vt:lpstr>
      <vt:lpstr>Сервисы, которые помогут найти работу мечты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Итоги апробации сервисов: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Андрей Михайлович Жданов</cp:lastModifiedBy>
  <cp:revision>34</cp:revision>
  <dcterms:created xsi:type="dcterms:W3CDTF">2021-09-13T21:15:29Z</dcterms:created>
  <dcterms:modified xsi:type="dcterms:W3CDTF">2021-10-18T08:46:39Z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2021-10-10T00:00:00Z</vt:filetime>
  </property>
  <property fmtid="{D5CDD505-2E9C-101B-9397-08002B2CF9AE}" pid="3" name="LastSaved">
    <vt:filetime>2021-10-10T00:00:00Z</vt:filetime>
  </property>
</Properties>
</file>