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  <p:sldMasterId id="2147484215" r:id="rId2"/>
    <p:sldMasterId id="2147484308" r:id="rId3"/>
  </p:sldMasterIdLst>
  <p:notesMasterIdLst>
    <p:notesMasterId r:id="rId13"/>
  </p:notesMasterIdLst>
  <p:sldIdLst>
    <p:sldId id="283" r:id="rId4"/>
    <p:sldId id="285" r:id="rId5"/>
    <p:sldId id="291" r:id="rId6"/>
    <p:sldId id="294" r:id="rId7"/>
    <p:sldId id="295" r:id="rId8"/>
    <p:sldId id="296" r:id="rId9"/>
    <p:sldId id="289" r:id="rId10"/>
    <p:sldId id="298" r:id="rId11"/>
    <p:sldId id="29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356" autoAdjust="0"/>
  </p:normalViewPr>
  <p:slideViewPr>
    <p:cSldViewPr snapToGrid="0">
      <p:cViewPr varScale="1">
        <p:scale>
          <a:sx n="97" d="100"/>
          <a:sy n="97" d="100"/>
        </p:scale>
        <p:origin x="-9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Численность участников ТОП, чел.</a:t>
            </a:r>
          </a:p>
        </c:rich>
      </c:tx>
      <c:layout>
        <c:manualLayout>
          <c:xMode val="edge"/>
          <c:yMode val="edge"/>
          <c:x val="0.31583717476186329"/>
          <c:y val="4.249402369701724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участников ТОП</c:v>
                </c:pt>
              </c:strCache>
            </c:strRef>
          </c:tx>
          <c:dLbls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553</c:v>
                </c:pt>
                <c:pt idx="2">
                  <c:v>669</c:v>
                </c:pt>
                <c:pt idx="3">
                  <c:v>591</c:v>
                </c:pt>
                <c:pt idx="4">
                  <c:v>678</c:v>
                </c:pt>
                <c:pt idx="5">
                  <c:v>682</c:v>
                </c:pt>
                <c:pt idx="6">
                  <c:v>622</c:v>
                </c:pt>
                <c:pt idx="7">
                  <c:v>674</c:v>
                </c:pt>
                <c:pt idx="8">
                  <c:v>680</c:v>
                </c:pt>
                <c:pt idx="9">
                  <c:v>680</c:v>
                </c:pt>
              </c:numCache>
            </c:numRef>
          </c:val>
        </c:ser>
        <c:dLbls>
          <c:showVal val="1"/>
        </c:dLbls>
        <c:shape val="box"/>
        <c:axId val="100915072"/>
        <c:axId val="100950784"/>
        <c:axId val="0"/>
      </c:bar3DChart>
      <c:catAx>
        <c:axId val="100915072"/>
        <c:scaling>
          <c:orientation val="minMax"/>
        </c:scaling>
        <c:axPos val="b"/>
        <c:numFmt formatCode="General" sourceLinked="1"/>
        <c:tickLblPos val="nextTo"/>
        <c:crossAx val="100950784"/>
        <c:crosses val="autoZero"/>
        <c:auto val="1"/>
        <c:lblAlgn val="ctr"/>
        <c:lblOffset val="100"/>
      </c:catAx>
      <c:valAx>
        <c:axId val="100950784"/>
        <c:scaling>
          <c:orientation val="minMax"/>
        </c:scaling>
        <c:axPos val="l"/>
        <c:majorGridlines/>
        <c:numFmt formatCode="General" sourceLinked="1"/>
        <c:tickLblPos val="nextTo"/>
        <c:crossAx val="100915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Доля </a:t>
            </a:r>
            <a:r>
              <a:rPr lang="ru-RU" sz="1800" dirty="0"/>
              <a:t>участников ТОП в </a:t>
            </a:r>
            <a:r>
              <a:rPr lang="ru-RU" sz="1800" dirty="0" smtClean="0"/>
              <a:t>общей численности несовершеннолетних в </a:t>
            </a:r>
            <a:r>
              <a:rPr lang="ru-RU" sz="1800" dirty="0"/>
              <a:t>возрасте от 14 до 18 лет, </a:t>
            </a:r>
            <a:r>
              <a:rPr lang="ru-RU" sz="1800" dirty="0" smtClean="0"/>
              <a:t>%*</a:t>
            </a:r>
            <a:endParaRPr lang="ru-RU" sz="1800" dirty="0"/>
          </a:p>
        </c:rich>
      </c:tx>
      <c:layout>
        <c:manualLayout>
          <c:xMode val="edge"/>
          <c:yMode val="edge"/>
          <c:x val="0.10499620295161131"/>
          <c:y val="0.11175385181885998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от численности учащихся в возрасте от 14 до 18 лет</c:v>
                </c:pt>
              </c:strCache>
            </c:strRef>
          </c:tx>
          <c:dLbls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22.4</c:v>
                </c:pt>
                <c:pt idx="2">
                  <c:v>26.8</c:v>
                </c:pt>
                <c:pt idx="3">
                  <c:v>23.5</c:v>
                </c:pt>
                <c:pt idx="4">
                  <c:v>26.6</c:v>
                </c:pt>
                <c:pt idx="5">
                  <c:v>25.3</c:v>
                </c:pt>
                <c:pt idx="6">
                  <c:v>21.7</c:v>
                </c:pt>
                <c:pt idx="7">
                  <c:v>23.5</c:v>
                </c:pt>
                <c:pt idx="8">
                  <c:v>23.5</c:v>
                </c:pt>
                <c:pt idx="9">
                  <c:v>23.5</c:v>
                </c:pt>
              </c:numCache>
            </c:numRef>
          </c:val>
        </c:ser>
        <c:dLbls>
          <c:showVal val="1"/>
        </c:dLbls>
        <c:shape val="box"/>
        <c:axId val="107327488"/>
        <c:axId val="107329408"/>
        <c:axId val="0"/>
      </c:bar3DChart>
      <c:catAx>
        <c:axId val="107327488"/>
        <c:scaling>
          <c:orientation val="minMax"/>
        </c:scaling>
        <c:axPos val="b"/>
        <c:numFmt formatCode="General" sourceLinked="1"/>
        <c:tickLblPos val="nextTo"/>
        <c:crossAx val="107329408"/>
        <c:crosses val="autoZero"/>
        <c:auto val="1"/>
        <c:lblAlgn val="ctr"/>
        <c:lblOffset val="100"/>
      </c:catAx>
      <c:valAx>
        <c:axId val="107329408"/>
        <c:scaling>
          <c:orientation val="minMax"/>
        </c:scaling>
        <c:axPos val="l"/>
        <c:majorGridlines/>
        <c:numFmt formatCode="General" sourceLinked="1"/>
        <c:tickLblPos val="nextTo"/>
        <c:crossAx val="107327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DBD5E-BEB1-4F10-91C5-3103F2B1446C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6712011-DCBD-4E9D-A9DA-46B1119D8348}">
      <dgm:prSet phldrT="[Текст]"/>
      <dgm:spPr/>
      <dgm:t>
        <a:bodyPr/>
        <a:lstStyle/>
        <a:p>
          <a:r>
            <a:rPr lang="ru-RU" b="1" dirty="0" smtClean="0"/>
            <a:t>Цель</a:t>
          </a:r>
          <a:endParaRPr lang="ru-RU" dirty="0" smtClean="0"/>
        </a:p>
      </dgm:t>
    </dgm:pt>
    <dgm:pt modelId="{9DCD5CF4-75E6-4B5C-ADF3-4AE3CBCB2E25}" type="parTrans" cxnId="{DF49F851-23F4-4F12-9BFC-C708C20ED34D}">
      <dgm:prSet/>
      <dgm:spPr/>
      <dgm:t>
        <a:bodyPr/>
        <a:lstStyle/>
        <a:p>
          <a:endParaRPr lang="ru-RU"/>
        </a:p>
      </dgm:t>
    </dgm:pt>
    <dgm:pt modelId="{59F4A37D-6F31-4143-BAD2-D3332F4906B0}" type="sibTrans" cxnId="{DF49F851-23F4-4F12-9BFC-C708C20ED34D}">
      <dgm:prSet/>
      <dgm:spPr/>
      <dgm:t>
        <a:bodyPr/>
        <a:lstStyle/>
        <a:p>
          <a:endParaRPr lang="ru-RU"/>
        </a:p>
      </dgm:t>
    </dgm:pt>
    <dgm:pt modelId="{F71E33CD-3395-454F-A778-B800EE146E42}">
      <dgm:prSet phldrT="[Текст]" custT="1"/>
      <dgm:spPr/>
      <dgm:t>
        <a:bodyPr/>
        <a:lstStyle/>
        <a:p>
          <a:r>
            <a:rPr lang="ru-RU" sz="2400" dirty="0" smtClean="0"/>
            <a:t>Организация летней занятости несовершеннолетних граждан в возрасте от 14 до 18 лет (организация альтернативной формы трудовой занятости)</a:t>
          </a:r>
          <a:endParaRPr lang="ru-RU" sz="2400" dirty="0"/>
        </a:p>
      </dgm:t>
    </dgm:pt>
    <dgm:pt modelId="{BEDA200E-71A5-48F5-8FE6-8CED4AD46F8A}" type="parTrans" cxnId="{A79E1882-5907-4173-9FB2-5261804301D4}">
      <dgm:prSet/>
      <dgm:spPr/>
      <dgm:t>
        <a:bodyPr/>
        <a:lstStyle/>
        <a:p>
          <a:endParaRPr lang="ru-RU"/>
        </a:p>
      </dgm:t>
    </dgm:pt>
    <dgm:pt modelId="{DAB96A53-D427-4EAE-A16D-56805A6BE0F3}" type="sibTrans" cxnId="{A79E1882-5907-4173-9FB2-5261804301D4}">
      <dgm:prSet/>
      <dgm:spPr/>
      <dgm:t>
        <a:bodyPr/>
        <a:lstStyle/>
        <a:p>
          <a:endParaRPr lang="ru-RU"/>
        </a:p>
      </dgm:t>
    </dgm:pt>
    <dgm:pt modelId="{135A23D7-79A9-48C9-B20D-BC375F5A9F55}">
      <dgm:prSet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D3511656-2663-4DEF-B452-AC321AA99A72}" type="parTrans" cxnId="{F2E57D52-7AE1-4DDA-AF82-0F9199284CF1}">
      <dgm:prSet/>
      <dgm:spPr/>
      <dgm:t>
        <a:bodyPr/>
        <a:lstStyle/>
        <a:p>
          <a:endParaRPr lang="ru-RU"/>
        </a:p>
      </dgm:t>
    </dgm:pt>
    <dgm:pt modelId="{91B66F3D-7741-4039-B17C-AFCBDAC7B4E8}" type="sibTrans" cxnId="{F2E57D52-7AE1-4DDA-AF82-0F9199284CF1}">
      <dgm:prSet/>
      <dgm:spPr/>
      <dgm:t>
        <a:bodyPr/>
        <a:lstStyle/>
        <a:p>
          <a:endParaRPr lang="ru-RU"/>
        </a:p>
      </dgm:t>
    </dgm:pt>
    <dgm:pt modelId="{33571615-F53A-4F2A-838A-9F9AB7BEB245}">
      <dgm:prSet custT="1"/>
      <dgm:spPr/>
      <dgm:t>
        <a:bodyPr/>
        <a:lstStyle/>
        <a:p>
          <a:r>
            <a:rPr lang="ru-RU" sz="2400" dirty="0" smtClean="0"/>
            <a:t>Создание дополнительных условий для летней занятости подростков</a:t>
          </a:r>
          <a:endParaRPr lang="ru-RU" sz="2400" dirty="0"/>
        </a:p>
      </dgm:t>
    </dgm:pt>
    <dgm:pt modelId="{11279872-43E3-4D1E-95D6-A6DA97EBF639}" type="parTrans" cxnId="{11E3A53C-1BA9-4FE9-8E2D-9CFEF397B217}">
      <dgm:prSet/>
      <dgm:spPr/>
      <dgm:t>
        <a:bodyPr/>
        <a:lstStyle/>
        <a:p>
          <a:endParaRPr lang="ru-RU"/>
        </a:p>
      </dgm:t>
    </dgm:pt>
    <dgm:pt modelId="{F36B633C-35A4-41B4-83D6-DCCA8D3E2FF7}" type="sibTrans" cxnId="{11E3A53C-1BA9-4FE9-8E2D-9CFEF397B217}">
      <dgm:prSet/>
      <dgm:spPr/>
      <dgm:t>
        <a:bodyPr/>
        <a:lstStyle/>
        <a:p>
          <a:endParaRPr lang="ru-RU"/>
        </a:p>
      </dgm:t>
    </dgm:pt>
    <dgm:pt modelId="{A317B81B-2E5B-454D-876C-94767D66A4EC}">
      <dgm:prSet custT="1"/>
      <dgm:spPr/>
      <dgm:t>
        <a:bodyPr/>
        <a:lstStyle/>
        <a:p>
          <a:endParaRPr lang="ru-RU" sz="1400" dirty="0"/>
        </a:p>
      </dgm:t>
    </dgm:pt>
    <dgm:pt modelId="{7C3A5738-5CBD-477B-971B-D376234B22B4}" type="parTrans" cxnId="{7C3E8C5A-6AB4-4C03-98BA-813DA97DF5B1}">
      <dgm:prSet/>
      <dgm:spPr/>
      <dgm:t>
        <a:bodyPr/>
        <a:lstStyle/>
        <a:p>
          <a:endParaRPr lang="ru-RU"/>
        </a:p>
      </dgm:t>
    </dgm:pt>
    <dgm:pt modelId="{75DC5988-CE5F-4B87-9A1B-386BF7A65B81}" type="sibTrans" cxnId="{7C3E8C5A-6AB4-4C03-98BA-813DA97DF5B1}">
      <dgm:prSet/>
      <dgm:spPr/>
      <dgm:t>
        <a:bodyPr/>
        <a:lstStyle/>
        <a:p>
          <a:endParaRPr lang="ru-RU"/>
        </a:p>
      </dgm:t>
    </dgm:pt>
    <dgm:pt modelId="{D1BB778F-CEBA-48D4-A176-379EAAE9808C}">
      <dgm:prSet custT="1"/>
      <dgm:spPr/>
      <dgm:t>
        <a:bodyPr/>
        <a:lstStyle/>
        <a:p>
          <a:r>
            <a:rPr lang="ru-RU" sz="2400" dirty="0" smtClean="0"/>
            <a:t>Реализация личностного потенциала подростков через участие в социально-значимой деятельности города (поселка, села)</a:t>
          </a:r>
          <a:endParaRPr lang="ru-RU" sz="2400" dirty="0"/>
        </a:p>
      </dgm:t>
    </dgm:pt>
    <dgm:pt modelId="{05B52DCD-9A9F-47CF-94E3-6EAE86063612}" type="parTrans" cxnId="{3B969DEB-F2BD-4208-A445-48788F371029}">
      <dgm:prSet/>
      <dgm:spPr/>
      <dgm:t>
        <a:bodyPr/>
        <a:lstStyle/>
        <a:p>
          <a:endParaRPr lang="ru-RU"/>
        </a:p>
      </dgm:t>
    </dgm:pt>
    <dgm:pt modelId="{8D520F35-D708-451A-BF53-929164BA4E15}" type="sibTrans" cxnId="{3B969DEB-F2BD-4208-A445-48788F371029}">
      <dgm:prSet/>
      <dgm:spPr/>
      <dgm:t>
        <a:bodyPr/>
        <a:lstStyle/>
        <a:p>
          <a:endParaRPr lang="ru-RU"/>
        </a:p>
      </dgm:t>
    </dgm:pt>
    <dgm:pt modelId="{E940A3CF-B051-41E6-BBDB-827747B4524A}">
      <dgm:prSet phldrT="[Текст]" custT="1"/>
      <dgm:spPr/>
      <dgm:t>
        <a:bodyPr/>
        <a:lstStyle/>
        <a:p>
          <a:endParaRPr lang="ru-RU" sz="1400" dirty="0"/>
        </a:p>
      </dgm:t>
    </dgm:pt>
    <dgm:pt modelId="{C0372714-60B9-4690-B2BF-294878DCB3A5}" type="parTrans" cxnId="{8FFCD082-BB96-43BB-8701-92E7997B5355}">
      <dgm:prSet/>
      <dgm:spPr/>
      <dgm:t>
        <a:bodyPr/>
        <a:lstStyle/>
        <a:p>
          <a:endParaRPr lang="ru-RU"/>
        </a:p>
      </dgm:t>
    </dgm:pt>
    <dgm:pt modelId="{ADF1A21F-ED34-4C7E-A11B-59E544984198}" type="sibTrans" cxnId="{8FFCD082-BB96-43BB-8701-92E7997B5355}">
      <dgm:prSet/>
      <dgm:spPr/>
      <dgm:t>
        <a:bodyPr/>
        <a:lstStyle/>
        <a:p>
          <a:endParaRPr lang="ru-RU"/>
        </a:p>
      </dgm:t>
    </dgm:pt>
    <dgm:pt modelId="{D82C0B77-FD1C-45E0-95AF-E001BC853110}" type="pres">
      <dgm:prSet presAssocID="{DB3DBD5E-BEB1-4F10-91C5-3103F2B144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F9A1DB-A10C-4F5A-8742-09869448DE69}" type="pres">
      <dgm:prSet presAssocID="{A6712011-DCBD-4E9D-A9DA-46B1119D8348}" presName="linNode" presStyleCnt="0"/>
      <dgm:spPr/>
    </dgm:pt>
    <dgm:pt modelId="{19904E58-52B1-46EF-9844-7AE60CA3635B}" type="pres">
      <dgm:prSet presAssocID="{A6712011-DCBD-4E9D-A9DA-46B1119D834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2010F-8737-457E-8D82-A6202764F4C1}" type="pres">
      <dgm:prSet presAssocID="{A6712011-DCBD-4E9D-A9DA-46B1119D834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15115-980C-4004-96B7-92982511C8B5}" type="pres">
      <dgm:prSet presAssocID="{59F4A37D-6F31-4143-BAD2-D3332F4906B0}" presName="sp" presStyleCnt="0"/>
      <dgm:spPr/>
    </dgm:pt>
    <dgm:pt modelId="{B9C04933-F7A2-49EA-9767-ACA01A13DAAE}" type="pres">
      <dgm:prSet presAssocID="{135A23D7-79A9-48C9-B20D-BC375F5A9F55}" presName="linNode" presStyleCnt="0"/>
      <dgm:spPr/>
    </dgm:pt>
    <dgm:pt modelId="{850B5BA7-C8A9-456F-85E1-9CDC4B4FA6DC}" type="pres">
      <dgm:prSet presAssocID="{135A23D7-79A9-48C9-B20D-BC375F5A9F5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F3D6A-B09E-4D25-BA8D-330F818F8F9C}" type="pres">
      <dgm:prSet presAssocID="{135A23D7-79A9-48C9-B20D-BC375F5A9F5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3A53C-1BA9-4FE9-8E2D-9CFEF397B217}" srcId="{135A23D7-79A9-48C9-B20D-BC375F5A9F55}" destId="{33571615-F53A-4F2A-838A-9F9AB7BEB245}" srcOrd="0" destOrd="0" parTransId="{11279872-43E3-4D1E-95D6-A6DA97EBF639}" sibTransId="{F36B633C-35A4-41B4-83D6-DCCA8D3E2FF7}"/>
    <dgm:cxn modelId="{3B969DEB-F2BD-4208-A445-48788F371029}" srcId="{135A23D7-79A9-48C9-B20D-BC375F5A9F55}" destId="{D1BB778F-CEBA-48D4-A176-379EAAE9808C}" srcOrd="1" destOrd="0" parTransId="{05B52DCD-9A9F-47CF-94E3-6EAE86063612}" sibTransId="{8D520F35-D708-451A-BF53-929164BA4E15}"/>
    <dgm:cxn modelId="{2ABC574B-AE50-434E-B7B9-FDD5F0EED80A}" type="presOf" srcId="{33571615-F53A-4F2A-838A-9F9AB7BEB245}" destId="{3CDF3D6A-B09E-4D25-BA8D-330F818F8F9C}" srcOrd="0" destOrd="0" presId="urn:microsoft.com/office/officeart/2005/8/layout/vList5"/>
    <dgm:cxn modelId="{DF49F851-23F4-4F12-9BFC-C708C20ED34D}" srcId="{DB3DBD5E-BEB1-4F10-91C5-3103F2B1446C}" destId="{A6712011-DCBD-4E9D-A9DA-46B1119D8348}" srcOrd="0" destOrd="0" parTransId="{9DCD5CF4-75E6-4B5C-ADF3-4AE3CBCB2E25}" sibTransId="{59F4A37D-6F31-4143-BAD2-D3332F4906B0}"/>
    <dgm:cxn modelId="{A79E1882-5907-4173-9FB2-5261804301D4}" srcId="{A6712011-DCBD-4E9D-A9DA-46B1119D8348}" destId="{F71E33CD-3395-454F-A778-B800EE146E42}" srcOrd="0" destOrd="0" parTransId="{BEDA200E-71A5-48F5-8FE6-8CED4AD46F8A}" sibTransId="{DAB96A53-D427-4EAE-A16D-56805A6BE0F3}"/>
    <dgm:cxn modelId="{F2E57D52-7AE1-4DDA-AF82-0F9199284CF1}" srcId="{DB3DBD5E-BEB1-4F10-91C5-3103F2B1446C}" destId="{135A23D7-79A9-48C9-B20D-BC375F5A9F55}" srcOrd="1" destOrd="0" parTransId="{D3511656-2663-4DEF-B452-AC321AA99A72}" sibTransId="{91B66F3D-7741-4039-B17C-AFCBDAC7B4E8}"/>
    <dgm:cxn modelId="{886A0471-D617-476D-A958-1E12295B7164}" type="presOf" srcId="{F71E33CD-3395-454F-A778-B800EE146E42}" destId="{88D2010F-8737-457E-8D82-A6202764F4C1}" srcOrd="0" destOrd="0" presId="urn:microsoft.com/office/officeart/2005/8/layout/vList5"/>
    <dgm:cxn modelId="{1D221287-EC79-46F6-A4DD-41152EA4A66A}" type="presOf" srcId="{D1BB778F-CEBA-48D4-A176-379EAAE9808C}" destId="{3CDF3D6A-B09E-4D25-BA8D-330F818F8F9C}" srcOrd="0" destOrd="1" presId="urn:microsoft.com/office/officeart/2005/8/layout/vList5"/>
    <dgm:cxn modelId="{08B52124-1CBF-494F-8824-92BDAF71149F}" type="presOf" srcId="{135A23D7-79A9-48C9-B20D-BC375F5A9F55}" destId="{850B5BA7-C8A9-456F-85E1-9CDC4B4FA6DC}" srcOrd="0" destOrd="0" presId="urn:microsoft.com/office/officeart/2005/8/layout/vList5"/>
    <dgm:cxn modelId="{34B4FEC5-605C-40DF-AA6F-2731495484D2}" type="presOf" srcId="{A317B81B-2E5B-454D-876C-94767D66A4EC}" destId="{3CDF3D6A-B09E-4D25-BA8D-330F818F8F9C}" srcOrd="0" destOrd="2" presId="urn:microsoft.com/office/officeart/2005/8/layout/vList5"/>
    <dgm:cxn modelId="{8FFCD082-BB96-43BB-8701-92E7997B5355}" srcId="{A6712011-DCBD-4E9D-A9DA-46B1119D8348}" destId="{E940A3CF-B051-41E6-BBDB-827747B4524A}" srcOrd="1" destOrd="0" parTransId="{C0372714-60B9-4690-B2BF-294878DCB3A5}" sibTransId="{ADF1A21F-ED34-4C7E-A11B-59E544984198}"/>
    <dgm:cxn modelId="{7C3E8C5A-6AB4-4C03-98BA-813DA97DF5B1}" srcId="{135A23D7-79A9-48C9-B20D-BC375F5A9F55}" destId="{A317B81B-2E5B-454D-876C-94767D66A4EC}" srcOrd="2" destOrd="0" parTransId="{7C3A5738-5CBD-477B-971B-D376234B22B4}" sibTransId="{75DC5988-CE5F-4B87-9A1B-386BF7A65B81}"/>
    <dgm:cxn modelId="{5DB13D5C-937B-4160-A5F8-0FB594BB32E4}" type="presOf" srcId="{DB3DBD5E-BEB1-4F10-91C5-3103F2B1446C}" destId="{D82C0B77-FD1C-45E0-95AF-E001BC853110}" srcOrd="0" destOrd="0" presId="urn:microsoft.com/office/officeart/2005/8/layout/vList5"/>
    <dgm:cxn modelId="{D3644F1E-FAEE-4839-B022-BF1E1963D2A3}" type="presOf" srcId="{E940A3CF-B051-41E6-BBDB-827747B4524A}" destId="{88D2010F-8737-457E-8D82-A6202764F4C1}" srcOrd="0" destOrd="1" presId="urn:microsoft.com/office/officeart/2005/8/layout/vList5"/>
    <dgm:cxn modelId="{0EDEB94B-CE1D-432E-A91B-070E3EA9F76A}" type="presOf" srcId="{A6712011-DCBD-4E9D-A9DA-46B1119D8348}" destId="{19904E58-52B1-46EF-9844-7AE60CA3635B}" srcOrd="0" destOrd="0" presId="urn:microsoft.com/office/officeart/2005/8/layout/vList5"/>
    <dgm:cxn modelId="{09A4C165-C7FE-4F03-9B39-8CDEA6520966}" type="presParOf" srcId="{D82C0B77-FD1C-45E0-95AF-E001BC853110}" destId="{B9F9A1DB-A10C-4F5A-8742-09869448DE69}" srcOrd="0" destOrd="0" presId="urn:microsoft.com/office/officeart/2005/8/layout/vList5"/>
    <dgm:cxn modelId="{D23BFD8F-7060-485B-8F95-766756BD79F8}" type="presParOf" srcId="{B9F9A1DB-A10C-4F5A-8742-09869448DE69}" destId="{19904E58-52B1-46EF-9844-7AE60CA3635B}" srcOrd="0" destOrd="0" presId="urn:microsoft.com/office/officeart/2005/8/layout/vList5"/>
    <dgm:cxn modelId="{7E54390C-D66E-40C4-A7B9-B73B22B2E55F}" type="presParOf" srcId="{B9F9A1DB-A10C-4F5A-8742-09869448DE69}" destId="{88D2010F-8737-457E-8D82-A6202764F4C1}" srcOrd="1" destOrd="0" presId="urn:microsoft.com/office/officeart/2005/8/layout/vList5"/>
    <dgm:cxn modelId="{EB98507B-112B-4778-9F85-A87C2B165EB0}" type="presParOf" srcId="{D82C0B77-FD1C-45E0-95AF-E001BC853110}" destId="{0E415115-980C-4004-96B7-92982511C8B5}" srcOrd="1" destOrd="0" presId="urn:microsoft.com/office/officeart/2005/8/layout/vList5"/>
    <dgm:cxn modelId="{8F7B36BA-2517-4F74-8075-4F70715DD518}" type="presParOf" srcId="{D82C0B77-FD1C-45E0-95AF-E001BC853110}" destId="{B9C04933-F7A2-49EA-9767-ACA01A13DAAE}" srcOrd="2" destOrd="0" presId="urn:microsoft.com/office/officeart/2005/8/layout/vList5"/>
    <dgm:cxn modelId="{B294F71A-88AE-4340-B11F-B148710308BA}" type="presParOf" srcId="{B9C04933-F7A2-49EA-9767-ACA01A13DAAE}" destId="{850B5BA7-C8A9-456F-85E1-9CDC4B4FA6DC}" srcOrd="0" destOrd="0" presId="urn:microsoft.com/office/officeart/2005/8/layout/vList5"/>
    <dgm:cxn modelId="{E3991F61-8164-47A4-BC86-CADB20F6BE34}" type="presParOf" srcId="{B9C04933-F7A2-49EA-9767-ACA01A13DAAE}" destId="{3CDF3D6A-B09E-4D25-BA8D-330F818F8F9C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62224-D954-47F8-9579-8CFC0DB3945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A6C394-4ABF-4992-AC2A-5CBE007FFED0}">
      <dgm:prSet phldrT="[Текст]"/>
      <dgm:spPr/>
      <dgm:t>
        <a:bodyPr/>
        <a:lstStyle/>
        <a:p>
          <a:r>
            <a:rPr lang="ru-RU" dirty="0" smtClean="0"/>
            <a:t>Нормативно-правовое обеспечение проекта</a:t>
          </a:r>
          <a:endParaRPr lang="ru-RU" dirty="0"/>
        </a:p>
      </dgm:t>
    </dgm:pt>
    <dgm:pt modelId="{D4A58BE3-FE3A-4AFD-84F5-5D197BC4BCA3}" type="parTrans" cxnId="{67D2E871-C4E2-4170-A143-08F741F46D70}">
      <dgm:prSet/>
      <dgm:spPr/>
      <dgm:t>
        <a:bodyPr/>
        <a:lstStyle/>
        <a:p>
          <a:endParaRPr lang="ru-RU"/>
        </a:p>
      </dgm:t>
    </dgm:pt>
    <dgm:pt modelId="{7B606A8A-ACDD-457E-9D75-F841A47E17D8}" type="sibTrans" cxnId="{67D2E871-C4E2-4170-A143-08F741F46D70}">
      <dgm:prSet/>
      <dgm:spPr/>
      <dgm:t>
        <a:bodyPr/>
        <a:lstStyle/>
        <a:p>
          <a:endParaRPr lang="ru-RU"/>
        </a:p>
      </dgm:t>
    </dgm:pt>
    <dgm:pt modelId="{9EFB624E-5BE1-4926-9A33-0D0461E92689}">
      <dgm:prSet phldrT="[Текст]"/>
      <dgm:spPr/>
      <dgm:t>
        <a:bodyPr/>
        <a:lstStyle/>
        <a:p>
          <a:r>
            <a:rPr lang="ru-RU" dirty="0" smtClean="0"/>
            <a:t>Материально-организационные условия</a:t>
          </a:r>
          <a:endParaRPr lang="ru-RU" dirty="0"/>
        </a:p>
      </dgm:t>
    </dgm:pt>
    <dgm:pt modelId="{A404637F-B700-41EE-A3B7-50665B747C57}" type="parTrans" cxnId="{B0CDAF38-0F9B-40D5-8CC9-11E1FF2846B4}">
      <dgm:prSet/>
      <dgm:spPr/>
      <dgm:t>
        <a:bodyPr/>
        <a:lstStyle/>
        <a:p>
          <a:endParaRPr lang="ru-RU"/>
        </a:p>
      </dgm:t>
    </dgm:pt>
    <dgm:pt modelId="{051EC991-C56B-40FD-8814-3F97D3CCBD2B}" type="sibTrans" cxnId="{B0CDAF38-0F9B-40D5-8CC9-11E1FF2846B4}">
      <dgm:prSet/>
      <dgm:spPr/>
      <dgm:t>
        <a:bodyPr/>
        <a:lstStyle/>
        <a:p>
          <a:endParaRPr lang="ru-RU"/>
        </a:p>
      </dgm:t>
    </dgm:pt>
    <dgm:pt modelId="{B7735631-27E4-42EA-9EFB-9003C2876D85}">
      <dgm:prSet phldrT="[Текст]"/>
      <dgm:spPr/>
      <dgm:t>
        <a:bodyPr/>
        <a:lstStyle/>
        <a:p>
          <a:r>
            <a:rPr lang="ru-RU" dirty="0" smtClean="0"/>
            <a:t>Контроль за организацией деятельности отрядов</a:t>
          </a:r>
          <a:endParaRPr lang="ru-RU" dirty="0"/>
        </a:p>
      </dgm:t>
    </dgm:pt>
    <dgm:pt modelId="{E8A57C8C-2DCD-47CE-BF1F-3F0D746203B9}" type="parTrans" cxnId="{024D58E4-25A7-4AC2-B7B7-F6978F99012D}">
      <dgm:prSet/>
      <dgm:spPr/>
      <dgm:t>
        <a:bodyPr/>
        <a:lstStyle/>
        <a:p>
          <a:endParaRPr lang="ru-RU"/>
        </a:p>
      </dgm:t>
    </dgm:pt>
    <dgm:pt modelId="{7D5CE5F6-5E99-4886-93C5-460B6DD5846E}" type="sibTrans" cxnId="{024D58E4-25A7-4AC2-B7B7-F6978F99012D}">
      <dgm:prSet/>
      <dgm:spPr/>
      <dgm:t>
        <a:bodyPr/>
        <a:lstStyle/>
        <a:p>
          <a:endParaRPr lang="ru-RU"/>
        </a:p>
      </dgm:t>
    </dgm:pt>
    <dgm:pt modelId="{7DB57E86-2BFF-44F4-94F7-E7DDFE7A655B}">
      <dgm:prSet/>
      <dgm:spPr/>
      <dgm:t>
        <a:bodyPr/>
        <a:lstStyle/>
        <a:p>
          <a:r>
            <a:rPr lang="ru-RU" dirty="0" smtClean="0"/>
            <a:t>Мониторинг организации и результатов деятельности отрядов</a:t>
          </a:r>
          <a:endParaRPr lang="ru-RU" dirty="0"/>
        </a:p>
      </dgm:t>
    </dgm:pt>
    <dgm:pt modelId="{FA0CB219-2CAA-48AA-ACB0-06190D0D8875}" type="parTrans" cxnId="{A03479A0-C294-44EE-A6A3-597160BD125B}">
      <dgm:prSet/>
      <dgm:spPr/>
      <dgm:t>
        <a:bodyPr/>
        <a:lstStyle/>
        <a:p>
          <a:endParaRPr lang="ru-RU"/>
        </a:p>
      </dgm:t>
    </dgm:pt>
    <dgm:pt modelId="{42FA444E-5408-4FDB-8F94-5D7ECC37F588}" type="sibTrans" cxnId="{A03479A0-C294-44EE-A6A3-597160BD125B}">
      <dgm:prSet/>
      <dgm:spPr/>
      <dgm:t>
        <a:bodyPr/>
        <a:lstStyle/>
        <a:p>
          <a:endParaRPr lang="ru-RU"/>
        </a:p>
      </dgm:t>
    </dgm:pt>
    <dgm:pt modelId="{32A7B5C6-9605-4914-B3FA-C5027B500CD3}" type="pres">
      <dgm:prSet presAssocID="{F7E62224-D954-47F8-9579-8CFC0DB39453}" presName="outerComposite" presStyleCnt="0">
        <dgm:presLayoutVars>
          <dgm:chMax val="5"/>
          <dgm:dir/>
          <dgm:resizeHandles val="exact"/>
        </dgm:presLayoutVars>
      </dgm:prSet>
      <dgm:spPr/>
    </dgm:pt>
    <dgm:pt modelId="{23C9165F-502C-43A4-A091-15A102A4D8A4}" type="pres">
      <dgm:prSet presAssocID="{F7E62224-D954-47F8-9579-8CFC0DB39453}" presName="dummyMaxCanvas" presStyleCnt="0">
        <dgm:presLayoutVars/>
      </dgm:prSet>
      <dgm:spPr/>
    </dgm:pt>
    <dgm:pt modelId="{308647C9-E3E0-4E81-A097-1195997A5490}" type="pres">
      <dgm:prSet presAssocID="{F7E62224-D954-47F8-9579-8CFC0DB3945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6DFB5-7860-4133-80FE-2889A3361679}" type="pres">
      <dgm:prSet presAssocID="{F7E62224-D954-47F8-9579-8CFC0DB3945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A988A-A821-43CE-8843-97C47D7E4A52}" type="pres">
      <dgm:prSet presAssocID="{F7E62224-D954-47F8-9579-8CFC0DB3945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81807-1CA5-44DE-936B-0FBBF9CA85A6}" type="pres">
      <dgm:prSet presAssocID="{F7E62224-D954-47F8-9579-8CFC0DB3945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7521E-AF15-422F-BECB-8D32E9E0E9D1}" type="pres">
      <dgm:prSet presAssocID="{F7E62224-D954-47F8-9579-8CFC0DB39453}" presName="FourConn_1-2" presStyleLbl="fgAccFollowNode1" presStyleIdx="0" presStyleCnt="3">
        <dgm:presLayoutVars>
          <dgm:bulletEnabled val="1"/>
        </dgm:presLayoutVars>
      </dgm:prSet>
      <dgm:spPr/>
    </dgm:pt>
    <dgm:pt modelId="{100815CF-E383-4B00-B767-82CF27D9D936}" type="pres">
      <dgm:prSet presAssocID="{F7E62224-D954-47F8-9579-8CFC0DB39453}" presName="FourConn_2-3" presStyleLbl="fgAccFollowNode1" presStyleIdx="1" presStyleCnt="3">
        <dgm:presLayoutVars>
          <dgm:bulletEnabled val="1"/>
        </dgm:presLayoutVars>
      </dgm:prSet>
      <dgm:spPr/>
    </dgm:pt>
    <dgm:pt modelId="{53EFBA21-483D-420C-B23F-4700346FD441}" type="pres">
      <dgm:prSet presAssocID="{F7E62224-D954-47F8-9579-8CFC0DB39453}" presName="FourConn_3-4" presStyleLbl="fgAccFollowNode1" presStyleIdx="2" presStyleCnt="3">
        <dgm:presLayoutVars>
          <dgm:bulletEnabled val="1"/>
        </dgm:presLayoutVars>
      </dgm:prSet>
      <dgm:spPr/>
    </dgm:pt>
    <dgm:pt modelId="{876A7115-711F-4188-99CF-0784A5E6F57B}" type="pres">
      <dgm:prSet presAssocID="{F7E62224-D954-47F8-9579-8CFC0DB3945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F49A0-AA1E-44A1-84D0-BE059BA64F2E}" type="pres">
      <dgm:prSet presAssocID="{F7E62224-D954-47F8-9579-8CFC0DB3945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0A862-2E01-4577-8441-8843209658E2}" type="pres">
      <dgm:prSet presAssocID="{F7E62224-D954-47F8-9579-8CFC0DB3945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EC04B-F625-4AE6-B31B-34707AB30A46}" type="pres">
      <dgm:prSet presAssocID="{F7E62224-D954-47F8-9579-8CFC0DB3945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D688F-246A-4A17-9790-845481B669EA}" type="presOf" srcId="{7D5CE5F6-5E99-4886-93C5-460B6DD5846E}" destId="{53EFBA21-483D-420C-B23F-4700346FD441}" srcOrd="0" destOrd="0" presId="urn:microsoft.com/office/officeart/2005/8/layout/vProcess5"/>
    <dgm:cxn modelId="{67D2E871-C4E2-4170-A143-08F741F46D70}" srcId="{F7E62224-D954-47F8-9579-8CFC0DB39453}" destId="{30A6C394-4ABF-4992-AC2A-5CBE007FFED0}" srcOrd="0" destOrd="0" parTransId="{D4A58BE3-FE3A-4AFD-84F5-5D197BC4BCA3}" sibTransId="{7B606A8A-ACDD-457E-9D75-F841A47E17D8}"/>
    <dgm:cxn modelId="{FEC7DB6A-2AE5-404A-BDE7-6B28250DCC35}" type="presOf" srcId="{7DB57E86-2BFF-44F4-94F7-E7DDFE7A655B}" destId="{FB2EC04B-F625-4AE6-B31B-34707AB30A46}" srcOrd="1" destOrd="0" presId="urn:microsoft.com/office/officeart/2005/8/layout/vProcess5"/>
    <dgm:cxn modelId="{5046AE87-130C-49C0-B2BD-10F1F3A6A431}" type="presOf" srcId="{F7E62224-D954-47F8-9579-8CFC0DB39453}" destId="{32A7B5C6-9605-4914-B3FA-C5027B500CD3}" srcOrd="0" destOrd="0" presId="urn:microsoft.com/office/officeart/2005/8/layout/vProcess5"/>
    <dgm:cxn modelId="{DDD65E26-91CF-434D-8E81-7BCA59BF5A02}" type="presOf" srcId="{9EFB624E-5BE1-4926-9A33-0D0461E92689}" destId="{6ABF49A0-AA1E-44A1-84D0-BE059BA64F2E}" srcOrd="1" destOrd="0" presId="urn:microsoft.com/office/officeart/2005/8/layout/vProcess5"/>
    <dgm:cxn modelId="{024D58E4-25A7-4AC2-B7B7-F6978F99012D}" srcId="{F7E62224-D954-47F8-9579-8CFC0DB39453}" destId="{B7735631-27E4-42EA-9EFB-9003C2876D85}" srcOrd="2" destOrd="0" parTransId="{E8A57C8C-2DCD-47CE-BF1F-3F0D746203B9}" sibTransId="{7D5CE5F6-5E99-4886-93C5-460B6DD5846E}"/>
    <dgm:cxn modelId="{22D86647-9D4C-495C-B5C9-34B4D3C0CD8F}" type="presOf" srcId="{B7735631-27E4-42EA-9EFB-9003C2876D85}" destId="{2F7A988A-A821-43CE-8843-97C47D7E4A52}" srcOrd="0" destOrd="0" presId="urn:microsoft.com/office/officeart/2005/8/layout/vProcess5"/>
    <dgm:cxn modelId="{A03479A0-C294-44EE-A6A3-597160BD125B}" srcId="{F7E62224-D954-47F8-9579-8CFC0DB39453}" destId="{7DB57E86-2BFF-44F4-94F7-E7DDFE7A655B}" srcOrd="3" destOrd="0" parTransId="{FA0CB219-2CAA-48AA-ACB0-06190D0D8875}" sibTransId="{42FA444E-5408-4FDB-8F94-5D7ECC37F588}"/>
    <dgm:cxn modelId="{5235E118-1BBC-4123-A263-73DF14F5C4A2}" type="presOf" srcId="{30A6C394-4ABF-4992-AC2A-5CBE007FFED0}" destId="{308647C9-E3E0-4E81-A097-1195997A5490}" srcOrd="0" destOrd="0" presId="urn:microsoft.com/office/officeart/2005/8/layout/vProcess5"/>
    <dgm:cxn modelId="{39BB0FB1-1700-4609-A305-37913E3244EA}" type="presOf" srcId="{B7735631-27E4-42EA-9EFB-9003C2876D85}" destId="{BF10A862-2E01-4577-8441-8843209658E2}" srcOrd="1" destOrd="0" presId="urn:microsoft.com/office/officeart/2005/8/layout/vProcess5"/>
    <dgm:cxn modelId="{49E1FC15-1DCF-403E-AE5B-B820560F4E17}" type="presOf" srcId="{9EFB624E-5BE1-4926-9A33-0D0461E92689}" destId="{8406DFB5-7860-4133-80FE-2889A3361679}" srcOrd="0" destOrd="0" presId="urn:microsoft.com/office/officeart/2005/8/layout/vProcess5"/>
    <dgm:cxn modelId="{B0CDAF38-0F9B-40D5-8CC9-11E1FF2846B4}" srcId="{F7E62224-D954-47F8-9579-8CFC0DB39453}" destId="{9EFB624E-5BE1-4926-9A33-0D0461E92689}" srcOrd="1" destOrd="0" parTransId="{A404637F-B700-41EE-A3B7-50665B747C57}" sibTransId="{051EC991-C56B-40FD-8814-3F97D3CCBD2B}"/>
    <dgm:cxn modelId="{5B35F6E8-6450-43A1-B2EA-61674BCF0E4B}" type="presOf" srcId="{30A6C394-4ABF-4992-AC2A-5CBE007FFED0}" destId="{876A7115-711F-4188-99CF-0784A5E6F57B}" srcOrd="1" destOrd="0" presId="urn:microsoft.com/office/officeart/2005/8/layout/vProcess5"/>
    <dgm:cxn modelId="{330F1498-2D34-4111-9D83-12E8A25B86A3}" type="presOf" srcId="{051EC991-C56B-40FD-8814-3F97D3CCBD2B}" destId="{100815CF-E383-4B00-B767-82CF27D9D936}" srcOrd="0" destOrd="0" presId="urn:microsoft.com/office/officeart/2005/8/layout/vProcess5"/>
    <dgm:cxn modelId="{83524630-E5A1-45C9-9F0D-1B4EA77A645E}" type="presOf" srcId="{7B606A8A-ACDD-457E-9D75-F841A47E17D8}" destId="{6957521E-AF15-422F-BECB-8D32E9E0E9D1}" srcOrd="0" destOrd="0" presId="urn:microsoft.com/office/officeart/2005/8/layout/vProcess5"/>
    <dgm:cxn modelId="{188A6BAA-6796-4685-8983-0326F346A740}" type="presOf" srcId="{7DB57E86-2BFF-44F4-94F7-E7DDFE7A655B}" destId="{98781807-1CA5-44DE-936B-0FBBF9CA85A6}" srcOrd="0" destOrd="0" presId="urn:microsoft.com/office/officeart/2005/8/layout/vProcess5"/>
    <dgm:cxn modelId="{5B347E5F-767D-48F5-8D40-EC0641F6F8C7}" type="presParOf" srcId="{32A7B5C6-9605-4914-B3FA-C5027B500CD3}" destId="{23C9165F-502C-43A4-A091-15A102A4D8A4}" srcOrd="0" destOrd="0" presId="urn:microsoft.com/office/officeart/2005/8/layout/vProcess5"/>
    <dgm:cxn modelId="{CF28B5F2-EED9-496C-A2EE-263CD00FA485}" type="presParOf" srcId="{32A7B5C6-9605-4914-B3FA-C5027B500CD3}" destId="{308647C9-E3E0-4E81-A097-1195997A5490}" srcOrd="1" destOrd="0" presId="urn:microsoft.com/office/officeart/2005/8/layout/vProcess5"/>
    <dgm:cxn modelId="{FCA3F596-782B-4E81-B5B4-303618EF1ACF}" type="presParOf" srcId="{32A7B5C6-9605-4914-B3FA-C5027B500CD3}" destId="{8406DFB5-7860-4133-80FE-2889A3361679}" srcOrd="2" destOrd="0" presId="urn:microsoft.com/office/officeart/2005/8/layout/vProcess5"/>
    <dgm:cxn modelId="{6B29F782-72A4-4AE8-A011-759089075780}" type="presParOf" srcId="{32A7B5C6-9605-4914-B3FA-C5027B500CD3}" destId="{2F7A988A-A821-43CE-8843-97C47D7E4A52}" srcOrd="3" destOrd="0" presId="urn:microsoft.com/office/officeart/2005/8/layout/vProcess5"/>
    <dgm:cxn modelId="{519F15A0-11DD-4357-A017-22C02ACFA8B1}" type="presParOf" srcId="{32A7B5C6-9605-4914-B3FA-C5027B500CD3}" destId="{98781807-1CA5-44DE-936B-0FBBF9CA85A6}" srcOrd="4" destOrd="0" presId="urn:microsoft.com/office/officeart/2005/8/layout/vProcess5"/>
    <dgm:cxn modelId="{19507141-3A89-4767-8EA1-A7E0C012C731}" type="presParOf" srcId="{32A7B5C6-9605-4914-B3FA-C5027B500CD3}" destId="{6957521E-AF15-422F-BECB-8D32E9E0E9D1}" srcOrd="5" destOrd="0" presId="urn:microsoft.com/office/officeart/2005/8/layout/vProcess5"/>
    <dgm:cxn modelId="{BDFB54C2-4C23-433B-B9A4-9003024AB2CF}" type="presParOf" srcId="{32A7B5C6-9605-4914-B3FA-C5027B500CD3}" destId="{100815CF-E383-4B00-B767-82CF27D9D936}" srcOrd="6" destOrd="0" presId="urn:microsoft.com/office/officeart/2005/8/layout/vProcess5"/>
    <dgm:cxn modelId="{8D2A32E8-5218-49DD-8DAC-2E0B7AB435C5}" type="presParOf" srcId="{32A7B5C6-9605-4914-B3FA-C5027B500CD3}" destId="{53EFBA21-483D-420C-B23F-4700346FD441}" srcOrd="7" destOrd="0" presId="urn:microsoft.com/office/officeart/2005/8/layout/vProcess5"/>
    <dgm:cxn modelId="{900212A2-A82F-4DAE-84F5-2BD71428E5DB}" type="presParOf" srcId="{32A7B5C6-9605-4914-B3FA-C5027B500CD3}" destId="{876A7115-711F-4188-99CF-0784A5E6F57B}" srcOrd="8" destOrd="0" presId="urn:microsoft.com/office/officeart/2005/8/layout/vProcess5"/>
    <dgm:cxn modelId="{82A4BB0D-6F71-4957-8976-48E4A8ABB5C5}" type="presParOf" srcId="{32A7B5C6-9605-4914-B3FA-C5027B500CD3}" destId="{6ABF49A0-AA1E-44A1-84D0-BE059BA64F2E}" srcOrd="9" destOrd="0" presId="urn:microsoft.com/office/officeart/2005/8/layout/vProcess5"/>
    <dgm:cxn modelId="{B18FE43C-BB47-4CE7-9F42-C9E9366ABC3C}" type="presParOf" srcId="{32A7B5C6-9605-4914-B3FA-C5027B500CD3}" destId="{BF10A862-2E01-4577-8441-8843209658E2}" srcOrd="10" destOrd="0" presId="urn:microsoft.com/office/officeart/2005/8/layout/vProcess5"/>
    <dgm:cxn modelId="{28135367-68F9-4E9A-BF2B-D3DABAF908D7}" type="presParOf" srcId="{32A7B5C6-9605-4914-B3FA-C5027B500CD3}" destId="{FB2EC04B-F625-4AE6-B31B-34707AB30A46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3BDD-4EDF-4020-9F69-C577E12A69F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82C36-5F94-429F-9E8C-4D14514D0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63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82C36-5F94-429F-9E8C-4D14514D0B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35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65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32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66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22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31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13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61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7040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969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92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501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660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563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622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83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580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CB7-B19A-44B3-983A-36C259A224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FA36-4465-4892-9FEA-30305AF6F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776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CB7-B19A-44B3-983A-36C259A224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FA36-4465-4892-9FEA-30305AF6F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704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CB7-B19A-44B3-983A-36C259A224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FA36-4465-4892-9FEA-30305AF6F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97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CB7-B19A-44B3-983A-36C259A224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FA36-4465-4892-9FEA-30305AF6F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672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CB7-B19A-44B3-983A-36C259A224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FA36-4465-4892-9FEA-30305AF6F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20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770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CB7-B19A-44B3-983A-36C259A224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FA36-4465-4892-9FEA-30305AF6F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437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CB7-B19A-44B3-983A-36C259A224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FA36-4465-4892-9FEA-30305AF6F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661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CB7-B19A-44B3-983A-36C259A224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FA36-4465-4892-9FEA-30305AF6F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06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CB7-B19A-44B3-983A-36C259A224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FA36-4465-4892-9FEA-30305AF6F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65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CB7-B19A-44B3-983A-36C259A224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FA36-4465-4892-9FEA-30305AF6F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038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CB7-B19A-44B3-983A-36C259A224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FA36-4465-4892-9FEA-30305AF6F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26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4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642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58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00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9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80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7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202E82-2B7E-42B5-A8E4-ECFA9DE2E38A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EA3F-C1DD-4093-B329-63A1D0E64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93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1CB7-B19A-44B3-983A-36C259A224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FA36-4465-4892-9FEA-30305AF6F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0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035" y="740803"/>
            <a:ext cx="8050305" cy="6226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ЧУКОТСКИЙ АВТОНОМНЫЙ ОКРУГ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4" name="Picture 10" descr="http://pltinrf.ru/images/pltinrf.ru/photo/full/47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56" y="1938363"/>
            <a:ext cx="3690260" cy="246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1592" y="162347"/>
            <a:ext cx="820396" cy="10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хатыр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320" y="3512670"/>
            <a:ext cx="3318919" cy="248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Стройки 0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8054" y="3706779"/>
            <a:ext cx="3274934" cy="227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IMG_08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1400" y="4580657"/>
            <a:ext cx="1623701" cy="216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rustoria.ru/images/content/g960x504/67/674d77db6f6a2e7df1b431458164951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" t="3150" r="6298"/>
          <a:stretch/>
        </p:blipFill>
        <p:spPr bwMode="auto">
          <a:xfrm>
            <a:off x="68366" y="625078"/>
            <a:ext cx="2965354" cy="16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P81721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62" y="4002831"/>
            <a:ext cx="3133473" cy="235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uznchao\Общая\ЗУБАРЕВА\Подросток 2016\Трудовые отряды\Image000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378" y="4845450"/>
            <a:ext cx="3028370" cy="190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8304" y="1371601"/>
            <a:ext cx="7622850" cy="212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Номинация: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Лучший проект</a:t>
            </a:r>
          </a:p>
          <a:p>
            <a:pPr marL="0" indent="0">
              <a:buNone/>
            </a:pPr>
            <a:r>
              <a:rPr lang="ru-RU" sz="2400" dirty="0" smtClean="0"/>
              <a:t>Наименование проекта: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Трудовые отряды подростков, участвующие в реализации социально значимых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дел («Проведи лето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ТОПе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!»)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400" dirty="0" smtClean="0"/>
              <a:t>Сроки реализации проекта: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2016-2022 годы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95835" y="224119"/>
            <a:ext cx="10874188" cy="349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Всероссийский конкурс профессионального мастерства в сфере содействия занятости населения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2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93" y="291731"/>
            <a:ext cx="10434414" cy="63976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Обоснование необходимости проекта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693" y="1966452"/>
            <a:ext cx="6722326" cy="4310101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b="1" dirty="0" smtClean="0"/>
              <a:t>- отсутствие вакансий для подростков </a:t>
            </a:r>
            <a:r>
              <a:rPr lang="ru-RU" dirty="0" smtClean="0"/>
              <a:t>(многие рабочие места, на которых ранее могли работать подростки, после проведенной специальной оценки условий труда были признаны вредными и (или) опасными</a:t>
            </a:r>
            <a:r>
              <a:rPr lang="ru-RU" dirty="0" smtClean="0"/>
              <a:t>)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b="1" dirty="0"/>
              <a:t>нежелание руководителей брать на себя ответственность за несовершеннолетнего работника </a:t>
            </a:r>
            <a:r>
              <a:rPr lang="ru-RU" dirty="0"/>
              <a:t>(требования ТК РФ</a:t>
            </a:r>
            <a:r>
              <a:rPr lang="ru-RU" dirty="0" smtClean="0"/>
              <a:t>)</a:t>
            </a:r>
            <a:endParaRPr lang="ru-RU" dirty="0"/>
          </a:p>
          <a:p>
            <a:pPr>
              <a:buFont typeface="Courier New" pitchFamily="49" charset="0"/>
              <a:buChar char="o"/>
            </a:pPr>
            <a:r>
              <a:rPr lang="ru-RU" b="1" dirty="0"/>
              <a:t>- необходимость выделения наставника на рабочем месте </a:t>
            </a:r>
            <a:r>
              <a:rPr lang="ru-RU" dirty="0"/>
              <a:t>(нет </a:t>
            </a:r>
            <a:r>
              <a:rPr lang="ru-RU" dirty="0" smtClean="0"/>
              <a:t>возможности в летний отпускной период)</a:t>
            </a:r>
            <a:endParaRPr lang="ru-RU" dirty="0"/>
          </a:p>
        </p:txBody>
      </p:sp>
      <p:pic>
        <p:nvPicPr>
          <p:cNvPr id="4" name="Picture 4" descr="Новый рисунок (3)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8258" y="185634"/>
            <a:ext cx="820396" cy="10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-m3id39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69" r="45801" b="4802"/>
          <a:stretch>
            <a:fillRect/>
          </a:stretch>
        </p:blipFill>
        <p:spPr bwMode="auto">
          <a:xfrm>
            <a:off x="7531510" y="1986116"/>
            <a:ext cx="3932903" cy="4315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28416" y="1069278"/>
            <a:ext cx="10434414" cy="699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 организации летнего трудоустройства подростков в округе имелись следующие проблемы:</a:t>
            </a:r>
          </a:p>
        </p:txBody>
      </p:sp>
    </p:spTree>
    <p:extLst>
      <p:ext uri="{BB962C8B-B14F-4D97-AF65-F5344CB8AC3E}">
        <p14:creationId xmlns:p14="http://schemas.microsoft.com/office/powerpoint/2010/main" xmlns="" val="33923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3575993"/>
              </p:ext>
            </p:extLst>
          </p:nvPr>
        </p:nvGraphicFramePr>
        <p:xfrm>
          <a:off x="744070" y="618565"/>
          <a:ext cx="10533529" cy="570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Новый рисунок (3) коп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820396" cy="10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14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41" y="313764"/>
            <a:ext cx="10703859" cy="110387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Стратегия достижения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поставленной цели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09600" y="1353672"/>
          <a:ext cx="10972800" cy="4772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Новый рисунок (3) коп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8258" y="185634"/>
            <a:ext cx="820396" cy="10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331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505" y="1466559"/>
            <a:ext cx="3321353" cy="451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41" y="313764"/>
            <a:ext cx="10703859" cy="11038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Механизмы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достижения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поставленной цели</a:t>
            </a:r>
            <a:endParaRPr lang="ru-RU" dirty="0"/>
          </a:p>
        </p:txBody>
      </p:sp>
      <p:pic>
        <p:nvPicPr>
          <p:cNvPr id="4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8258" y="185634"/>
            <a:ext cx="820396" cy="10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1452283"/>
            <a:ext cx="8292353" cy="46738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Изучение </a:t>
            </a:r>
            <a:r>
              <a:rPr lang="ru-RU" dirty="0" smtClean="0"/>
              <a:t>показателей </a:t>
            </a:r>
            <a:r>
              <a:rPr lang="ru-RU" dirty="0" smtClean="0"/>
              <a:t>рынка труда населенных пунктов</a:t>
            </a:r>
            <a:endParaRPr lang="ru-RU" dirty="0" smtClean="0"/>
          </a:p>
          <a:p>
            <a:r>
              <a:rPr lang="ru-RU" dirty="0" smtClean="0"/>
              <a:t>Анализ </a:t>
            </a:r>
            <a:r>
              <a:rPr lang="ru-RU" dirty="0" smtClean="0"/>
              <a:t>работы органов службы занятости </a:t>
            </a:r>
            <a:r>
              <a:rPr lang="ru-RU" dirty="0" smtClean="0"/>
              <a:t>других регионов </a:t>
            </a:r>
            <a:r>
              <a:rPr lang="ru-RU" dirty="0" smtClean="0"/>
              <a:t>по заявленным </a:t>
            </a:r>
            <a:r>
              <a:rPr lang="ru-RU" dirty="0" smtClean="0"/>
              <a:t>проблемам</a:t>
            </a:r>
            <a:endParaRPr lang="ru-RU" dirty="0" smtClean="0"/>
          </a:p>
          <a:p>
            <a:r>
              <a:rPr lang="ru-RU" dirty="0" smtClean="0"/>
              <a:t>Р</a:t>
            </a:r>
            <a:r>
              <a:rPr lang="ru-RU" dirty="0" smtClean="0"/>
              <a:t>азработка </a:t>
            </a:r>
            <a:r>
              <a:rPr lang="ru-RU" dirty="0" smtClean="0"/>
              <a:t>схемы взаимодействия органов службы занятости </a:t>
            </a:r>
            <a:r>
              <a:rPr lang="ru-RU" dirty="0" smtClean="0"/>
              <a:t>и органов образования</a:t>
            </a:r>
            <a:endParaRPr lang="ru-RU" dirty="0" smtClean="0"/>
          </a:p>
          <a:p>
            <a:r>
              <a:rPr lang="ru-RU" dirty="0" smtClean="0"/>
              <a:t>Р</a:t>
            </a:r>
            <a:r>
              <a:rPr lang="ru-RU" dirty="0" smtClean="0"/>
              <a:t>азработка проекта нормативного акта и пакета локальных документов</a:t>
            </a:r>
            <a:endParaRPr lang="ru-RU" dirty="0" smtClean="0"/>
          </a:p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51" y="185634"/>
            <a:ext cx="11515045" cy="9797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Достигнутые результаты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Индикаторы и показатели эффективности проекта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Дальнейшее развитие проекта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2802039"/>
              </p:ext>
            </p:extLst>
          </p:nvPr>
        </p:nvGraphicFramePr>
        <p:xfrm>
          <a:off x="125505" y="1140542"/>
          <a:ext cx="11905129" cy="241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 descr="Новый рисунок (3)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8258" y="185634"/>
            <a:ext cx="820396" cy="10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4403107"/>
              </p:ext>
            </p:extLst>
          </p:nvPr>
        </p:nvGraphicFramePr>
        <p:xfrm>
          <a:off x="117987" y="3519948"/>
          <a:ext cx="11966436" cy="271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494190" y="6321832"/>
            <a:ext cx="10696654" cy="253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*по оценке Департамента социальной политики Чукотского автономного округа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07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507" y="346999"/>
            <a:ext cx="7182248" cy="70407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 это работает?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1797" y="1271303"/>
            <a:ext cx="11369215" cy="4941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Центр занятости населения и базовая организация (например, школа) заключают Соглашение о совместной работе по организации деятельности трудовых отрядов подростков, согласно которому: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Центр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занятости населения: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ведет учет участников ТОП;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на основании информации, полученной от руководителя ТОП , начисляет и перечисляет  на лицевые счета или в почтовые отделения материальную поддержку участникам ТОП и руководителям ТОП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(в 2022 г. - 12000 руб. в месяц)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Базовая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организация: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определяет  план деятельности ТОП на период летних каникул;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назначает руководителя ТОП;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отвечает  за безопасность жизнедеятельности участников ТОП и достоверность  данных о деятельности отряда, предоставляемых в Центр занятости населения </a:t>
            </a:r>
          </a:p>
          <a:p>
            <a:pPr marL="0" indent="0">
              <a:lnSpc>
                <a:spcPts val="1200"/>
              </a:lnSpc>
              <a:buFont typeface="Arial" pitchFamily="34" charset="0"/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Новый рисунок (3)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8258" y="185634"/>
            <a:ext cx="820396" cy="10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92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DNS\Desktop\для Юли\1719458.jpg"/>
          <p:cNvPicPr/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23566" y="3620159"/>
            <a:ext cx="1514031" cy="137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8258" y="185634"/>
            <a:ext cx="820396" cy="10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F:\Трудовой лагерь -фото 2016г\Июнь 2016г\Андрей 1.jpg"/>
          <p:cNvPicPr/>
          <p:nvPr/>
        </p:nvPicPr>
        <p:blipFill>
          <a:blip r:embed="rId4" cstate="print"/>
          <a:srcRect l="10605" r="35350"/>
          <a:stretch>
            <a:fillRect/>
          </a:stretch>
        </p:blipFill>
        <p:spPr bwMode="auto">
          <a:xfrm>
            <a:off x="132505" y="3976618"/>
            <a:ext cx="2226303" cy="253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uznchao\Общая\ЗУБАРЕВА\Подросток 2016\Трудовые отряды\Image00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15"/>
          <a:stretch/>
        </p:blipFill>
        <p:spPr bwMode="auto">
          <a:xfrm>
            <a:off x="2278378" y="4518623"/>
            <a:ext cx="2897024" cy="21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:\Трудовой лагерь -фото 2016г\Июнь 2016г\Вика 1.jpg"/>
          <p:cNvPicPr/>
          <p:nvPr/>
        </p:nvPicPr>
        <p:blipFill rotWithShape="1">
          <a:blip r:embed="rId6" cstate="print"/>
          <a:srcRect l="881" t="2748" r="4621"/>
          <a:stretch/>
        </p:blipFill>
        <p:spPr bwMode="auto">
          <a:xfrm>
            <a:off x="4959627" y="3886761"/>
            <a:ext cx="3939612" cy="248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\\uznchao\Общая\ЗУБАРЕВА\Подросток 2016\Трудовые отряды\Image000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9459" y="4423481"/>
            <a:ext cx="3167454" cy="21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F:\Трудовой лагерь -фото 2016г\Июнь 2016г\Панана. Курьер.jpg"/>
          <p:cNvPicPr/>
          <p:nvPr/>
        </p:nvPicPr>
        <p:blipFill>
          <a:blip r:embed="rId8" cstate="print"/>
          <a:srcRect t="16865" r="16472" b="14252"/>
          <a:stretch>
            <a:fillRect/>
          </a:stretch>
        </p:blipFill>
        <p:spPr bwMode="auto">
          <a:xfrm>
            <a:off x="9890845" y="1968805"/>
            <a:ext cx="204343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398781" y="2987592"/>
            <a:ext cx="2664831" cy="149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От Москвы и до Чукотки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ТОПы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– лучшая находка!!!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618565"/>
            <a:ext cx="2563907" cy="3003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Ты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без дела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сиди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Лучше пользу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принеси!!!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Приходи в наш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ТОПотряд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Занятых в селе ребят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!!!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506356" y="3250430"/>
            <a:ext cx="3693458" cy="31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Старт в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ТОПовое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лето !!!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467897" y="217133"/>
            <a:ext cx="7420175" cy="2939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ТОП</a:t>
            </a:r>
            <a:r>
              <a:rPr lang="ru-RU" sz="1800" dirty="0" smtClean="0"/>
              <a:t> - новая альтернативная форма занятости несовершеннолетних граждан в возрасте от 14 до 18 лет, позволяющая   провести летнее время с пользой для себя и общества</a:t>
            </a:r>
          </a:p>
          <a:p>
            <a:r>
              <a:rPr lang="ru-RU" sz="1800" b="1" dirty="0" smtClean="0"/>
              <a:t>ТОП</a:t>
            </a:r>
            <a:r>
              <a:rPr lang="ru-RU" sz="1800" dirty="0" smtClean="0"/>
              <a:t> - добровольное объединение подростков на базе образовательного учреждения , созданное для реализации социально значимых дел</a:t>
            </a:r>
          </a:p>
          <a:p>
            <a:r>
              <a:rPr lang="ru-RU" sz="1800" b="1" dirty="0" smtClean="0"/>
              <a:t>ТОП</a:t>
            </a:r>
            <a:r>
              <a:rPr lang="ru-RU" sz="1800" dirty="0" smtClean="0"/>
              <a:t> - возможность принять активное участие в делах, значимых для города или села, приобрести первый опыт, почувствовать себя полезным членом общества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283" y="3663297"/>
            <a:ext cx="109728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5" descr="podrostki_v_seti_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51"/>
          <a:stretch/>
        </p:blipFill>
        <p:spPr bwMode="auto">
          <a:xfrm>
            <a:off x="4053939" y="1624454"/>
            <a:ext cx="4193590" cy="226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4" descr="Новый рисунок (3)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8258" y="185634"/>
            <a:ext cx="820396" cy="10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1743</TotalTime>
  <Words>472</Words>
  <Application>Microsoft Office PowerPoint</Application>
  <PresentationFormat>Произвольный</PresentationFormat>
  <Paragraphs>54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HDOfficeLightV0</vt:lpstr>
      <vt:lpstr>1_HDOfficeLightV0</vt:lpstr>
      <vt:lpstr>Тема Office</vt:lpstr>
      <vt:lpstr>ЧУКОТСКИЙ АВТОНОМНЫЙ ОКРУГ</vt:lpstr>
      <vt:lpstr>Обоснование необходимости проекта</vt:lpstr>
      <vt:lpstr>Слайд 3</vt:lpstr>
      <vt:lpstr>Стратегия достижения поставленной цели</vt:lpstr>
      <vt:lpstr>Механизмы достижения поставленной цели</vt:lpstr>
      <vt:lpstr>Достигнутые результаты Индикаторы и показатели эффективности проекта Дальнейшее развитие проекта</vt:lpstr>
      <vt:lpstr>Как это работает?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ОБ ИСПОЛНЕНИИ окружного бюджета 3а 2014 год по отрасли Здравоохранение</dc:title>
  <dc:creator>user</dc:creator>
  <cp:lastModifiedBy>uzn</cp:lastModifiedBy>
  <cp:revision>97</cp:revision>
  <dcterms:created xsi:type="dcterms:W3CDTF">2015-04-08T11:51:19Z</dcterms:created>
  <dcterms:modified xsi:type="dcterms:W3CDTF">2022-08-31T01:06:31Z</dcterms:modified>
</cp:coreProperties>
</file>