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E36A49"/>
    <a:srgbClr val="CF4520"/>
    <a:srgbClr val="FFFF99"/>
    <a:srgbClr val="44C462"/>
    <a:srgbClr val="CCFFCC"/>
    <a:srgbClr val="DDFFF0"/>
    <a:srgbClr val="8FF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8" autoAdjust="0"/>
    <p:restoredTop sz="94822" autoAdjust="0"/>
  </p:normalViewPr>
  <p:slideViewPr>
    <p:cSldViewPr snapToGrid="0" showGuides="1">
      <p:cViewPr>
        <p:scale>
          <a:sx n="69" d="100"/>
          <a:sy n="69" d="100"/>
        </p:scale>
        <p:origin x="4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3BBB-0813-4A1A-A5BC-13F5B3AA9708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2E81C-161E-452B-8881-400962CD6F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3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2E81C-161E-452B-8881-400962CD6F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9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0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6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0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6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5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C6E4-2476-4844-A696-0F4CAC78CD7E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A42E-4790-4951-8D4A-777D43DE5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82340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«Карьера </a:t>
            </a:r>
            <a:r>
              <a:rPr lang="ru-RU" sz="4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трудоустроенного через центр занятости </a:t>
            </a:r>
            <a:r>
              <a:rPr lang="ru-RU" sz="4800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населения»</a:t>
            </a:r>
            <a:endParaRPr lang="ru-RU" sz="4800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0488" y="268094"/>
            <a:ext cx="6991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33A0"/>
                </a:solidFill>
                <a:latin typeface="Montserrat Medium" panose="00000600000000000000" pitchFamily="50" charset="-52"/>
                <a:ea typeface="Calibri" panose="020F0502020204030204" pitchFamily="34" charset="0"/>
              </a:rPr>
              <a:t>Республика Татарстан</a:t>
            </a:r>
            <a:endParaRPr lang="ru-RU" sz="3200" b="1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algn="ctr"/>
            <a:r>
              <a:rPr lang="ru-RU" sz="3200" b="1" dirty="0" smtClean="0">
                <a:solidFill>
                  <a:srgbClr val="0033A0"/>
                </a:solidFill>
                <a:effectLst/>
                <a:latin typeface="Montserrat Medium" panose="00000600000000000000" pitchFamily="50" charset="-52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33A0"/>
                </a:solidFill>
                <a:latin typeface="Montserrat Medium" panose="00000600000000000000" pitchFamily="50" charset="-52"/>
                <a:ea typeface="Calibri" panose="020F0502020204030204" pitchFamily="34" charset="0"/>
              </a:rPr>
              <a:t>Номинация «Лучший проект»</a:t>
            </a:r>
            <a:endParaRPr lang="ru-RU" sz="3200" b="1" dirty="0">
              <a:solidFill>
                <a:srgbClr val="0033A0"/>
              </a:solidFill>
              <a:latin typeface="Montserrat Medium" panose="00000600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3" y="54149"/>
            <a:ext cx="1634569" cy="90644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5692346"/>
            <a:ext cx="9144000" cy="1042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Сроки реализации: 09.07.2021 – 31.12.2024</a:t>
            </a:r>
            <a:endParaRPr lang="ru-RU" sz="2400" b="1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73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98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Обоснование необходимости проекта</a:t>
            </a:r>
            <a:endParaRPr lang="ru-RU" sz="3200" b="1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610" y="1984276"/>
            <a:ext cx="8776789" cy="384175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2000"/>
              </a:spcAft>
              <a:buNone/>
            </a:pP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35</a:t>
            </a:r>
            <a:r>
              <a:rPr lang="ru-RU" dirty="0">
                <a:solidFill>
                  <a:srgbClr val="0033A0"/>
                </a:solidFill>
                <a:latin typeface="Montserrat Medium" panose="00000600000000000000" pitchFamily="50" charset="-52"/>
              </a:rPr>
              <a:t>% граждан выражают недовольство качеством предлагаемых </a:t>
            </a: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вакансий</a:t>
            </a:r>
            <a:r>
              <a:rPr lang="en-US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.</a:t>
            </a:r>
          </a:p>
          <a:p>
            <a:pPr marL="0" indent="0" algn="just">
              <a:spcAft>
                <a:spcPts val="2000"/>
              </a:spcAft>
              <a:buNone/>
            </a:pP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43</a:t>
            </a:r>
            <a:r>
              <a:rPr lang="ru-RU" dirty="0">
                <a:solidFill>
                  <a:srgbClr val="0033A0"/>
                </a:solidFill>
                <a:latin typeface="Montserrat Medium" panose="00000600000000000000" pitchFamily="50" charset="-52"/>
              </a:rPr>
              <a:t>% работодателей не удовлетворены качеством подбора кадров через центр </a:t>
            </a: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занятости</a:t>
            </a:r>
            <a:r>
              <a:rPr lang="en-US" dirty="0">
                <a:solidFill>
                  <a:srgbClr val="0033A0"/>
                </a:solidFill>
                <a:latin typeface="Montserrat Medium" panose="00000600000000000000" pitchFamily="50" charset="-52"/>
              </a:rPr>
              <a:t>.</a:t>
            </a:r>
            <a:endParaRPr lang="en-US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marL="0" indent="0" algn="just">
              <a:spcAft>
                <a:spcPts val="2000"/>
              </a:spcAft>
              <a:buNone/>
            </a:pP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10</a:t>
            </a:r>
            <a:r>
              <a:rPr lang="ru-RU" dirty="0">
                <a:solidFill>
                  <a:srgbClr val="0033A0"/>
                </a:solidFill>
                <a:latin typeface="Montserrat Medium" panose="00000600000000000000" pitchFamily="50" charset="-52"/>
              </a:rPr>
              <a:t>% граждан повторно обращаются в центр занятости после трудоустройства.</a:t>
            </a:r>
          </a:p>
          <a:p>
            <a:pPr algn="just">
              <a:spcAft>
                <a:spcPts val="20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algn="just">
              <a:spcAft>
                <a:spcPts val="200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3" y="54149"/>
            <a:ext cx="1634569" cy="906443"/>
          </a:xfrm>
          <a:prstGeom prst="rect">
            <a:avLst/>
          </a:prstGeom>
        </p:spPr>
      </p:pic>
      <p:pic>
        <p:nvPicPr>
          <p:cNvPr id="2050" name="Picture 2" descr="https://cdn-icons.flaticon.com/png/512/5732/premium/5732611.png?token=exp=1660118281~hmac=0ec88e3125365a93ff4685823fd026a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67" y="1662595"/>
            <a:ext cx="1700486" cy="17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-icons.flaticon.com/png/512/4223/premium/4223950.png?token=exp=1660222063~hmac=9d897dac38832cf0a71ad47d680eb70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91" y="4173747"/>
            <a:ext cx="1488838" cy="14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92" y="6668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Цели и задачи проекта</a:t>
            </a:r>
            <a:endParaRPr lang="ru-RU" sz="3200" b="1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3076" name="Picture 4" descr="https://cdn-icons.flaticon.com/png/512/5732/premium/5732649.png?token=exp=1660118498~hmac=9697f1d0ed1d9a82826d194e9382555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78" y="2930157"/>
            <a:ext cx="3352022" cy="33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2" y="1057619"/>
            <a:ext cx="9614594" cy="556465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Цель проекта</a:t>
            </a:r>
            <a:r>
              <a:rPr lang="ru-RU" sz="3800" b="1" dirty="0">
                <a:solidFill>
                  <a:srgbClr val="0033A0"/>
                </a:solidFill>
                <a:latin typeface="Montserrat Medium" panose="00000600000000000000" pitchFamily="50" charset="-52"/>
              </a:rPr>
              <a:t> </a:t>
            </a:r>
            <a:r>
              <a:rPr lang="ru-RU" sz="3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– повышение эффективности деятельности центров занятости населения по трудоустройству граждан и последующему закреплению граждан на рабочих местах</a:t>
            </a:r>
            <a:r>
              <a:rPr lang="ru-RU" sz="3800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3800" b="1" u="sng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800" b="1" u="sng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Задачи </a:t>
            </a:r>
            <a:r>
              <a:rPr lang="ru-RU" sz="3800" b="1" u="sng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проекта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уменьшение продолжительности поиска работы гражданином, оптимизация процесса подбора подходящей работы;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повышение процента трудоустройства через центр занятости населения;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повышение квалификации специалистов центра занятости населения;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формирование модели «эффективного взаимодействия» с работодателями;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закрепление трудоустроенных через центр занятости граждан на рабочих местах,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восполнение нехватки кадров на предприятиях;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повышение удовлетворенности граждан обращением в центр занятости населения.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3" y="54149"/>
            <a:ext cx="1634569" cy="9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17" y="5414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Стратегия достижения поставленных целей</a:t>
            </a:r>
            <a:endParaRPr lang="ru-RU" sz="3200" b="1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3" y="54149"/>
            <a:ext cx="1634569" cy="906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9130" y="1393108"/>
            <a:ext cx="7193740" cy="520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2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2" y="-98262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Механизм достижения поставленных целей</a:t>
            </a:r>
            <a:r>
              <a:rPr lang="en-US" sz="3200" b="1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/>
            </a:r>
            <a:br>
              <a:rPr lang="en-US" sz="3200" b="1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</a:br>
            <a:r>
              <a:rPr lang="ru-RU" sz="3200" b="1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Дорожная карта</a:t>
            </a:r>
            <a:endParaRPr lang="ru-RU" sz="3200" b="1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3" y="54149"/>
            <a:ext cx="1634569" cy="90644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4518" y="1147553"/>
            <a:ext cx="8707582" cy="43513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Решение 1.</a:t>
            </a:r>
            <a:r>
              <a:rPr lang="ru-RU" sz="1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 Подготовка и сопровождение внедрения </a:t>
            </a:r>
            <a:r>
              <a:rPr lang="ru-RU" sz="1800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НСИ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Решение 2.</a:t>
            </a:r>
            <a:r>
              <a:rPr lang="ru-RU" sz="1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 Внедрение цифровых технологий и решений в деятельность ЦЗН </a:t>
            </a:r>
            <a:endParaRPr lang="ru-RU" sz="1800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Решение 3.</a:t>
            </a:r>
            <a:r>
              <a:rPr lang="ru-RU" sz="1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 Информирование граждан и работодателей с целью повышения имиджа службы занятости </a:t>
            </a:r>
            <a:endParaRPr lang="ru-RU" sz="1800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Решение 4.</a:t>
            </a:r>
            <a:r>
              <a:rPr lang="ru-RU" sz="1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 Совершенствование нормативной базы и административных процедур при оказании услуг населению </a:t>
            </a:r>
            <a:endParaRPr lang="ru-RU" sz="1800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Решение 5.</a:t>
            </a:r>
            <a:r>
              <a:rPr lang="ru-RU" sz="1800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 </a:t>
            </a:r>
            <a:r>
              <a:rPr lang="ru-RU" sz="1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Повышение эффективности взаимодействия ЦЗН с гражданами </a:t>
            </a:r>
            <a:endParaRPr lang="ru-RU" sz="1800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Решение 6.</a:t>
            </a:r>
            <a:r>
              <a:rPr lang="ru-RU" sz="1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 Повышение эффективности взаимодействия ЦЗН с работодателями </a:t>
            </a:r>
            <a:endParaRPr lang="ru-RU" sz="1800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Решение 7.</a:t>
            </a:r>
            <a:r>
              <a:rPr lang="ru-RU" sz="1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 Развитие компетенций специалистов органов службы занятости населения </a:t>
            </a:r>
            <a:endParaRPr lang="ru-RU" sz="1800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u="sng" dirty="0">
                <a:solidFill>
                  <a:srgbClr val="0033A0"/>
                </a:solidFill>
                <a:latin typeface="Montserrat Medium" panose="00000600000000000000" pitchFamily="50" charset="-52"/>
              </a:rPr>
              <a:t>Решение 8.</a:t>
            </a:r>
            <a:r>
              <a:rPr lang="ru-RU" sz="1800" dirty="0">
                <a:solidFill>
                  <a:srgbClr val="0033A0"/>
                </a:solidFill>
                <a:latin typeface="Montserrat Medium" panose="00000600000000000000" pitchFamily="50" charset="-52"/>
              </a:rPr>
              <a:t> Сопровождение ЦЗН трудоустроенного гражданина  </a:t>
            </a:r>
          </a:p>
        </p:txBody>
      </p:sp>
      <p:pic>
        <p:nvPicPr>
          <p:cNvPr id="1026" name="Picture 2" descr="https://cdn-icons.flaticon.com/png/512/5732/premium/5732504.png?token=exp=1660214759~hmac=452fdc0e2736c32517ae8faaf0cca2c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83" y="968622"/>
            <a:ext cx="251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dn-icons.flaticon.com/png/512/5732/premium/5732638.png?token=exp=1660118296~hmac=186675926729678dbda0f2cc31cf28c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89" y="3974845"/>
            <a:ext cx="2251785" cy="22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54149"/>
            <a:ext cx="9446443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Достигнутые результаты. Индикаторы и показатели эффективности проекта</a:t>
            </a:r>
            <a:endParaRPr lang="ru-RU" sz="3200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3" y="54149"/>
            <a:ext cx="1634569" cy="906443"/>
          </a:xfrm>
          <a:prstGeom prst="rect">
            <a:avLst/>
          </a:prstGeom>
        </p:spPr>
      </p:pic>
      <p:sp>
        <p:nvSpPr>
          <p:cNvPr id="6" name="AutoShape 2" descr="https://cdn-icons.flaticon.com/png/512/5732/premium/5732549.png?token=exp=1660119315~hmac=4abff75aacc23820840fe05bb8db12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39587" y="2001564"/>
            <a:ext cx="476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Уровень </a:t>
            </a: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удовлетворенности</a:t>
            </a:r>
          </a:p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эффективностью оказания услуги </a:t>
            </a: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(%)</a:t>
            </a:r>
            <a:endParaRPr lang="ru-RU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302" y="2824797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Время, потраченное</a:t>
            </a:r>
          </a:p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на получение услуги </a:t>
            </a: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(дни)</a:t>
            </a:r>
            <a:endParaRPr lang="ru-RU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8927" y="3656790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Индекс </a:t>
            </a: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приверженности потребителя(%)</a:t>
            </a:r>
            <a:endParaRPr lang="ru-RU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8927" y="4400903"/>
            <a:ext cx="38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Процент трудоустройства (%) </a:t>
            </a:r>
            <a:endParaRPr lang="ru-RU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988" y="5065504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Средняя </a:t>
            </a:r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продолжительность безработицы</a:t>
            </a:r>
            <a:endParaRPr lang="ru-RU" dirty="0" smtClean="0">
              <a:solidFill>
                <a:srgbClr val="0033A0"/>
              </a:solidFill>
              <a:latin typeface="Montserrat Medium" panose="00000600000000000000" pitchFamily="50" charset="-52"/>
            </a:endParaRPr>
          </a:p>
          <a:p>
            <a:r>
              <a:rPr lang="ru-RU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(месяцы)</a:t>
            </a:r>
            <a:endParaRPr lang="ru-RU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5556" y="2053323"/>
            <a:ext cx="4289778" cy="544960"/>
          </a:xfrm>
          <a:prstGeom prst="roundRect">
            <a:avLst/>
          </a:prstGeom>
          <a:solidFill>
            <a:srgbClr val="69B3E7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55556" y="3568975"/>
            <a:ext cx="4289778" cy="544960"/>
          </a:xfrm>
          <a:prstGeom prst="roundRect">
            <a:avLst/>
          </a:prstGeom>
          <a:solidFill>
            <a:srgbClr val="69B3E7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55556" y="2811149"/>
            <a:ext cx="4289778" cy="544960"/>
          </a:xfrm>
          <a:prstGeom prst="roundRect">
            <a:avLst/>
          </a:prstGeom>
          <a:solidFill>
            <a:srgbClr val="69B3E7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55556" y="4329914"/>
            <a:ext cx="4289778" cy="544960"/>
          </a:xfrm>
          <a:prstGeom prst="roundRect">
            <a:avLst/>
          </a:prstGeom>
          <a:solidFill>
            <a:srgbClr val="69B3E7"/>
          </a:solidFill>
          <a:ln>
            <a:solidFill>
              <a:srgbClr val="091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55556" y="5090853"/>
            <a:ext cx="4289778" cy="544960"/>
          </a:xfrm>
          <a:prstGeom prst="roundRect">
            <a:avLst/>
          </a:prstGeom>
          <a:solidFill>
            <a:srgbClr val="69B3E7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48890" y="2058513"/>
            <a:ext cx="2585154" cy="544960"/>
          </a:xfrm>
          <a:prstGeom prst="roundRect">
            <a:avLst/>
          </a:prstGeom>
          <a:solidFill>
            <a:srgbClr val="0033A0"/>
          </a:solidFill>
          <a:ln>
            <a:solidFill>
              <a:srgbClr val="091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30042" y="21411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2,9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68269" y="212119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37785" y="2808036"/>
            <a:ext cx="2096259" cy="544960"/>
          </a:xfrm>
          <a:prstGeom prst="roundRect">
            <a:avLst/>
          </a:prstGeom>
          <a:solidFill>
            <a:srgbClr val="0033A0"/>
          </a:solidFill>
          <a:ln>
            <a:solidFill>
              <a:srgbClr val="091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730042" y="29110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132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3928" y="28588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119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09537" y="3557559"/>
            <a:ext cx="2424507" cy="544960"/>
          </a:xfrm>
          <a:prstGeom prst="roundRect">
            <a:avLst/>
          </a:prstGeom>
          <a:solidFill>
            <a:srgbClr val="0033A0"/>
          </a:solidFill>
          <a:ln>
            <a:solidFill>
              <a:srgbClr val="091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714685" y="36509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83,2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0001" y="364224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87,1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237785" y="5090853"/>
            <a:ext cx="2096259" cy="544960"/>
          </a:xfrm>
          <a:prstGeom prst="roundRect">
            <a:avLst/>
          </a:prstGeom>
          <a:solidFill>
            <a:srgbClr val="0033A0"/>
          </a:solidFill>
          <a:ln>
            <a:solidFill>
              <a:srgbClr val="091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739824" y="517866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4,3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13372" y="517926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2076" y="1664295"/>
            <a:ext cx="1333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Montserrat Medium" panose="00000600000000000000" pitchFamily="50" charset="-52"/>
              </a:rPr>
              <a:t>сентябрь 2021</a:t>
            </a:r>
            <a:endParaRPr lang="ru-RU" sz="1200" dirty="0">
              <a:latin typeface="Montserrat Medium" panose="00000600000000000000" pitchFamily="50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15928" y="1664295"/>
            <a:ext cx="170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Montserrat Medium" panose="00000600000000000000" pitchFamily="50" charset="-52"/>
              </a:rPr>
              <a:t>август  2022</a:t>
            </a:r>
            <a:endParaRPr lang="ru-RU" sz="1200" dirty="0">
              <a:latin typeface="Montserrat Medium" panose="00000600000000000000" pitchFamily="50" charset="-52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0" y="2090445"/>
            <a:ext cx="556846" cy="5568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5" y="2893339"/>
            <a:ext cx="548081" cy="5480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3" y="3601046"/>
            <a:ext cx="533013" cy="5330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0" y="4326163"/>
            <a:ext cx="590306" cy="5903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6" y="5109596"/>
            <a:ext cx="566087" cy="566087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10472655" y="3639639"/>
            <a:ext cx="0" cy="3354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0473462" y="2141137"/>
            <a:ext cx="0" cy="3354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473462" y="2892698"/>
            <a:ext cx="0" cy="3354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0476480" y="5212532"/>
            <a:ext cx="0" cy="3354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8748890" y="4329914"/>
            <a:ext cx="2615743" cy="544960"/>
          </a:xfrm>
          <a:prstGeom prst="roundRect">
            <a:avLst/>
          </a:prstGeom>
          <a:solidFill>
            <a:srgbClr val="0033A0"/>
          </a:solidFill>
          <a:ln>
            <a:solidFill>
              <a:srgbClr val="091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0473462" y="4434768"/>
            <a:ext cx="0" cy="3354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690438" y="440600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62,0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74448" y="44177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77,0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726" y="2533738"/>
            <a:ext cx="9446443" cy="132556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33A0"/>
                </a:solidFill>
                <a:latin typeface="Montserrat Medium" panose="00000600000000000000" pitchFamily="50" charset="-52"/>
              </a:rPr>
              <a:t>Спасибо за внимание!</a:t>
            </a:r>
            <a:endParaRPr lang="ru-RU" sz="6000" dirty="0">
              <a:solidFill>
                <a:srgbClr val="0033A0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3" y="54149"/>
            <a:ext cx="1634569" cy="906443"/>
          </a:xfrm>
          <a:prstGeom prst="rect">
            <a:avLst/>
          </a:prstGeom>
        </p:spPr>
      </p:pic>
      <p:sp>
        <p:nvSpPr>
          <p:cNvPr id="6" name="AutoShape 2" descr="https://cdn-icons.flaticon.com/png/512/5732/premium/5732549.png?token=exp=1660119315~hmac=4abff75aacc23820840fe05bb8db12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287</Words>
  <Application>Microsoft Office PowerPoint</Application>
  <PresentationFormat>Широкоэкранный</PresentationFormat>
  <Paragraphs>53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 Medium</vt:lpstr>
      <vt:lpstr>Wingdings</vt:lpstr>
      <vt:lpstr>Тема Office</vt:lpstr>
      <vt:lpstr>«Карьера трудоустроенного через центр занятости населения»</vt:lpstr>
      <vt:lpstr>Обоснование необходимости проекта</vt:lpstr>
      <vt:lpstr>Цели и задачи проекта</vt:lpstr>
      <vt:lpstr>Стратегия достижения поставленных целей</vt:lpstr>
      <vt:lpstr>Механизм достижения поставленных целей Дорожная карта</vt:lpstr>
      <vt:lpstr>Достигнутые результаты. Индикаторы и показатели эффективности проекта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Карьера трудоустроенного через центр занятости населения</dc:title>
  <dc:creator>ita-319-6</dc:creator>
  <cp:lastModifiedBy>progzan-305-3</cp:lastModifiedBy>
  <cp:revision>44</cp:revision>
  <dcterms:created xsi:type="dcterms:W3CDTF">2022-08-10T07:23:40Z</dcterms:created>
  <dcterms:modified xsi:type="dcterms:W3CDTF">2022-08-12T06:02:57Z</dcterms:modified>
</cp:coreProperties>
</file>