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9" r:id="rId2"/>
    <p:sldId id="266" r:id="rId3"/>
    <p:sldId id="268" r:id="rId4"/>
    <p:sldId id="261" r:id="rId5"/>
    <p:sldId id="269" r:id="rId6"/>
    <p:sldId id="271" r:id="rId7"/>
    <p:sldId id="272" r:id="rId8"/>
    <p:sldId id="262" r:id="rId9"/>
    <p:sldId id="270" r:id="rId10"/>
    <p:sldId id="274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0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pos="335" userDrawn="1">
          <p15:clr>
            <a:srgbClr val="A4A3A4"/>
          </p15:clr>
        </p15:guide>
        <p15:guide id="5" orient="horz" pos="3981" userDrawn="1">
          <p15:clr>
            <a:srgbClr val="A4A3A4"/>
          </p15:clr>
        </p15:guide>
        <p15:guide id="6" orient="horz" pos="802" userDrawn="1">
          <p15:clr>
            <a:srgbClr val="A4A3A4"/>
          </p15:clr>
        </p15:guide>
        <p15:guide id="7" orient="horz" pos="3791" userDrawn="1">
          <p15:clr>
            <a:srgbClr val="A4A3A4"/>
          </p15:clr>
        </p15:guide>
        <p15:guide id="8" orient="horz" pos="36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91D"/>
    <a:srgbClr val="9A3A3A"/>
    <a:srgbClr val="0033A0"/>
    <a:srgbClr val="6AB3E7"/>
    <a:srgbClr val="E6E6E6"/>
    <a:srgbClr val="003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6" autoAdjust="0"/>
  </p:normalViewPr>
  <p:slideViewPr>
    <p:cSldViewPr snapToGrid="0">
      <p:cViewPr varScale="1">
        <p:scale>
          <a:sx n="102" d="100"/>
          <a:sy n="102" d="100"/>
        </p:scale>
        <p:origin x="834" y="-18"/>
      </p:cViewPr>
      <p:guideLst>
        <p:guide orient="horz" pos="540"/>
        <p:guide pos="211"/>
        <p:guide pos="7469"/>
        <p:guide pos="335"/>
        <p:guide orient="horz" pos="3981"/>
        <p:guide orient="horz" pos="802"/>
        <p:guide orient="horz" pos="3791"/>
        <p:guide orient="horz" pos="36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93F9C-0675-41CA-8AF2-325749AB8C8E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E8E38-876E-4FCA-873E-3E8EF51C2C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49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E8E38-876E-4FCA-873E-3E8EF51C2C7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52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8DFDB-67B0-4AFD-BE70-368F4ABAB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748349-05A2-4F2C-8F3A-3BF51BDC6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A246BB-3F70-42C6-9CE0-CE9F6D3A7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5B2C-135B-440D-8A09-E8379C0200DA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094A3-90F4-4E68-9576-E903D9C7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E11E77-572A-4B2B-9282-E94B8FB2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C3C7-D33D-4303-802E-2B3489DF9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7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365B0-C37E-4806-B197-24879E09B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9160FC-98A1-4BE5-955C-3DF2BBEA9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F50694-01C9-4663-B13A-9BF8395C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395A-9611-4294-A467-D18D217DDE68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5A5963-C359-4247-91EC-52750AB9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3258BF-7C8E-4135-B0D9-A5E2BFF5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C3C7-D33D-4303-802E-2B3489DF9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9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E989B-64B7-4940-A21C-E125574C7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78CB8A-059B-4258-BCBE-8EC714D61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3784D5-DB50-4D65-8A14-2FC2A46F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246-DB55-4807-A0B6-2AFFEACD5386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6DADAE-588D-4013-B536-DC18EE4D8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4807F-27BF-4260-B54C-F0339DC1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C3C7-D33D-4303-802E-2B3489DF9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06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муцтитул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A51417-B5AF-4C46-8610-0C416E818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3" y="1049338"/>
            <a:ext cx="5724524" cy="301298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5800"/>
              </a:lnSpc>
              <a:defRPr sz="4800" b="0" i="0" kern="0" baseline="0">
                <a:solidFill>
                  <a:schemeClr val="bg1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Сервисы профориентации студентов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школьников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A72EC8B-E2FF-3D47-BE3C-2CA674817A8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66103" y="538480"/>
            <a:ext cx="864654" cy="3407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1000" b="0" i="0" baseline="0">
                <a:solidFill>
                  <a:schemeClr val="bg1"/>
                </a:solidFill>
                <a:latin typeface="Montserrat Medium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ru-RU" dirty="0"/>
              <a:t>Раздел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84638BD-3641-4C48-94D6-B3CE97604AFB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550863" y="6166112"/>
            <a:ext cx="356834" cy="2530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900" b="0" i="0" baseline="0">
                <a:solidFill>
                  <a:schemeClr val="bg1"/>
                </a:solidFill>
                <a:latin typeface="Montserrat" pitchFamily="2" charset="77"/>
                <a:ea typeface="Geometria Light" panose="020B0403020204020204" pitchFamily="34" charset="-52"/>
              </a:defRPr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fld id="{9AC8DEFD-8475-7946-8693-0C88E19A6E53}" type="slidenum">
              <a:rPr lang="en-US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28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CA704-3E38-4BC5-A940-C180CBB44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62133C-88A5-4344-8195-F940FE2A8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8D22C5-0CC3-4930-86E7-E81B479F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5E52-FEDB-4605-B927-0EA37790E68C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8B7D75-557E-4AC7-AF4E-CA2810C1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2D68D1-F340-47D2-AB40-426F1317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C3C7-D33D-4303-802E-2B3489DF9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5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531A7-C274-4386-A807-F1AA8934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2E6CEA-CA6A-4C56-8723-E4023224E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0BC53-9EAB-4851-851E-72CAE22BD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72E4-68E8-41C8-8D9B-DB19497F61B1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10D718-23C4-4A6A-A7D6-8DAB106E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0E1569-99EF-4AF3-91CB-88692373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C3C7-D33D-4303-802E-2B3489DF9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92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9F580-7B88-460A-B41D-E8E3052D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03B05D-AA3B-478D-9C07-042D2168D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A06778-4768-43BE-99CC-A32F548CF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464E08-EC02-43DC-9CD9-4D8B7D01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686A-84D8-4067-8BFE-B497EDAE00C2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10E33F-5CEB-4EFD-AB6B-70C1AAA0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D6F7C3-3EB3-41A3-80CF-D2D1B002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C3C7-D33D-4303-802E-2B3489DF9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4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E57C6-4186-457C-A19F-AF6D5C75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1E60F9-411D-43A0-B49D-43BB22B73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9B2E3D-A146-4670-88B7-77C74A87A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C585F3-0C5A-4DFE-9EBD-BFA6292DC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6734C3-DF0F-4D30-AEC7-5D47474E4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45D8F6-CF80-4662-A944-4CD86864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E735-DEB9-4735-B723-A6C6A1A5D2E6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734DD7-29B2-4368-A77D-CF14CC932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D0AE69-FEFD-4645-8072-CC7AF08B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C3C7-D33D-4303-802E-2B3489DF9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15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08649-A65C-4870-9949-7ECF7718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2AA8AA-2733-4878-9250-AE9F0E23F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32C-E13A-4FCB-B33E-292733623C6F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60B8E7-93C4-4C31-A7B3-40BD1AE4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9A61D8-20A6-481A-93C2-E1A060CB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C3C7-D33D-4303-802E-2B3489DF9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4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B92D36-5C41-4A08-ADE2-A46FA6A2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FF5E-57B7-4B0E-BAF8-D4AE0F63054E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A7FD4C-BA08-4AD3-B702-AC178214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967BE9-8162-44A1-B5D9-E253DF14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C3C7-D33D-4303-802E-2B3489DF9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1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5F57C-D175-4228-9ABD-8A8DAE86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BBCF64-2FF8-46CF-9E4E-3A9BA2159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4DCE29-9FCC-4726-B93A-768DDDE67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594B58-6488-460B-A7CC-BE22A58D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93A0-A2AF-4522-9597-775FF8601337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40F9EE-5468-4DC6-A4FB-00707E9D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51A784-2F37-4EB4-824F-6D85B81F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C3C7-D33D-4303-802E-2B3489DF9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1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034E0-9C29-4FE6-A47F-625C03A1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0BD3B3-4FDA-469D-B266-EFDD2C0CE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D90A09-CDB5-46A1-9B63-434836118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83E3D7-94CB-438D-AAD7-CBAF68B9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E302-3B20-4F11-9740-C74DE517C12D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5C400A-2A87-4890-A6D8-001B37517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FFDFDE-25BF-490F-8071-A8E9BCA7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C3C7-D33D-4303-802E-2B3489DF9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0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BE062-7435-43CC-8AE4-B7792FB23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A51689-05B9-4943-BF29-C4808B028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F2F398-F2E9-4A44-8193-28C4F6AE7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76CEF-9311-4163-9072-CC31D7C6E3C4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A408E7-4C0F-4B55-B2BE-1C906E120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82CF30-425A-4A18-8834-212CB6874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4C3C7-D33D-4303-802E-2B3489DF9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68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Bahnschrift" panose="020B0502040204020203" pitchFamily="34" charset="0"/>
              </a:rPr>
              <a:t>Виртуальный помощник «Кадровик 42</a:t>
            </a:r>
            <a:r>
              <a:rPr lang="ru-RU" b="1" dirty="0" smtClean="0">
                <a:latin typeface="Bahnschrift" panose="020B0502040204020203" pitchFamily="34" charset="0"/>
              </a:rPr>
              <a:t>»</a:t>
            </a:r>
            <a:br>
              <a:rPr lang="ru-RU" b="1" dirty="0" smtClean="0">
                <a:latin typeface="Bahnschrift" panose="020B0502040204020203" pitchFamily="34" charset="0"/>
              </a:rPr>
            </a:br>
            <a:r>
              <a:rPr lang="ru-RU" b="1" dirty="0" smtClean="0">
                <a:latin typeface="Bahnschrift" panose="020B0502040204020203" pitchFamily="34" charset="0"/>
              </a:rPr>
              <a:t/>
            </a:r>
            <a:br>
              <a:rPr lang="ru-RU" b="1" dirty="0" smtClean="0">
                <a:latin typeface="Bahnschrift" panose="020B0502040204020203" pitchFamily="34" charset="0"/>
              </a:rPr>
            </a:br>
            <a:r>
              <a:rPr lang="ru-RU" i="1" dirty="0" smtClean="0">
                <a:latin typeface="Bahnschrift" panose="020B0502040204020203" pitchFamily="34" charset="0"/>
              </a:rPr>
              <a:t>(</a:t>
            </a:r>
            <a:r>
              <a:rPr lang="ru-RU" b="1" i="1" dirty="0">
                <a:latin typeface="Bahnschrift" panose="020B0502040204020203" pitchFamily="34" charset="0"/>
              </a:rPr>
              <a:t>Ч</a:t>
            </a:r>
            <a:r>
              <a:rPr lang="ru-RU" i="1" dirty="0" smtClean="0">
                <a:latin typeface="Bahnschrift" panose="020B0502040204020203" pitchFamily="34" charset="0"/>
              </a:rPr>
              <a:t>ат- </a:t>
            </a:r>
            <a:r>
              <a:rPr lang="ru-RU" i="1" dirty="0">
                <a:latin typeface="Bahnschrift" panose="020B0502040204020203" pitchFamily="34" charset="0"/>
              </a:rPr>
              <a:t>Б</a:t>
            </a:r>
            <a:r>
              <a:rPr lang="ru-RU" i="1" dirty="0" smtClean="0">
                <a:latin typeface="Bahnschrift" panose="020B0502040204020203" pitchFamily="34" charset="0"/>
              </a:rPr>
              <a:t>от)</a:t>
            </a:r>
            <a:endParaRPr lang="ru-RU" i="1" dirty="0"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439266"/>
            <a:ext cx="4352043" cy="527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</a:rPr>
              <a:t>Государственное казенное учреждение Центр занятости населения </a:t>
            </a:r>
          </a:p>
          <a:p>
            <a:pPr algn="ctr"/>
            <a:r>
              <a:rPr lang="ru-RU" b="1" dirty="0" smtClean="0">
                <a:latin typeface="+mj-lt"/>
              </a:rPr>
              <a:t>города Кемерово</a:t>
            </a:r>
          </a:p>
          <a:p>
            <a:pPr algn="ctr"/>
            <a:r>
              <a:rPr lang="ru-RU" b="1" dirty="0" smtClean="0">
                <a:latin typeface="+mj-lt"/>
              </a:rPr>
              <a:t>(Кемеровская область – Кузбасс)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41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1928" y="3755197"/>
            <a:ext cx="97098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dirty="0" smtClean="0">
                <a:solidFill>
                  <a:srgbClr val="E849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dirty="0" smtClean="0">
                <a:solidFill>
                  <a:srgbClr val="E849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solidFill>
                  <a:srgbClr val="E849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квартале 2023 года чат-бот будет оснащен функциями: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Переводить </a:t>
            </a:r>
            <a:r>
              <a:rPr lang="ru-RU" dirty="0" smtClean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звонок на оператора </a:t>
            </a:r>
            <a:r>
              <a:rPr lang="ru-RU" dirty="0" smtClean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передачей предыстории разговора и историей прошлых обращений клиента;</a:t>
            </a:r>
            <a:endParaRPr lang="ru-RU" dirty="0" smtClean="0">
              <a:solidFill>
                <a:srgbClr val="0032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Имитировать речь, самостоятельно обзванивать клиентов;</a:t>
            </a:r>
            <a:endParaRPr lang="ru-RU" dirty="0" smtClean="0">
              <a:solidFill>
                <a:srgbClr val="0032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Отвечать на вопросы клиента с использованием персонифицированной информации из базы данных;</a:t>
            </a:r>
            <a:endParaRPr lang="ru-RU" dirty="0" smtClean="0">
              <a:solidFill>
                <a:srgbClr val="0032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</a:t>
            </a:r>
            <a:r>
              <a:rPr lang="ru-RU" dirty="0" smtClean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динамичный разговор с </a:t>
            </a:r>
            <a:r>
              <a:rPr lang="ru-RU" dirty="0" smtClean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пользователем;</a:t>
            </a:r>
            <a:endParaRPr lang="ru-RU" dirty="0" smtClean="0">
              <a:solidFill>
                <a:srgbClr val="0032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Производить </a:t>
            </a:r>
            <a:r>
              <a:rPr lang="ru-RU" dirty="0" smtClean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</a:t>
            </a:r>
            <a:r>
              <a:rPr lang="ru-RU" dirty="0" smtClean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звонков;</a:t>
            </a:r>
            <a:endParaRPr lang="ru-RU" dirty="0" smtClean="0">
              <a:solidFill>
                <a:srgbClr val="0032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dirty="0" smtClean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отложенным </a:t>
            </a:r>
            <a:r>
              <a:rPr lang="ru-RU" dirty="0" smtClean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звонкам;</a:t>
            </a:r>
            <a:endParaRPr lang="ru-RU" dirty="0" smtClean="0">
              <a:solidFill>
                <a:srgbClr val="0032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dirty="0" smtClean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аналитику </a:t>
            </a:r>
            <a:r>
              <a:rPr lang="ru-RU" dirty="0" smtClean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по информированию об услугах службы занятости Кузбасса.</a:t>
            </a:r>
            <a:endParaRPr lang="ru-RU" dirty="0" smtClean="0">
              <a:solidFill>
                <a:srgbClr val="0032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 descr="В нашей стране нет закона, разрешающего присутствие доулы в родильном доме.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900" y="4395381"/>
            <a:ext cx="790392" cy="6130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ED6D5C-2173-4252-B4EE-77F88DC0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560" y="6155370"/>
            <a:ext cx="356400" cy="252000"/>
          </a:xfrm>
        </p:spPr>
        <p:txBody>
          <a:bodyPr lIns="0" tIns="0" rIns="0" bIns="0"/>
          <a:lstStyle/>
          <a:p>
            <a:pPr algn="l"/>
            <a:fld id="{99E4C3C7-D33D-4303-802E-2B3489DF9482}" type="slidenum">
              <a:rPr lang="ru-RU" sz="900" smtClean="0">
                <a:solidFill>
                  <a:srgbClr val="00329F"/>
                </a:solidFill>
                <a:latin typeface="Montserrat" panose="00000500000000000000" pitchFamily="2" charset="-52"/>
              </a:rPr>
              <a:pPr algn="l"/>
              <a:t>10</a:t>
            </a:fld>
            <a:endParaRPr lang="ru-RU" sz="900" dirty="0">
              <a:solidFill>
                <a:srgbClr val="00329F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6CA7721-B19F-4D59-B6D5-82CCEAFA6BC3}"/>
              </a:ext>
            </a:extLst>
          </p:cNvPr>
          <p:cNvSpPr txBox="1">
            <a:spLocks/>
          </p:cNvSpPr>
          <p:nvPr/>
        </p:nvSpPr>
        <p:spPr>
          <a:xfrm>
            <a:off x="550800" y="298938"/>
            <a:ext cx="11213308" cy="86164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329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300" b="1" dirty="0" smtClean="0">
                <a:solidFill>
                  <a:srgbClr val="E8491D"/>
                </a:solidFill>
                <a:latin typeface="Bahnschrift" panose="020B0502040204020203"/>
                <a:cs typeface="Times New Roman" panose="02020603050405020304" pitchFamily="18" charset="0"/>
              </a:rPr>
              <a:t>Развитие чат-бота до виртуального помощника</a:t>
            </a:r>
            <a:endParaRPr lang="ru-RU" sz="3300" dirty="0">
              <a:solidFill>
                <a:srgbClr val="E8491D"/>
              </a:solidFill>
              <a:latin typeface="Bahnschrift" panose="020B0502040204020203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2D3F81F4-14BA-4AA1-86A6-D5079C0E7C4D}"/>
              </a:ext>
            </a:extLst>
          </p:cNvPr>
          <p:cNvSpPr txBox="1">
            <a:spLocks/>
          </p:cNvSpPr>
          <p:nvPr/>
        </p:nvSpPr>
        <p:spPr>
          <a:xfrm>
            <a:off x="549034" y="968467"/>
            <a:ext cx="7790293" cy="17015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329F"/>
                </a:solidFill>
                <a:latin typeface="Montserrat" panose="00000500000000000000" pitchFamily="2" charset="-52"/>
              </a:rPr>
              <a:t> </a:t>
            </a:r>
            <a:endParaRPr lang="ru-RU" sz="1800" dirty="0">
              <a:solidFill>
                <a:srgbClr val="00329F"/>
              </a:solidFill>
              <a:latin typeface="Montserrat" panose="00000500000000000000" pitchFamily="2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7CC0141-79F1-4007-A809-392127EBD1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0" t="89081"/>
          <a:stretch/>
        </p:blipFill>
        <p:spPr>
          <a:xfrm>
            <a:off x="11007919" y="6002009"/>
            <a:ext cx="808794" cy="3178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D07322-D6C6-438F-9387-D9C4272DC7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" y="5222379"/>
            <a:ext cx="1783676" cy="18659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706EBC-2109-4856-A9ED-369D3C205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422" y="0"/>
            <a:ext cx="1613578" cy="16880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58407" y="1597217"/>
            <a:ext cx="67307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E8491D"/>
                </a:solidFill>
                <a:latin typeface="+mj-lt"/>
                <a:cs typeface="Times New Roman" panose="02020603050405020304" pitchFamily="18" charset="0"/>
              </a:rPr>
              <a:t>Тестирование сервиса в 2020 и 2021 году позволило собрать достаточное количество вопрос-ответных пар для машинного обучения искусственного интеллекта.</a:t>
            </a:r>
          </a:p>
          <a:p>
            <a:pPr algn="just"/>
            <a:r>
              <a:rPr lang="ru-RU" sz="2000" b="1" dirty="0" smtClean="0">
                <a:solidFill>
                  <a:srgbClr val="E8491D"/>
                </a:solidFill>
                <a:latin typeface="+mj-lt"/>
                <a:cs typeface="Times New Roman" panose="02020603050405020304" pitchFamily="18" charset="0"/>
              </a:rPr>
              <a:t>Машинное обучение запланировано на </a:t>
            </a:r>
            <a:r>
              <a:rPr lang="en-US" sz="2000" b="1" dirty="0" smtClean="0">
                <a:solidFill>
                  <a:srgbClr val="E8491D"/>
                </a:solidFill>
                <a:latin typeface="+mj-lt"/>
                <a:cs typeface="Times New Roman" panose="02020603050405020304" pitchFamily="18" charset="0"/>
              </a:rPr>
              <a:t>IV </a:t>
            </a:r>
            <a:r>
              <a:rPr lang="ru-RU" sz="2000" b="1" dirty="0" smtClean="0">
                <a:solidFill>
                  <a:srgbClr val="E8491D"/>
                </a:solidFill>
                <a:latin typeface="+mj-lt"/>
                <a:cs typeface="Times New Roman" panose="02020603050405020304" pitchFamily="18" charset="0"/>
              </a:rPr>
              <a:t>квартал 2022 года</a:t>
            </a:r>
            <a:endParaRPr lang="ru-RU" sz="2000" b="1" dirty="0">
              <a:solidFill>
                <a:srgbClr val="6AB3E7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rgbClr val="E8491D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6AB3E7"/>
                </a:solidFill>
                <a:latin typeface="+mj-lt"/>
                <a:cs typeface="Times New Roman" panose="02020603050405020304" pitchFamily="18" charset="0"/>
              </a:rPr>
              <a:t>                                                                                                </a:t>
            </a:r>
            <a:endParaRPr lang="ru-RU" sz="2000" b="1" dirty="0">
              <a:solidFill>
                <a:srgbClr val="6AB3E7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flipV="1">
            <a:off x="1186913" y="2188675"/>
            <a:ext cx="244917" cy="22085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AB3E7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flipV="1">
            <a:off x="854299" y="2203472"/>
            <a:ext cx="256305" cy="237846"/>
          </a:xfrm>
          <a:prstGeom prst="triangle">
            <a:avLst/>
          </a:prstGeom>
          <a:solidFill>
            <a:srgbClr val="6A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B3E7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0800000" flipV="1">
            <a:off x="1193093" y="1927353"/>
            <a:ext cx="238737" cy="202931"/>
          </a:xfrm>
          <a:prstGeom prst="triangle">
            <a:avLst/>
          </a:prstGeom>
          <a:solidFill>
            <a:srgbClr val="6A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AB3E7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0800000" flipV="1">
            <a:off x="855035" y="1932644"/>
            <a:ext cx="254835" cy="22085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9034" y="1030428"/>
            <a:ext cx="7656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329F"/>
                </a:solidFill>
                <a:latin typeface="+mj-lt"/>
                <a:cs typeface="Times New Roman" panose="02020603050405020304" pitchFamily="18" charset="0"/>
              </a:rPr>
              <a:t>В настоящий момент  </a:t>
            </a:r>
            <a:r>
              <a:rPr lang="ru-RU" dirty="0" smtClean="0">
                <a:solidFill>
                  <a:srgbClr val="00329F"/>
                </a:solidFill>
                <a:latin typeface="+mj-lt"/>
                <a:cs typeface="Times New Roman" panose="02020603050405020304" pitchFamily="18" charset="0"/>
              </a:rPr>
              <a:t>идет работа по модернизации чат-бота до голосового виртуального помощника с искусственным интеллектом</a:t>
            </a:r>
            <a:endParaRPr lang="ru-RU" dirty="0" smtClean="0">
              <a:solidFill>
                <a:srgbClr val="00329F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852" y="1176036"/>
            <a:ext cx="3250794" cy="325079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21928" y="2872715"/>
            <a:ext cx="7717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E8491D"/>
                </a:solidFill>
                <a:latin typeface="+mj-lt"/>
                <a:cs typeface="Times New Roman" panose="02020603050405020304" pitchFamily="18" charset="0"/>
              </a:rPr>
              <a:t>После оснащения чат-бота искусственным интеллектом планируется обучить его распознаванию речи, затем добавить ему голосовые модули для синтезирования аудиосообщений.</a:t>
            </a:r>
            <a:endParaRPr lang="ru-RU" sz="1600" b="1" dirty="0">
              <a:solidFill>
                <a:srgbClr val="E8491D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6200000" flipV="1">
            <a:off x="202032" y="4211975"/>
            <a:ext cx="256305" cy="23784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 flipV="1">
            <a:off x="202421" y="4511670"/>
            <a:ext cx="244917" cy="220857"/>
          </a:xfrm>
          <a:prstGeom prst="triangle">
            <a:avLst/>
          </a:prstGeom>
          <a:solidFill>
            <a:srgbClr val="6A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AB3E7"/>
              </a:solidFill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6200000" flipV="1">
            <a:off x="210956" y="4794376"/>
            <a:ext cx="244917" cy="220857"/>
          </a:xfrm>
          <a:prstGeom prst="triangle">
            <a:avLst/>
          </a:prstGeom>
          <a:solidFill>
            <a:srgbClr val="003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AB3E7"/>
              </a:solidFill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 flipV="1">
            <a:off x="209174" y="5070314"/>
            <a:ext cx="256305" cy="23784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6200000" flipV="1">
            <a:off x="210956" y="5359396"/>
            <a:ext cx="244917" cy="220857"/>
          </a:xfrm>
          <a:prstGeom prst="triangle">
            <a:avLst/>
          </a:prstGeom>
          <a:solidFill>
            <a:srgbClr val="6A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AB3E7"/>
              </a:solidFill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 flipV="1">
            <a:off x="210956" y="5631489"/>
            <a:ext cx="244917" cy="220857"/>
          </a:xfrm>
          <a:prstGeom prst="triangle">
            <a:avLst/>
          </a:prstGeom>
          <a:solidFill>
            <a:srgbClr val="003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AB3E7"/>
              </a:solidFill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6200000" flipV="1">
            <a:off x="209174" y="5905750"/>
            <a:ext cx="256305" cy="23784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 flipV="1">
            <a:off x="1030362" y="2237405"/>
            <a:ext cx="244917" cy="220857"/>
          </a:xfrm>
          <a:prstGeom prst="triangle">
            <a:avLst/>
          </a:prstGeom>
          <a:solidFill>
            <a:srgbClr val="003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AB3E7"/>
              </a:solidFill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 flipV="1">
            <a:off x="1026649" y="1887982"/>
            <a:ext cx="244917" cy="220857"/>
          </a:xfrm>
          <a:prstGeom prst="triangle">
            <a:avLst/>
          </a:prstGeom>
          <a:solidFill>
            <a:srgbClr val="003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AB3E7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72862" y="5155174"/>
            <a:ext cx="48464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E8491D"/>
                </a:solidFill>
                <a:latin typeface="+mj-lt"/>
                <a:cs typeface="Times New Roman" panose="02020603050405020304" pitchFamily="18" charset="0"/>
              </a:rPr>
              <a:t>Данная модернизация чат-бота </a:t>
            </a:r>
            <a:r>
              <a:rPr lang="ru-RU" sz="1600" b="1" dirty="0" smtClean="0">
                <a:solidFill>
                  <a:srgbClr val="E8491D"/>
                </a:solidFill>
                <a:latin typeface="+mj-lt"/>
                <a:cs typeface="Times New Roman" panose="02020603050405020304" pitchFamily="18" charset="0"/>
              </a:rPr>
              <a:t>поможет </a:t>
            </a:r>
            <a:r>
              <a:rPr lang="ru-RU" sz="1600" b="1" dirty="0" smtClean="0">
                <a:solidFill>
                  <a:srgbClr val="E8491D"/>
                </a:solidFill>
                <a:latin typeface="+mj-lt"/>
                <a:cs typeface="Times New Roman" panose="02020603050405020304" pitchFamily="18" charset="0"/>
              </a:rPr>
              <a:t>сократить расходы единого современного </a:t>
            </a:r>
            <a:r>
              <a:rPr lang="ru-RU" sz="1600" b="1" dirty="0" err="1" smtClean="0">
                <a:solidFill>
                  <a:srgbClr val="E8491D"/>
                </a:solidFill>
                <a:latin typeface="+mj-lt"/>
                <a:cs typeface="Times New Roman" panose="02020603050405020304" pitchFamily="18" charset="0"/>
              </a:rPr>
              <a:t>колл</a:t>
            </a:r>
            <a:r>
              <a:rPr lang="ru-RU" sz="1600" b="1" dirty="0" smtClean="0">
                <a:solidFill>
                  <a:srgbClr val="E8491D"/>
                </a:solidFill>
                <a:latin typeface="+mj-lt"/>
                <a:cs typeface="Times New Roman" panose="02020603050405020304" pitchFamily="18" charset="0"/>
              </a:rPr>
              <a:t>-центра службы занятости Кузбасса, что позволит кадровым экспертам уделять больше внимания нашим клиентам</a:t>
            </a:r>
            <a:endParaRPr lang="ru-RU" sz="1600" b="1" dirty="0">
              <a:solidFill>
                <a:srgbClr val="E8491D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950" y="1272619"/>
            <a:ext cx="6768446" cy="164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Bahnschrift" panose="020B0502040204020203" pitchFamily="34" charset="0"/>
              </a:rPr>
              <a:t>Виртуальный помощник</a:t>
            </a:r>
          </a:p>
          <a:p>
            <a:pPr algn="ctr"/>
            <a:r>
              <a:rPr lang="ru-RU" sz="3200" b="1" dirty="0" smtClean="0">
                <a:latin typeface="Bahnschrift" panose="020B0502040204020203" pitchFamily="34" charset="0"/>
              </a:rPr>
              <a:t>«Кадровик42»</a:t>
            </a:r>
            <a:endParaRPr lang="en-US" sz="3200" b="1" dirty="0" smtClean="0">
              <a:latin typeface="Bahnschrift" panose="020B0502040204020203" pitchFamily="34" charset="0"/>
            </a:endParaRPr>
          </a:p>
          <a:p>
            <a:pPr algn="ctr"/>
            <a:endParaRPr lang="ru-RU" sz="3200" b="1" dirty="0" smtClean="0">
              <a:latin typeface="Bahnschrift" panose="020B0502040204020203" pitchFamily="34" charset="0"/>
            </a:endParaRPr>
          </a:p>
          <a:p>
            <a:pPr algn="ctr"/>
            <a:r>
              <a:rPr lang="ru-RU" sz="3200" b="1" dirty="0" smtClean="0">
                <a:latin typeface="Bahnschrift" panose="020B0502040204020203" pitchFamily="34" charset="0"/>
              </a:rPr>
              <a:t>номер </a:t>
            </a:r>
            <a:r>
              <a:rPr lang="en-US" sz="3200" b="1" dirty="0" smtClean="0">
                <a:latin typeface="Bahnschrift" panose="020B0502040204020203" pitchFamily="34" charset="0"/>
              </a:rPr>
              <a:t>WhatsApp +7 961 715 42 42</a:t>
            </a:r>
            <a:endParaRPr lang="ru-RU" sz="32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ED6D5C-2173-4252-B4EE-77F88DC0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560" y="6155370"/>
            <a:ext cx="356400" cy="252000"/>
          </a:xfrm>
        </p:spPr>
        <p:txBody>
          <a:bodyPr lIns="0" tIns="0" rIns="0" bIns="0"/>
          <a:lstStyle/>
          <a:p>
            <a:pPr algn="l"/>
            <a:fld id="{99E4C3C7-D33D-4303-802E-2B3489DF9482}" type="slidenum">
              <a:rPr lang="ru-RU" sz="900" smtClean="0">
                <a:solidFill>
                  <a:srgbClr val="00329F"/>
                </a:solidFill>
                <a:latin typeface="Montserrat" panose="00000500000000000000" pitchFamily="2" charset="-52"/>
              </a:rPr>
              <a:pPr algn="l"/>
              <a:t>2</a:t>
            </a:fld>
            <a:endParaRPr lang="ru-RU" sz="900" dirty="0">
              <a:solidFill>
                <a:srgbClr val="00329F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6CA7721-B19F-4D59-B6D5-82CCEAFA6BC3}"/>
              </a:ext>
            </a:extLst>
          </p:cNvPr>
          <p:cNvSpPr txBox="1">
            <a:spLocks/>
          </p:cNvSpPr>
          <p:nvPr/>
        </p:nvSpPr>
        <p:spPr>
          <a:xfrm>
            <a:off x="3949919" y="452412"/>
            <a:ext cx="5114709" cy="4128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Обоснование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проекта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2D3F81F4-14BA-4AA1-86A6-D5079C0E7C4D}"/>
              </a:ext>
            </a:extLst>
          </p:cNvPr>
          <p:cNvSpPr txBox="1">
            <a:spLocks/>
          </p:cNvSpPr>
          <p:nvPr/>
        </p:nvSpPr>
        <p:spPr>
          <a:xfrm>
            <a:off x="3610467" y="1916240"/>
            <a:ext cx="8155462" cy="480163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900" dirty="0">
              <a:solidFill>
                <a:srgbClr val="0033A0"/>
              </a:solidFill>
              <a:latin typeface="Bahnschrift" panose="020B0502040204020203" pitchFamily="34" charset="0"/>
            </a:endParaRPr>
          </a:p>
          <a:p>
            <a:endParaRPr lang="ru-RU" sz="5900" dirty="0" smtClean="0">
              <a:solidFill>
                <a:srgbClr val="0033A0"/>
              </a:solidFill>
              <a:latin typeface="Bahnschrift" panose="020B0502040204020203" pitchFamily="34" charset="0"/>
            </a:endParaRPr>
          </a:p>
          <a:p>
            <a:endParaRPr lang="ru-RU" sz="5900" dirty="0" smtClean="0">
              <a:latin typeface="Bahnschrift" panose="020B0502040204020203" pitchFamily="34" charset="0"/>
            </a:endParaRPr>
          </a:p>
          <a:p>
            <a:pPr lvl="0"/>
            <a:endParaRPr lang="ru-RU" sz="5900" dirty="0">
              <a:latin typeface="Bahnschrift" panose="020B0502040204020203" pitchFamily="34" charset="0"/>
            </a:endParaRPr>
          </a:p>
          <a:p>
            <a:endParaRPr lang="ru-RU" dirty="0">
              <a:latin typeface="Bahnschrift" panose="020B0502040204020203" pitchFamily="34" charset="0"/>
            </a:endParaRPr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7CC0141-79F1-4007-A809-392127EBD1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0" t="89081"/>
          <a:stretch/>
        </p:blipFill>
        <p:spPr>
          <a:xfrm>
            <a:off x="9750753" y="222193"/>
            <a:ext cx="2169301" cy="8524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D07322-D6C6-438F-9387-D9C4272DC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" y="4593888"/>
            <a:ext cx="2118282" cy="221602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706EBC-2109-4856-A9ED-369D3C2054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351" y="4797585"/>
            <a:ext cx="1920746" cy="20093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6" t="8426" r="5755"/>
          <a:stretch/>
        </p:blipFill>
        <p:spPr>
          <a:xfrm>
            <a:off x="107905" y="98940"/>
            <a:ext cx="3304177" cy="26300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33039" y="1380101"/>
            <a:ext cx="82312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0033A0"/>
                </a:solidFill>
                <a:latin typeface="Bahnschrift" panose="020B0502040204020203" pitchFamily="34" charset="0"/>
              </a:rPr>
              <a:t>В 2020 г. в период пандемии </a:t>
            </a:r>
            <a:r>
              <a:rPr lang="ru-RU" sz="2500" dirty="0" err="1">
                <a:solidFill>
                  <a:srgbClr val="0033A0"/>
                </a:solidFill>
                <a:latin typeface="Bahnschrift" panose="020B0502040204020203" pitchFamily="34" charset="0"/>
              </a:rPr>
              <a:t>коронавируса</a:t>
            </a:r>
            <a:r>
              <a:rPr lang="ru-RU" sz="2500" dirty="0">
                <a:solidFill>
                  <a:srgbClr val="0033A0"/>
                </a:solidFill>
                <a:latin typeface="Bahnschrift" panose="020B0502040204020203" pitchFamily="34" charset="0"/>
              </a:rPr>
              <a:t> массово вводились ограничения, предприятия и службы переходили на дистанционный </a:t>
            </a:r>
            <a:r>
              <a:rPr lang="ru-RU" sz="25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режим  </a:t>
            </a:r>
            <a:endParaRPr lang="ru-RU" sz="2500" dirty="0">
              <a:solidFill>
                <a:srgbClr val="0033A0"/>
              </a:solidFill>
              <a:latin typeface="Bahnschrift" panose="020B0502040204020203" pitchFamily="34" charset="0"/>
            </a:endParaRPr>
          </a:p>
          <a:p>
            <a:endParaRPr lang="en-US" sz="2500" dirty="0">
              <a:solidFill>
                <a:srgbClr val="0033A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510" y="2918163"/>
            <a:ext cx="118315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0033A0"/>
                </a:solidFill>
                <a:latin typeface="Bahnschrift" panose="020B0502040204020203" pitchFamily="34" charset="0"/>
              </a:rPr>
              <a:t>Для поддержания экономики вводились меры поддержки населения и бизнеса.</a:t>
            </a:r>
          </a:p>
          <a:p>
            <a:r>
              <a:rPr lang="ru-RU" sz="2500" dirty="0">
                <a:solidFill>
                  <a:srgbClr val="0033A0"/>
                </a:solidFill>
                <a:latin typeface="Bahnschrift" panose="020B0502040204020203" pitchFamily="34" charset="0"/>
              </a:rPr>
              <a:t>Все эти изменения создали дефицит актуальной информации, новые и старые формы информирования не справлялись с потоком желающих получить полезную </a:t>
            </a:r>
            <a:r>
              <a:rPr lang="ru-RU" sz="25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информацию</a:t>
            </a:r>
            <a:endParaRPr lang="en-US" sz="2500" dirty="0">
              <a:solidFill>
                <a:srgbClr val="0033A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5584" y="4676967"/>
            <a:ext cx="73367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A0"/>
                </a:solidFill>
                <a:latin typeface="Bahnschrift" panose="020B0502040204020203" pitchFamily="34" charset="0"/>
              </a:rPr>
              <a:t>Для заполнения такого информационного вакуума </a:t>
            </a:r>
            <a:r>
              <a:rPr lang="ru-RU" sz="28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Кадровый центр г</a:t>
            </a:r>
            <a:r>
              <a:rPr lang="ru-RU" sz="28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. Кемерово </a:t>
            </a:r>
            <a:r>
              <a:rPr lang="ru-RU" sz="28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разработал </a:t>
            </a:r>
            <a:r>
              <a:rPr lang="ru-RU" sz="2800" dirty="0">
                <a:solidFill>
                  <a:srgbClr val="0033A0"/>
                </a:solidFill>
                <a:latin typeface="Bahnschrift" panose="020B0502040204020203" pitchFamily="34" charset="0"/>
              </a:rPr>
              <a:t>и запустил новый сервис – </a:t>
            </a:r>
            <a:endParaRPr lang="ru-RU" sz="2800" dirty="0" smtClean="0">
              <a:solidFill>
                <a:srgbClr val="0033A0"/>
              </a:solidFill>
              <a:latin typeface="Bahnschrift" panose="020B0502040204020203" pitchFamily="34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чат-бот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«Кадровик42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548" y="657224"/>
            <a:ext cx="11536052" cy="5922685"/>
          </a:xfrm>
        </p:spPr>
        <p:txBody>
          <a:bodyPr>
            <a:normAutofit fontScale="70000" lnSpcReduction="20000"/>
          </a:bodyPr>
          <a:lstStyle/>
          <a:p>
            <a:pPr lvl="0"/>
            <a:endParaRPr lang="ru-RU" sz="2900" dirty="0" smtClean="0">
              <a:solidFill>
                <a:srgbClr val="0033A0"/>
              </a:solidFill>
              <a:latin typeface="Arial Black" pitchFamily="34" charset="0"/>
            </a:endParaRPr>
          </a:p>
          <a:p>
            <a:pPr lvl="0">
              <a:buNone/>
            </a:pPr>
            <a:r>
              <a:rPr lang="ru-RU" sz="2900" dirty="0" smtClean="0">
                <a:solidFill>
                  <a:srgbClr val="0033A0"/>
                </a:solidFill>
                <a:latin typeface="Arial Black" pitchFamily="34" charset="0"/>
              </a:rPr>
              <a:t>        </a:t>
            </a:r>
            <a:r>
              <a:rPr lang="ru-RU" sz="3100" dirty="0" smtClean="0">
                <a:solidFill>
                  <a:srgbClr val="0033A0"/>
                </a:solidFill>
                <a:latin typeface="Arial Black" pitchFamily="34" charset="0"/>
              </a:rPr>
              <a:t>Помогают сокращать расходы</a:t>
            </a:r>
          </a:p>
          <a:p>
            <a:pPr>
              <a:buNone/>
            </a:pPr>
            <a:r>
              <a:rPr lang="en-US" sz="3100" dirty="0" smtClean="0">
                <a:solidFill>
                  <a:srgbClr val="0033A0"/>
                </a:solidFill>
                <a:latin typeface="+mj-lt"/>
              </a:rPr>
              <a:t>     </a:t>
            </a:r>
            <a:r>
              <a:rPr lang="ru-RU" sz="31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Чат- боты дают возможность обслуживать больше клиентов, и при этом сокращать расходы на персонал. </a:t>
            </a:r>
            <a:r>
              <a:rPr lang="ru-RU" sz="2900" i="1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По данным исследования Acquire, </a:t>
            </a:r>
            <a:r>
              <a:rPr lang="ru-RU" sz="2900" i="1" u="sng" dirty="0" smtClean="0">
                <a:solidFill>
                  <a:srgbClr val="E8491D"/>
                </a:solidFill>
                <a:latin typeface="Bahnschrift" panose="020B0502040204020203" pitchFamily="34" charset="0"/>
              </a:rPr>
              <a:t>80% запросов решаются чат-ботами без участия человека.</a:t>
            </a:r>
          </a:p>
          <a:p>
            <a:pPr lvl="0">
              <a:buNone/>
            </a:pPr>
            <a:r>
              <a:rPr lang="ru-RU" sz="3100" b="1" dirty="0" smtClean="0">
                <a:solidFill>
                  <a:srgbClr val="0033A0"/>
                </a:solidFill>
                <a:latin typeface="Arial Black" pitchFamily="34" charset="0"/>
              </a:rPr>
              <a:t>        Работают 24/7</a:t>
            </a:r>
            <a:endParaRPr lang="ru-RU" sz="3100" dirty="0" smtClean="0">
              <a:solidFill>
                <a:srgbClr val="0033A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3100" dirty="0" smtClean="0">
                <a:solidFill>
                  <a:srgbClr val="0033A0"/>
                </a:solidFill>
                <a:latin typeface="+mj-lt"/>
              </a:rPr>
              <a:t>     </a:t>
            </a:r>
            <a:r>
              <a:rPr lang="ru-RU" sz="31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У чат- ботов нет нерабочих часов и выходных дней.</a:t>
            </a:r>
          </a:p>
          <a:p>
            <a:pPr lvl="0">
              <a:buNone/>
            </a:pPr>
            <a:r>
              <a:rPr lang="ru-RU" sz="3100" dirty="0" smtClean="0">
                <a:solidFill>
                  <a:srgbClr val="0033A0"/>
                </a:solidFill>
                <a:latin typeface="Arial Black" pitchFamily="34" charset="0"/>
              </a:rPr>
              <a:t>        Работают быстрее сотрудников</a:t>
            </a:r>
          </a:p>
          <a:p>
            <a:pPr>
              <a:buNone/>
            </a:pPr>
            <a:r>
              <a:rPr lang="en-US" sz="3100" dirty="0" smtClean="0">
                <a:solidFill>
                  <a:srgbClr val="0033A0"/>
                </a:solidFill>
                <a:latin typeface="+mj-lt"/>
              </a:rPr>
              <a:t>     </a:t>
            </a:r>
            <a:r>
              <a:rPr lang="ru-RU" sz="31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У пользователей есть возможность мгновенно получить консультацию без ожидания оператора.</a:t>
            </a:r>
          </a:p>
          <a:p>
            <a:pPr lvl="0">
              <a:buNone/>
            </a:pPr>
            <a:r>
              <a:rPr lang="ru-RU" sz="3100" b="1" dirty="0" smtClean="0">
                <a:solidFill>
                  <a:srgbClr val="0033A0"/>
                </a:solidFill>
                <a:latin typeface="Arial Black" pitchFamily="34" charset="0"/>
              </a:rPr>
              <a:t>        Удобны для клиентов</a:t>
            </a:r>
            <a:endParaRPr lang="ru-RU" sz="3100" dirty="0" smtClean="0">
              <a:solidFill>
                <a:srgbClr val="0033A0"/>
              </a:solidFill>
              <a:latin typeface="Bahnschrift" panose="020B0502040204020203" pitchFamily="34" charset="0"/>
            </a:endParaRPr>
          </a:p>
          <a:p>
            <a:pPr>
              <a:buNone/>
            </a:pPr>
            <a:r>
              <a:rPr lang="en-US" sz="31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     </a:t>
            </a:r>
            <a:r>
              <a:rPr lang="ru-RU" sz="31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По данным Google,</a:t>
            </a:r>
            <a:r>
              <a:rPr lang="ru-RU" sz="3100" u="sng" dirty="0" smtClean="0">
                <a:solidFill>
                  <a:srgbClr val="E8491D"/>
                </a:solidFill>
                <a:latin typeface="Bahnschrift" panose="020B0502040204020203" pitchFamily="34" charset="0"/>
              </a:rPr>
              <a:t> 65% пользователей предпочитают писать компаниям, а не звонить</a:t>
            </a:r>
            <a:r>
              <a:rPr lang="ru-RU" sz="31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.</a:t>
            </a:r>
          </a:p>
          <a:p>
            <a:pPr lvl="0">
              <a:buNone/>
            </a:pPr>
            <a:r>
              <a:rPr lang="ru-RU" sz="3100" dirty="0" smtClean="0">
                <a:solidFill>
                  <a:srgbClr val="0033A0"/>
                </a:solidFill>
                <a:latin typeface="Arial Black" pitchFamily="34" charset="0"/>
              </a:rPr>
              <a:t>        Автоматизируют простые коммуникации</a:t>
            </a:r>
          </a:p>
          <a:p>
            <a:pPr>
              <a:buNone/>
            </a:pPr>
            <a:r>
              <a:rPr lang="en-US" sz="3100" dirty="0" smtClean="0">
                <a:solidFill>
                  <a:srgbClr val="0033A0"/>
                </a:solidFill>
                <a:latin typeface="+mj-lt"/>
              </a:rPr>
              <a:t>     </a:t>
            </a:r>
            <a:r>
              <a:rPr lang="ru-RU" sz="31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Чат- боты решают простые и однотипные задачи, оставляя сотрудникам только сложные и интересные.</a:t>
            </a:r>
          </a:p>
          <a:p>
            <a:pPr lvl="0">
              <a:buNone/>
            </a:pPr>
            <a:r>
              <a:rPr lang="ru-RU" sz="3100" dirty="0" smtClean="0">
                <a:solidFill>
                  <a:srgbClr val="0033A0"/>
                </a:solidFill>
                <a:latin typeface="Arial Black" pitchFamily="34" charset="0"/>
              </a:rPr>
              <a:t>        Собирают данные</a:t>
            </a:r>
          </a:p>
          <a:p>
            <a:pPr>
              <a:buNone/>
            </a:pPr>
            <a:r>
              <a:rPr lang="en-US" sz="31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     </a:t>
            </a:r>
            <a:r>
              <a:rPr lang="ru-RU" sz="31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Чат- боты могут задавать вопросы и генерировать лиды.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08958" y="6347723"/>
            <a:ext cx="277483" cy="365125"/>
          </a:xfrm>
        </p:spPr>
        <p:txBody>
          <a:bodyPr/>
          <a:lstStyle/>
          <a:p>
            <a:fld id="{99E4C3C7-D33D-4303-802E-2B3489DF948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97262" y="144785"/>
            <a:ext cx="3462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3600" b="1" dirty="0" smtClean="0">
                <a:solidFill>
                  <a:srgbClr val="E8491D"/>
                </a:solidFill>
                <a:latin typeface="Bahnschrift" panose="020B0502040204020203" pitchFamily="34" charset="0"/>
              </a:rPr>
              <a:t>Преимущества</a:t>
            </a:r>
            <a:endParaRPr lang="ru-RU" sz="3600" b="1" dirty="0">
              <a:solidFill>
                <a:srgbClr val="E8491D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CC0141-79F1-4007-A809-392127EBD1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0" t="89081"/>
          <a:stretch/>
        </p:blipFill>
        <p:spPr>
          <a:xfrm>
            <a:off x="62561" y="98688"/>
            <a:ext cx="1879362" cy="7385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D07322-D6C6-438F-9387-D9C4272DC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754" y="5296079"/>
            <a:ext cx="1493027" cy="15619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706EBC-2109-4856-A9ED-369D3C2054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18" y="5013683"/>
            <a:ext cx="1613578" cy="16880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AD07322-D6C6-438F-9387-D9C4272DC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44" y="5531413"/>
            <a:ext cx="1268073" cy="1326587"/>
          </a:xfrm>
          <a:prstGeom prst="rect">
            <a:avLst/>
          </a:prstGeom>
        </p:spPr>
      </p:pic>
      <p:pic>
        <p:nvPicPr>
          <p:cNvPr id="16" name="Picture 2" descr="C:\Users\620_3\Desktop\photo_2022-08-03_15-07-23.jpg"/>
          <p:cNvPicPr>
            <a:picLocks noChangeAspect="1" noChangeArrowheads="1"/>
          </p:cNvPicPr>
          <p:nvPr/>
        </p:nvPicPr>
        <p:blipFill rotWithShape="1">
          <a:blip r:embed="rId5"/>
          <a:srcRect l="6522" r="44972" b="88637"/>
          <a:stretch/>
        </p:blipFill>
        <p:spPr bwMode="auto">
          <a:xfrm>
            <a:off x="9260779" y="150685"/>
            <a:ext cx="2694159" cy="1178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817" y="2673488"/>
            <a:ext cx="90416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33A0"/>
                </a:solidFill>
                <a:latin typeface="Bahnschrift" panose="020B0502040204020203" pitchFamily="34" charset="0"/>
              </a:rPr>
              <a:t>За 2020 г. численность безработных увеличилась в 4,6 раза и в </a:t>
            </a:r>
            <a:r>
              <a:rPr lang="ru-RU" sz="20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сентябре </a:t>
            </a:r>
            <a:r>
              <a:rPr lang="ru-RU" sz="2000" dirty="0">
                <a:solidFill>
                  <a:srgbClr val="0033A0"/>
                </a:solidFill>
                <a:latin typeface="Bahnschrift" panose="020B0502040204020203" pitchFamily="34" charset="0"/>
              </a:rPr>
              <a:t>достигла максимума ( почти 85 тыс. человек), как следствие потребность в услугах и мерах поддержки </a:t>
            </a:r>
            <a:r>
              <a:rPr lang="ru-RU" sz="20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увеличилась</a:t>
            </a:r>
            <a:endParaRPr lang="ru-RU" sz="2000" dirty="0">
              <a:solidFill>
                <a:srgbClr val="0033A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ED6D5C-2173-4252-B4EE-77F88DC0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560" y="6155370"/>
            <a:ext cx="356400" cy="252000"/>
          </a:xfrm>
        </p:spPr>
        <p:txBody>
          <a:bodyPr lIns="0" tIns="0" rIns="0" bIns="0"/>
          <a:lstStyle/>
          <a:p>
            <a:pPr algn="l"/>
            <a:fld id="{99E4C3C7-D33D-4303-802E-2B3489DF9482}" type="slidenum">
              <a:rPr lang="ru-RU" sz="900" smtClean="0">
                <a:solidFill>
                  <a:srgbClr val="00329F"/>
                </a:solidFill>
                <a:latin typeface="Montserrat" panose="00000500000000000000" pitchFamily="2" charset="-52"/>
              </a:rPr>
              <a:pPr algn="l"/>
              <a:t>4</a:t>
            </a:fld>
            <a:endParaRPr lang="ru-RU" sz="900" dirty="0">
              <a:solidFill>
                <a:srgbClr val="00329F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6CA7721-B19F-4D59-B6D5-82CCEAFA6BC3}"/>
              </a:ext>
            </a:extLst>
          </p:cNvPr>
          <p:cNvSpPr txBox="1">
            <a:spLocks/>
          </p:cNvSpPr>
          <p:nvPr/>
        </p:nvSpPr>
        <p:spPr>
          <a:xfrm>
            <a:off x="1861871" y="145716"/>
            <a:ext cx="5628219" cy="410335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Цели и задачи проекта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id="{7AEFAF93-138E-4907-BE97-A72F632F1B54}"/>
              </a:ext>
            </a:extLst>
          </p:cNvPr>
          <p:cNvSpPr txBox="1">
            <a:spLocks/>
          </p:cNvSpPr>
          <p:nvPr/>
        </p:nvSpPr>
        <p:spPr>
          <a:xfrm>
            <a:off x="1059282" y="6155370"/>
            <a:ext cx="1605178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900" dirty="0">
              <a:solidFill>
                <a:srgbClr val="00329F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2D3F81F4-14BA-4AA1-86A6-D5079C0E7C4D}"/>
              </a:ext>
            </a:extLst>
          </p:cNvPr>
          <p:cNvSpPr txBox="1">
            <a:spLocks/>
          </p:cNvSpPr>
          <p:nvPr/>
        </p:nvSpPr>
        <p:spPr>
          <a:xfrm>
            <a:off x="368238" y="3729218"/>
            <a:ext cx="8475917" cy="14203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Виртуальный помощник </a:t>
            </a:r>
            <a:r>
              <a:rPr lang="ru-RU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«Кадровик 42» </a:t>
            </a:r>
            <a:r>
              <a:rPr lang="ru-RU" sz="20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позволил </a:t>
            </a:r>
            <a:r>
              <a:rPr lang="ru-RU" sz="2000" dirty="0">
                <a:solidFill>
                  <a:srgbClr val="C00000"/>
                </a:solidFill>
                <a:latin typeface="Bahnschrift" panose="020B0502040204020203" pitchFamily="34" charset="0"/>
              </a:rPr>
              <a:t>получить доступ к </a:t>
            </a:r>
            <a:r>
              <a:rPr lang="ru-RU" sz="20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актуальной </a:t>
            </a:r>
            <a:r>
              <a:rPr lang="ru-RU" sz="2000" dirty="0">
                <a:solidFill>
                  <a:srgbClr val="C00000"/>
                </a:solidFill>
                <a:latin typeface="Bahnschrift" panose="020B0502040204020203" pitchFamily="34" charset="0"/>
              </a:rPr>
              <a:t>информации</a:t>
            </a:r>
            <a:r>
              <a:rPr lang="ru-RU" sz="20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:</a:t>
            </a:r>
          </a:p>
          <a:p>
            <a:endParaRPr lang="ru-RU" sz="2000" dirty="0">
              <a:solidFill>
                <a:srgbClr val="0033A0"/>
              </a:solidFill>
              <a:latin typeface="Bahnschrift" panose="020B0502040204020203" pitchFamily="34" charset="0"/>
            </a:endParaRPr>
          </a:p>
          <a:p>
            <a:r>
              <a:rPr lang="ru-RU" sz="2000" dirty="0">
                <a:solidFill>
                  <a:srgbClr val="0033A0"/>
                </a:solidFill>
                <a:latin typeface="Bahnschrift" panose="020B0502040204020203" pitchFamily="34" charset="0"/>
              </a:rPr>
              <a:t> </a:t>
            </a:r>
            <a:r>
              <a:rPr lang="ru-RU" sz="20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 о</a:t>
            </a:r>
            <a:r>
              <a:rPr lang="ru-RU" sz="2000" dirty="0">
                <a:solidFill>
                  <a:srgbClr val="0033A0"/>
                </a:solidFill>
                <a:latin typeface="Bahnschrift" panose="020B0502040204020203" pitchFamily="34" charset="0"/>
              </a:rPr>
              <a:t> телефонах горячих линий, графике работы, адресах учреждений службы занятости Кузбасса;</a:t>
            </a:r>
          </a:p>
          <a:p>
            <a:r>
              <a:rPr lang="ru-RU" sz="2000" dirty="0">
                <a:solidFill>
                  <a:srgbClr val="0033A0"/>
                </a:solidFill>
                <a:latin typeface="Bahnschrift" panose="020B0502040204020203" pitchFamily="34" charset="0"/>
              </a:rPr>
              <a:t> </a:t>
            </a:r>
            <a:r>
              <a:rPr lang="ru-RU" sz="20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   </a:t>
            </a:r>
            <a:r>
              <a:rPr lang="ru-RU" sz="2000" dirty="0">
                <a:solidFill>
                  <a:srgbClr val="0033A0"/>
                </a:solidFill>
                <a:latin typeface="Bahnschrift" panose="020B0502040204020203" pitchFamily="34" charset="0"/>
              </a:rPr>
              <a:t> о порядке регистрации граждан в качестве безработных</a:t>
            </a:r>
            <a:r>
              <a:rPr lang="ru-RU" sz="20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;</a:t>
            </a:r>
          </a:p>
          <a:p>
            <a:r>
              <a:rPr lang="ru-RU" sz="20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 </a:t>
            </a:r>
            <a:endParaRPr lang="ru-RU" sz="2000" dirty="0">
              <a:solidFill>
                <a:srgbClr val="0033A0"/>
              </a:solidFill>
              <a:latin typeface="Bahnschrift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7CC0141-79F1-4007-A809-392127EBD1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0" t="89081"/>
          <a:stretch/>
        </p:blipFill>
        <p:spPr>
          <a:xfrm>
            <a:off x="66913" y="302392"/>
            <a:ext cx="1984738" cy="7799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D07322-D6C6-438F-9387-D9C4272DC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" y="4964481"/>
            <a:ext cx="1783676" cy="1865982"/>
          </a:xfrm>
          <a:prstGeom prst="rect">
            <a:avLst/>
          </a:prstGeom>
        </p:spPr>
      </p:pic>
      <p:sp>
        <p:nvSpPr>
          <p:cNvPr id="20" name="Равнобедренный треугольник 19"/>
          <p:cNvSpPr/>
          <p:nvPr/>
        </p:nvSpPr>
        <p:spPr>
          <a:xfrm rot="16200000" flipV="1">
            <a:off x="82511" y="6275972"/>
            <a:ext cx="280988" cy="29046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6200000" flipV="1">
            <a:off x="65200" y="4612253"/>
            <a:ext cx="280988" cy="242890"/>
          </a:xfrm>
          <a:prstGeom prst="triangle">
            <a:avLst/>
          </a:prstGeom>
          <a:solidFill>
            <a:srgbClr val="6A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AB3E7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6200000" flipV="1">
            <a:off x="65200" y="5116058"/>
            <a:ext cx="280988" cy="24289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6200000" flipV="1">
            <a:off x="65200" y="5657766"/>
            <a:ext cx="280988" cy="242890"/>
          </a:xfrm>
          <a:prstGeom prst="triangle">
            <a:avLst/>
          </a:prstGeom>
          <a:solidFill>
            <a:srgbClr val="6A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6200000" flipV="1">
            <a:off x="58723" y="2768890"/>
            <a:ext cx="280988" cy="24289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620_3\Desktop\photo_2022-08-03_15-07-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2560" y="145716"/>
            <a:ext cx="2915153" cy="5443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76998" y="556051"/>
            <a:ext cx="6693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3A0"/>
                </a:solidFill>
                <a:latin typeface="Bahnschrift" panose="020B0502040204020203" pitchFamily="34" charset="0"/>
              </a:rPr>
              <a:t>В условиях </a:t>
            </a:r>
            <a:r>
              <a:rPr lang="ru-RU" sz="2000" dirty="0" err="1" smtClean="0">
                <a:solidFill>
                  <a:srgbClr val="0033A0"/>
                </a:solidFill>
                <a:latin typeface="Bahnschrift" panose="020B0502040204020203" pitchFamily="34" charset="0"/>
              </a:rPr>
              <a:t>коронавирусной</a:t>
            </a:r>
            <a:r>
              <a:rPr lang="ru-RU" sz="20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 </a:t>
            </a:r>
            <a:r>
              <a:rPr lang="ru-RU" sz="2000" dirty="0">
                <a:solidFill>
                  <a:srgbClr val="0033A0"/>
                </a:solidFill>
                <a:latin typeface="Bahnschrift" panose="020B0502040204020203" pitchFamily="34" charset="0"/>
              </a:rPr>
              <a:t>инфекции служба занятости Кузбасса была переведена </a:t>
            </a:r>
            <a:endParaRPr lang="ru-RU" sz="2000" dirty="0" smtClean="0">
              <a:solidFill>
                <a:srgbClr val="0033A0"/>
              </a:solidFill>
              <a:latin typeface="Bahnschrift" panose="020B0502040204020203" pitchFamily="34" charset="0"/>
            </a:endParaRPr>
          </a:p>
          <a:p>
            <a:pPr algn="ctr"/>
            <a:r>
              <a:rPr lang="ru-RU" sz="20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на </a:t>
            </a:r>
            <a:r>
              <a:rPr lang="ru-RU" sz="2000" u="sng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дистанционный </a:t>
            </a:r>
            <a:r>
              <a:rPr lang="ru-RU" sz="2000" u="sng" dirty="0">
                <a:solidFill>
                  <a:srgbClr val="0033A0"/>
                </a:solidFill>
                <a:latin typeface="Bahnschrift" panose="020B0502040204020203" pitchFamily="34" charset="0"/>
              </a:rPr>
              <a:t>режим работы</a:t>
            </a:r>
            <a:r>
              <a:rPr lang="ru-RU" sz="2000" dirty="0">
                <a:solidFill>
                  <a:srgbClr val="0033A0"/>
                </a:solidFill>
                <a:latin typeface="Bahnschrift" panose="020B0502040204020203" pitchFamily="34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817" y="1583687"/>
            <a:ext cx="861237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33A0"/>
                </a:solidFill>
                <a:latin typeface="Bahnschrift" panose="020B0502040204020203" pitchFamily="34" charset="0"/>
              </a:rPr>
              <a:t>После принятия решения Правительством РФ об увеличении размеров пособия по безработице с учетом выплат на детей резко увеличилось число безработных граждан.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706EBC-2109-4856-A9ED-369D3C2054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948" y="5204031"/>
            <a:ext cx="1613578" cy="16880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3679" y="5590626"/>
            <a:ext cx="104470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3A0"/>
                </a:solidFill>
              </a:rPr>
              <a:t> </a:t>
            </a:r>
            <a:r>
              <a:rPr lang="ru-RU" sz="2000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о</a:t>
            </a:r>
            <a:r>
              <a:rPr lang="ru-RU" sz="2000" dirty="0">
                <a:solidFill>
                  <a:srgbClr val="0033A0"/>
                </a:solidFill>
                <a:latin typeface="Bahnschrift" panose="020B0502040204020203" pitchFamily="34" charset="0"/>
              </a:rPr>
              <a:t> размере и порядке назначения пособия по безработице и иных социальных выплат в зависимости  от категории граждан;</a:t>
            </a:r>
          </a:p>
          <a:p>
            <a:r>
              <a:rPr lang="ru-RU" sz="2000" dirty="0">
                <a:solidFill>
                  <a:srgbClr val="0033A0"/>
                </a:solidFill>
                <a:latin typeface="Bahnschrift" panose="020B0502040204020203" pitchFamily="34" charset="0"/>
              </a:rPr>
              <a:t> о мерах поддержки граждан и  работодателей в период COVID — 19.</a:t>
            </a:r>
            <a:endParaRPr lang="ru-RU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C3C7-D33D-4303-802E-2B3489DF948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4206" y="395926"/>
            <a:ext cx="116515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6AB3E7"/>
                </a:solidFill>
              </a:rPr>
              <a:t>                                                                                 </a:t>
            </a:r>
          </a:p>
          <a:p>
            <a:pPr marL="342900" indent="-342900"/>
            <a:endParaRPr lang="ru-RU" b="1" dirty="0" smtClean="0">
              <a:solidFill>
                <a:srgbClr val="6AB3E7"/>
              </a:solidFill>
            </a:endParaRPr>
          </a:p>
          <a:p>
            <a:pPr marL="342900" indent="-342900"/>
            <a:endParaRPr lang="ru-RU" b="1" dirty="0" smtClean="0">
              <a:solidFill>
                <a:srgbClr val="6AB3E7"/>
              </a:solidFill>
            </a:endParaRPr>
          </a:p>
          <a:p>
            <a:pPr marL="342900" indent="-342900"/>
            <a:endParaRPr lang="ru-RU" b="1" dirty="0" smtClean="0">
              <a:solidFill>
                <a:srgbClr val="6AB3E7"/>
              </a:solidFill>
            </a:endParaRPr>
          </a:p>
          <a:p>
            <a:pPr marL="342900" indent="-342900"/>
            <a:endParaRPr lang="ru-RU" b="1" dirty="0" smtClean="0">
              <a:solidFill>
                <a:srgbClr val="6AB3E7"/>
              </a:solidFill>
            </a:endParaRPr>
          </a:p>
          <a:p>
            <a:pPr marL="342900" indent="-342900"/>
            <a:endParaRPr lang="ru-RU" b="1" dirty="0" smtClean="0">
              <a:solidFill>
                <a:srgbClr val="6AB3E7"/>
              </a:solidFill>
            </a:endParaRPr>
          </a:p>
          <a:p>
            <a:pPr marL="342900" indent="-342900"/>
            <a:endParaRPr lang="ru-RU" b="1" dirty="0" smtClean="0">
              <a:solidFill>
                <a:srgbClr val="6AB3E7"/>
              </a:solidFill>
            </a:endParaRPr>
          </a:p>
          <a:p>
            <a:pPr marL="342900" indent="-342900"/>
            <a:endParaRPr lang="ru-RU" b="1" dirty="0" smtClean="0">
              <a:solidFill>
                <a:srgbClr val="6AB3E7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rgbClr val="6AB3E7"/>
                </a:solidFill>
              </a:rPr>
              <a:t>       </a:t>
            </a:r>
          </a:p>
          <a:p>
            <a:pPr marL="342900" indent="-342900"/>
            <a:endParaRPr lang="ru-RU" b="1" dirty="0" smtClean="0">
              <a:solidFill>
                <a:srgbClr val="6AB3E7"/>
              </a:solidFill>
            </a:endParaRPr>
          </a:p>
          <a:p>
            <a:pPr marL="342900" indent="-342900"/>
            <a:endParaRPr lang="ru-RU" b="1" dirty="0" smtClean="0">
              <a:solidFill>
                <a:srgbClr val="6AB3E7"/>
              </a:solidFill>
            </a:endParaRPr>
          </a:p>
          <a:p>
            <a:pPr marL="342900" indent="-342900"/>
            <a:endParaRPr lang="ru-RU" b="1" dirty="0" smtClean="0">
              <a:solidFill>
                <a:srgbClr val="6AB3E7"/>
              </a:solidFill>
            </a:endParaRPr>
          </a:p>
          <a:p>
            <a:pPr marL="342900" indent="-342900"/>
            <a:endParaRPr lang="ru-RU" b="1" dirty="0" smtClean="0">
              <a:solidFill>
                <a:srgbClr val="6AB3E7"/>
              </a:solidFill>
            </a:endParaRPr>
          </a:p>
          <a:p>
            <a:pPr marL="342900" indent="-342900"/>
            <a:endParaRPr lang="ru-RU" b="1" dirty="0" smtClean="0">
              <a:solidFill>
                <a:srgbClr val="6AB3E7"/>
              </a:solidFill>
            </a:endParaRPr>
          </a:p>
          <a:p>
            <a:pPr marL="342900" indent="-342900"/>
            <a:endParaRPr lang="ru-RU" b="1" dirty="0" smtClean="0">
              <a:solidFill>
                <a:srgbClr val="6AB3E7"/>
              </a:solidFill>
            </a:endParaRPr>
          </a:p>
          <a:p>
            <a:pPr marL="342900" indent="-342900"/>
            <a:endParaRPr lang="ru-RU" b="1" dirty="0" smtClean="0">
              <a:solidFill>
                <a:srgbClr val="6AB3E7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6200000" flipV="1">
            <a:off x="245463" y="825309"/>
            <a:ext cx="376335" cy="3282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6200000" flipV="1">
            <a:off x="8811212" y="1045987"/>
            <a:ext cx="280988" cy="24289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180407"/>
              </p:ext>
            </p:extLst>
          </p:nvPr>
        </p:nvGraphicFramePr>
        <p:xfrm>
          <a:off x="346221" y="1346199"/>
          <a:ext cx="8572991" cy="5258397"/>
        </p:xfrm>
        <a:graphic>
          <a:graphicData uri="http://schemas.openxmlformats.org/drawingml/2006/table">
            <a:tbl>
              <a:tblPr/>
              <a:tblGrid>
                <a:gridCol w="1261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331"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E8491D"/>
                          </a:solidFill>
                          <a:latin typeface="Calibri"/>
                        </a:rPr>
                        <a:t>ВОПРОС</a:t>
                      </a:r>
                    </a:p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B3E7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E8491D"/>
                          </a:solidFill>
                          <a:latin typeface="Calibri"/>
                        </a:rPr>
                        <a:t>ОТВЕТ ЧАТ-БОТА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B3E7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38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  <a:t>В какой срок </a:t>
                      </a:r>
                      <a:r>
                        <a:rPr lang="ru-RU" sz="800" b="0" i="0" u="none" strike="noStrike" dirty="0" smtClean="0">
                          <a:solidFill>
                            <a:srgbClr val="0033A0"/>
                          </a:solidFill>
                          <a:latin typeface="Arial"/>
                        </a:rPr>
                        <a:t> после </a:t>
                      </a:r>
                      <a: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  <a:t>отметки выплачиваются </a:t>
                      </a:r>
                      <a:r>
                        <a:rPr lang="ru-RU" sz="800" b="0" i="0" u="none" strike="noStrike" dirty="0" smtClean="0">
                          <a:solidFill>
                            <a:srgbClr val="0033A0"/>
                          </a:solidFill>
                          <a:latin typeface="Arial"/>
                        </a:rPr>
                        <a:t>пособия?</a:t>
                      </a:r>
                      <a:endParaRPr lang="ru-RU" sz="800" b="0" i="0" u="none" strike="noStrike" dirty="0">
                        <a:solidFill>
                          <a:srgbClr val="0033A0"/>
                        </a:solidFill>
                        <a:latin typeface="Arial"/>
                      </a:endParaRP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  <a:t>Внимание! </a:t>
                      </a:r>
                      <a:b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  <a:t>1. Сумма пособия в первый месяц начисляется пропорционально в два этапа:</a:t>
                      </a:r>
                      <a:b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  <a:t>- с даты обращения до даты признания гражданина безработным (обычно выплата начисляется за 10-11 дней);</a:t>
                      </a:r>
                      <a:b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  <a:t>- оставшаяся часть выплаты за текущий месяц направляется по истечении месяца со дня подачи заявления (при подтверждении факта незанятости гражданина).</a:t>
                      </a:r>
                      <a:b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  <a:t>Далее выплаты производятся ежемесячно с даты последней </a:t>
                      </a:r>
                      <a:r>
                        <a:rPr lang="ru-RU" sz="800" b="0" i="0" u="none" strike="noStrike" dirty="0" smtClean="0">
                          <a:solidFill>
                            <a:srgbClr val="0033A0"/>
                          </a:solidFill>
                          <a:latin typeface="Arial"/>
                        </a:rPr>
                        <a:t>перерегистрации</a:t>
                      </a:r>
                      <a:r>
                        <a:rPr lang="ru-RU" sz="800" b="0" i="0" u="none" strike="noStrike" baseline="0" dirty="0" smtClean="0">
                          <a:solidFill>
                            <a:srgbClr val="0033A0"/>
                          </a:solidFill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33A0"/>
                          </a:solidFill>
                          <a:latin typeface="Arial"/>
                        </a:rPr>
                        <a:t>при </a:t>
                      </a:r>
                      <a: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  <a:t>подтверждении факта незанятости гражданина.</a:t>
                      </a:r>
                      <a:b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  <a:t>Факт незанятости (перерегистрация) подтверждается лично по предварительной записи.</a:t>
                      </a:r>
                      <a:b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  <a:t>Например, Вы обратились в службу занятости 16.03:</a:t>
                      </a:r>
                      <a:b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  <a:t>- признание безработным произойдет не позднее 26.03 (при условии достаточности сведений в заявлении);</a:t>
                      </a:r>
                      <a:b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  <a:t>- выплата за период 16.03-26.03 будет направлена не позднее 02.04;</a:t>
                      </a:r>
                      <a:b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  <a:t>- выплата за период 27.03-15.04 будет направлена не позднее 22.04;</a:t>
                      </a:r>
                      <a:b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  <a:t>- выплата за период 16.04-15.05 и т.д. будет направляться ежемесячно в течение 3-5 рабочих дней после 16 числа месяца.</a:t>
                      </a:r>
                      <a:b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  <a:t>2. Гражданам, уволенным по сокращению численности или штата, и признанным в установленном порядке безработными, пособие по безработице начисляется, начиная с первого дня по истечении периода начисления "выходного пособия".</a:t>
                      </a:r>
                    </a:p>
                  </a:txBody>
                  <a:tcPr marL="7293" marR="7293" marT="7293" marB="0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  <a:t>Добрый день!</a:t>
                      </a:r>
                      <a:b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  <a:t>Если уволен в связи с ликвидацией предприятия пособие платится в каком размере?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  <a:t>Уволенным:</a:t>
                      </a:r>
                      <a:b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  <a:t>- (не за виновные действия) и имеющим период работы свыше 26 недель в течение года – размер пособия по безработице рассчитывается в первые 3 месяца как 75 % от начисленной заработной платы за последние 3 месяца, в дальнейшие 3 месяца – 60 % от начисленной заработной платы (но не более 6,5 тыс. рублей). Максимальный размер пособия – 16629,6 рублей;</a:t>
                      </a:r>
                      <a:b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33A0"/>
                          </a:solidFill>
                          <a:latin typeface="Arial"/>
                        </a:rPr>
                        <a:t>- индивидуальным предпринимателям, прекратившим свою деятельность, а также гражданам, имеющим период работы менее 26 недель в течение года, а также уволенным за виновные действия пособие назначается на срок не более 3 месяцев в минимальном размере 1950 рублей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3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  <a:t>Куда подавать сведения об </a:t>
                      </a:r>
                      <a:r>
                        <a:rPr lang="ru-RU" sz="800" b="0" i="0" u="none" strike="noStrike" dirty="0" smtClean="0">
                          <a:solidFill>
                            <a:srgbClr val="E8491D"/>
                          </a:solidFill>
                          <a:latin typeface="Arial"/>
                        </a:rPr>
                        <a:t>отсутствии </a:t>
                      </a:r>
                      <a: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  <a:t>вакансий?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  <a:t>У нас очень много вакансий! Так, например, в сфере обрабатывающих производств у нас около более 5 тыс. вакансий, а сфере строительства – более 3 тыс. и их количество растет. </a:t>
                      </a:r>
                      <a:b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  <a:t>Предлагаем ознакомиться с вакансиями в следующих сферах:</a:t>
                      </a:r>
                      <a:b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  <a:t>- производства - https://clck.ru/SkJVR</a:t>
                      </a:r>
                      <a:b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  <a:t>- торговли - https://clck.ru/SkJXh</a:t>
                      </a:r>
                      <a:b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  <a:t>- строительства и недвижимости - https://clck.ru/SkJYS</a:t>
                      </a:r>
                      <a:b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  <a:t>- транспорта - https://clck.ru/SkJYx</a:t>
                      </a:r>
                      <a:b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  <a:t>- </a:t>
                      </a:r>
                      <a:r>
                        <a:rPr lang="ru-RU" sz="800" b="0" i="0" u="none" strike="noStrike" dirty="0" smtClean="0">
                          <a:solidFill>
                            <a:srgbClr val="E8491D"/>
                          </a:solidFill>
                          <a:latin typeface="Arial"/>
                        </a:rPr>
                        <a:t>ИТ- технологий </a:t>
                      </a:r>
                      <a: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  <a:t>- https://clck.ru/SkJZV</a:t>
                      </a:r>
                      <a:b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  <a:t>- финансов - https://clck.ru/SkJbR</a:t>
                      </a:r>
                      <a:b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  <a:t>Больше вакансий – на портале www.trudvsem.ru, или у нашего партнера Хедхантер.ру - https://clck.ru/SkJcS </a:t>
                      </a:r>
                      <a:b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  <a:t>Обращайтесь к нам - мы поможем Вам найти работу или переобучим новой профессии (специальности), повысим Вам квалификацию. </a:t>
                      </a:r>
                      <a:b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E8491D"/>
                          </a:solidFill>
                          <a:latin typeface="Arial"/>
                        </a:rPr>
                        <a:t>А пока мы ищем для Вас работу, Вы можете получать пособие по безработице. Если спросите меня, я расскажу, как его получить и какой размер пособия будет начислен</a:t>
                      </a:r>
                    </a:p>
                  </a:txBody>
                  <a:tcPr marL="7293" marR="7293" marT="7293" marB="0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D07322-D6C6-438F-9387-D9C4272DC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" y="5222379"/>
            <a:ext cx="1783676" cy="18659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7CC0141-79F1-4007-A809-392127EBD1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0" t="89081"/>
          <a:stretch/>
        </p:blipFill>
        <p:spPr>
          <a:xfrm>
            <a:off x="10360959" y="205000"/>
            <a:ext cx="1517376" cy="59627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 l="14082" t="9186" r="13205" b="9430"/>
          <a:stretch/>
        </p:blipFill>
        <p:spPr bwMode="auto">
          <a:xfrm>
            <a:off x="9378711" y="3752370"/>
            <a:ext cx="2295996" cy="2384682"/>
          </a:xfrm>
          <a:prstGeom prst="rect">
            <a:avLst/>
          </a:prstGeom>
          <a:noFill/>
          <a:ln w="9525">
            <a:solidFill>
              <a:srgbClr val="E8491D"/>
            </a:solidFill>
            <a:miter lim="800000"/>
            <a:headEnd/>
            <a:tailEnd/>
          </a:ln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706EBC-2109-4856-A9ED-369D3C2054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287" y="1013453"/>
            <a:ext cx="5586753" cy="58445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1032" y="763033"/>
            <a:ext cx="6753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Bahnschrift" panose="020B0502040204020203" pitchFamily="34" charset="0"/>
              </a:rPr>
              <a:t>Добиться 80% корректных  ответов на вопросы граждан</a:t>
            </a:r>
            <a:endParaRPr lang="ru-RU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7198" y="729143"/>
            <a:ext cx="28811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ahnschrift" panose="020B0502040204020203" pitchFamily="34" charset="0"/>
            </a:endParaRPr>
          </a:p>
          <a:p>
            <a:pPr marL="342900" indent="-342900"/>
            <a:r>
              <a:rPr lang="ru-RU" b="1" i="1" dirty="0">
                <a:solidFill>
                  <a:srgbClr val="C00000"/>
                </a:solidFill>
                <a:latin typeface="Bahnschrift" panose="020B0502040204020203" pitchFamily="34" charset="0"/>
              </a:rPr>
              <a:t>Получить более 16 000 </a:t>
            </a:r>
            <a:r>
              <a:rPr lang="ru-RU" b="1" i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                                                                                                         </a:t>
            </a:r>
            <a:r>
              <a:rPr lang="ru-RU" b="1" i="1" dirty="0">
                <a:solidFill>
                  <a:srgbClr val="C00000"/>
                </a:solidFill>
                <a:latin typeface="Bahnschrift" panose="020B0502040204020203" pitchFamily="34" charset="0"/>
              </a:rPr>
              <a:t>ответов для </a:t>
            </a:r>
            <a:r>
              <a:rPr lang="ru-RU" b="1" i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тестирования                                                                                                                                                                </a:t>
            </a:r>
            <a:r>
              <a:rPr lang="ru-RU" b="1" i="1" dirty="0">
                <a:solidFill>
                  <a:srgbClr val="C00000"/>
                </a:solidFill>
                <a:latin typeface="Bahnschrift" panose="020B0502040204020203" pitchFamily="34" charset="0"/>
              </a:rPr>
              <a:t>необходимости </a:t>
            </a:r>
            <a:r>
              <a:rPr lang="ru-RU" b="1" i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и                                                                                                                                                                  </a:t>
            </a:r>
            <a:r>
              <a:rPr lang="ru-RU" b="1" i="1" dirty="0">
                <a:solidFill>
                  <a:srgbClr val="C00000"/>
                </a:solidFill>
                <a:latin typeface="Bahnschrift" panose="020B0502040204020203" pitchFamily="34" charset="0"/>
              </a:rPr>
              <a:t>полезности чат- бота</a:t>
            </a:r>
            <a:r>
              <a:rPr lang="ru-RU" b="1" i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,                                                                                                                                                                  </a:t>
            </a:r>
            <a:r>
              <a:rPr lang="ru-RU" b="1" i="1" dirty="0">
                <a:solidFill>
                  <a:srgbClr val="C00000"/>
                </a:solidFill>
                <a:latin typeface="Bahnschrift" panose="020B0502040204020203" pitchFamily="34" charset="0"/>
              </a:rPr>
              <a:t>как сервиса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6398" y="136041"/>
            <a:ext cx="6034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В рамках проекта были поставлены цели: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ED6D5C-2173-4252-B4EE-77F88DC0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560" y="6155370"/>
            <a:ext cx="356400" cy="252000"/>
          </a:xfrm>
        </p:spPr>
        <p:txBody>
          <a:bodyPr lIns="0" tIns="0" rIns="0" bIns="0"/>
          <a:lstStyle/>
          <a:p>
            <a:pPr algn="l"/>
            <a:fld id="{99E4C3C7-D33D-4303-802E-2B3489DF9482}" type="slidenum">
              <a:rPr lang="ru-RU" sz="900" smtClean="0">
                <a:solidFill>
                  <a:srgbClr val="00329F"/>
                </a:solidFill>
                <a:latin typeface="Montserrat" panose="00000500000000000000" pitchFamily="2" charset="-52"/>
              </a:rPr>
              <a:pPr algn="l"/>
              <a:t>6</a:t>
            </a:fld>
            <a:endParaRPr lang="ru-RU" sz="900" dirty="0">
              <a:solidFill>
                <a:srgbClr val="00329F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6CA7721-B19F-4D59-B6D5-82CCEAFA6BC3}"/>
              </a:ext>
            </a:extLst>
          </p:cNvPr>
          <p:cNvSpPr txBox="1">
            <a:spLocks/>
          </p:cNvSpPr>
          <p:nvPr/>
        </p:nvSpPr>
        <p:spPr>
          <a:xfrm>
            <a:off x="249143" y="214444"/>
            <a:ext cx="8531654" cy="4103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Стратегия достижения поставленных целей</a:t>
            </a:r>
            <a:endParaRPr lang="ru-RU" sz="30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7CC0141-79F1-4007-A809-392127EBD1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0" t="89081"/>
          <a:stretch/>
        </p:blipFill>
        <p:spPr>
          <a:xfrm>
            <a:off x="11007919" y="6002009"/>
            <a:ext cx="808794" cy="3178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D07322-D6C6-438F-9387-D9C4272DC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7" y="2877752"/>
            <a:ext cx="3704734" cy="38756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706EBC-2109-4856-A9ED-369D3C2054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422" y="-285886"/>
            <a:ext cx="1613578" cy="16880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82" y="214444"/>
            <a:ext cx="3526031" cy="63691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Прямоугольник 18"/>
          <p:cNvSpPr/>
          <p:nvPr/>
        </p:nvSpPr>
        <p:spPr>
          <a:xfrm>
            <a:off x="302336" y="1074423"/>
            <a:ext cx="7801347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200" b="0" cap="none" spc="0" dirty="0" smtClean="0">
                <a:ln w="0"/>
                <a:solidFill>
                  <a:srgbClr val="0033A0"/>
                </a:solidFill>
                <a:latin typeface="Bahnschrift" panose="020B0502040204020203" pitchFamily="34" charset="0"/>
              </a:rPr>
              <a:t>Для выполнения поставленных целей информирования была собрана команда</a:t>
            </a:r>
          </a:p>
          <a:p>
            <a:pPr algn="just"/>
            <a:endParaRPr lang="ru-RU" sz="2200" dirty="0">
              <a:ln w="0"/>
              <a:solidFill>
                <a:srgbClr val="0033A0"/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0" cap="none" spc="0" dirty="0" smtClean="0">
                <a:ln w="0"/>
                <a:solidFill>
                  <a:srgbClr val="0033A0"/>
                </a:solidFill>
                <a:latin typeface="Bahnschrift" panose="020B0502040204020203" pitchFamily="34" charset="0"/>
              </a:rPr>
              <a:t>В ходе рабочих совещаний сформулированы автоматизированные правила обработки вопросов чат-ботом.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n w="0"/>
                <a:solidFill>
                  <a:srgbClr val="0033A0"/>
                </a:solidFill>
                <a:latin typeface="Bahnschrift" panose="020B0502040204020203" pitchFamily="34" charset="0"/>
              </a:rPr>
              <a:t>Назначены сроки и ответственные за корректировку правил для улучшения качества ответов.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0" cap="none" spc="0" dirty="0" smtClean="0">
                <a:ln w="0"/>
                <a:solidFill>
                  <a:srgbClr val="0033A0"/>
                </a:solidFill>
                <a:latin typeface="Bahnschrift" panose="020B0502040204020203" pitchFamily="34" charset="0"/>
              </a:rPr>
              <a:t>Поставлены цели и задачи для апробирования сервиса чат-бота.</a:t>
            </a:r>
          </a:p>
          <a:p>
            <a:pPr algn="just"/>
            <a:endParaRPr lang="ru-RU" sz="2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D07322-D6C6-438F-9387-D9C4272DC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46" y="4272227"/>
            <a:ext cx="2471719" cy="25857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D07322-D6C6-438F-9387-D9C4272DC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24" y="5001108"/>
            <a:ext cx="1654259" cy="17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586" y="1253766"/>
            <a:ext cx="4418688" cy="3977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ED6D5C-2173-4252-B4EE-77F88DC0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560" y="6155370"/>
            <a:ext cx="356400" cy="252000"/>
          </a:xfrm>
        </p:spPr>
        <p:txBody>
          <a:bodyPr lIns="0" tIns="0" rIns="0" bIns="0"/>
          <a:lstStyle/>
          <a:p>
            <a:pPr algn="l"/>
            <a:fld id="{99E4C3C7-D33D-4303-802E-2B3489DF9482}" type="slidenum">
              <a:rPr lang="ru-RU" sz="900" smtClean="0">
                <a:solidFill>
                  <a:srgbClr val="00329F"/>
                </a:solidFill>
                <a:latin typeface="Montserrat" panose="00000500000000000000" pitchFamily="2" charset="-52"/>
              </a:rPr>
              <a:pPr algn="l"/>
              <a:t>7</a:t>
            </a:fld>
            <a:endParaRPr lang="ru-RU" sz="900" dirty="0">
              <a:solidFill>
                <a:srgbClr val="00329F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6CA7721-B19F-4D59-B6D5-82CCEAFA6BC3}"/>
              </a:ext>
            </a:extLst>
          </p:cNvPr>
          <p:cNvSpPr txBox="1">
            <a:spLocks/>
          </p:cNvSpPr>
          <p:nvPr/>
        </p:nvSpPr>
        <p:spPr>
          <a:xfrm>
            <a:off x="349664" y="230723"/>
            <a:ext cx="9692238" cy="4103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C00000"/>
                </a:solidFill>
                <a:latin typeface="Bahnschrift" panose="020B0502040204020203" pitchFamily="34" charset="0"/>
              </a:rPr>
              <a:t>Механизмы достижения поставленных целей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7CC0141-79F1-4007-A809-392127EBD1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0" t="89081"/>
          <a:stretch/>
        </p:blipFill>
        <p:spPr>
          <a:xfrm>
            <a:off x="9427705" y="165018"/>
            <a:ext cx="2492703" cy="9795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D07322-D6C6-438F-9387-D9C4272DC7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5664"/>
            <a:ext cx="1783676" cy="18659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706EBC-2109-4856-A9ED-369D3C2054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04" y="4056514"/>
            <a:ext cx="2635569" cy="27571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5097" y="947049"/>
            <a:ext cx="75225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Для создания чат-бота использована программа autoresponder WA: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Кадровик 42»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разработан с учетом перспективы на будущее,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в текущее время выбирается путь развития чат-бота,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превращение его в полноценного консультанта с функциями: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продвижения национальных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проектов среди населения и работодателей;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п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родвижения уникальных сервисов службы занятости Кузбасса среди населения и работодателей;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бора различной информации о желаниях и интересах наших клиентов, для улучшения управления службой занятости Кузбасса.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409" y="5340289"/>
            <a:ext cx="8787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i="1" dirty="0">
                <a:solidFill>
                  <a:srgbClr val="0033A0"/>
                </a:solidFill>
                <a:latin typeface="Bahnschrift" panose="020B0502040204020203" pitchFamily="34" charset="0"/>
              </a:rPr>
              <a:t>Чат-боты не могут полностью заменить сотрудников и решать сложные задачи, выходящие за рамки алгоритма. Они не могут импровизировать, и, если запрос сформулирован не так, как в базе данных, разговор может пойти по кругу, но чат-боты дают возможность сократить нагрузку на сотрудников и сделать коммуникацию более удобной для пользователей.</a:t>
            </a:r>
          </a:p>
        </p:txBody>
      </p:sp>
    </p:spTree>
    <p:extLst>
      <p:ext uri="{BB962C8B-B14F-4D97-AF65-F5344CB8AC3E}">
        <p14:creationId xmlns:p14="http://schemas.microsoft.com/office/powerpoint/2010/main" val="30416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ED6D5C-2173-4252-B4EE-77F88DC0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560" y="6155370"/>
            <a:ext cx="356400" cy="252000"/>
          </a:xfrm>
        </p:spPr>
        <p:txBody>
          <a:bodyPr lIns="0" tIns="0" rIns="0" bIns="0"/>
          <a:lstStyle/>
          <a:p>
            <a:pPr algn="l"/>
            <a:fld id="{99E4C3C7-D33D-4303-802E-2B3489DF9482}" type="slidenum">
              <a:rPr lang="ru-RU" sz="900" smtClean="0">
                <a:solidFill>
                  <a:srgbClr val="00329F"/>
                </a:solidFill>
                <a:latin typeface="Montserrat" panose="00000500000000000000" pitchFamily="2" charset="-52"/>
              </a:rPr>
              <a:pPr algn="l"/>
              <a:t>8</a:t>
            </a:fld>
            <a:endParaRPr lang="ru-RU" sz="900" dirty="0">
              <a:solidFill>
                <a:srgbClr val="00329F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6CA7721-B19F-4D59-B6D5-82CCEAFA6BC3}"/>
              </a:ext>
            </a:extLst>
          </p:cNvPr>
          <p:cNvSpPr txBox="1">
            <a:spLocks/>
          </p:cNvSpPr>
          <p:nvPr/>
        </p:nvSpPr>
        <p:spPr>
          <a:xfrm>
            <a:off x="267997" y="296847"/>
            <a:ext cx="10993500" cy="4103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00329F"/>
                </a:solidFill>
                <a:latin typeface="+mn-lt"/>
                <a:cs typeface="Times New Roman" panose="02020603050405020304" pitchFamily="18" charset="0"/>
              </a:rPr>
              <a:t>Достигнутые результаты. Индикаторы и показатели эффективности проекта</a:t>
            </a:r>
            <a:endParaRPr lang="ru-RU" sz="3000" dirty="0">
              <a:solidFill>
                <a:srgbClr val="00329F"/>
              </a:solidFill>
              <a:latin typeface="+mn-lt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2D3F81F4-14BA-4AA1-86A6-D5079C0E7C4D}"/>
              </a:ext>
            </a:extLst>
          </p:cNvPr>
          <p:cNvSpPr txBox="1">
            <a:spLocks/>
          </p:cNvSpPr>
          <p:nvPr/>
        </p:nvSpPr>
        <p:spPr>
          <a:xfrm>
            <a:off x="267998" y="1284990"/>
            <a:ext cx="11652410" cy="1652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В ходе реализации сервиса виртуальный помощник «Кадровик 42»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были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выполнены поставленные задачи, достигнуты цели и результаты проекта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C0000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Обратившиеся граждане смогли получить ответы на задаваемые вопросы в режиме онлайн, не обращаясь в Центр занятости населения. </a:t>
            </a:r>
            <a:r>
              <a:rPr lang="ru-RU" sz="2000" i="1" dirty="0" smtClean="0">
                <a:solidFill>
                  <a:srgbClr val="C0000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Ниже приведены </a:t>
            </a:r>
            <a:r>
              <a:rPr lang="ru-RU" sz="2000" i="1" dirty="0">
                <a:solidFill>
                  <a:srgbClr val="C0000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примеры (скриншоты) обращений для наглядности задаваемых вопросов и ответов на них.</a:t>
            </a:r>
          </a:p>
          <a:p>
            <a:r>
              <a:rPr lang="ru-RU" sz="1800" dirty="0" smtClean="0">
                <a:solidFill>
                  <a:srgbClr val="00329F"/>
                </a:solidFill>
                <a:latin typeface="Montserrat" panose="00000500000000000000" pitchFamily="2" charset="-52"/>
              </a:rPr>
              <a:t> </a:t>
            </a:r>
            <a:endParaRPr lang="ru-RU" sz="1800" dirty="0">
              <a:solidFill>
                <a:srgbClr val="00329F"/>
              </a:solidFill>
              <a:latin typeface="Montserrat" panose="00000500000000000000" pitchFamily="2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7CC0141-79F1-4007-A809-392127EBD1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0" t="89081"/>
          <a:stretch/>
        </p:blipFill>
        <p:spPr>
          <a:xfrm>
            <a:off x="11007919" y="6002009"/>
            <a:ext cx="808794" cy="3178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D07322-D6C6-438F-9387-D9C4272DC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1" y="4914759"/>
            <a:ext cx="1783676" cy="18659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5"/>
          <a:stretch/>
        </p:blipFill>
        <p:spPr>
          <a:xfrm>
            <a:off x="99291" y="2945677"/>
            <a:ext cx="2319765" cy="37098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7"/>
          <a:stretch/>
        </p:blipFill>
        <p:spPr>
          <a:xfrm>
            <a:off x="2577256" y="2919964"/>
            <a:ext cx="2313199" cy="37097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5"/>
          <a:stretch/>
        </p:blipFill>
        <p:spPr>
          <a:xfrm>
            <a:off x="5048655" y="2911338"/>
            <a:ext cx="2192949" cy="3718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5"/>
          <a:stretch/>
        </p:blipFill>
        <p:spPr>
          <a:xfrm>
            <a:off x="7399804" y="2902710"/>
            <a:ext cx="2266786" cy="37355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3"/>
          <a:stretch/>
        </p:blipFill>
        <p:spPr>
          <a:xfrm>
            <a:off x="9786976" y="2923620"/>
            <a:ext cx="2194492" cy="3721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CC0141-79F1-4007-A809-392127EBD1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0" t="89081"/>
          <a:stretch/>
        </p:blipFill>
        <p:spPr>
          <a:xfrm>
            <a:off x="9427705" y="165018"/>
            <a:ext cx="2492703" cy="97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274" y="1496995"/>
            <a:ext cx="5157914" cy="329376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ED6D5C-2173-4252-B4EE-77F88DC0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560" y="6155370"/>
            <a:ext cx="356400" cy="252000"/>
          </a:xfrm>
        </p:spPr>
        <p:txBody>
          <a:bodyPr lIns="0" tIns="0" rIns="0" bIns="0"/>
          <a:lstStyle/>
          <a:p>
            <a:pPr algn="l"/>
            <a:fld id="{99E4C3C7-D33D-4303-802E-2B3489DF9482}" type="slidenum">
              <a:rPr lang="ru-RU" sz="900" smtClean="0">
                <a:solidFill>
                  <a:srgbClr val="00329F"/>
                </a:solidFill>
                <a:latin typeface="Montserrat" panose="00000500000000000000" pitchFamily="2" charset="-52"/>
              </a:rPr>
              <a:pPr algn="l"/>
              <a:t>9</a:t>
            </a:fld>
            <a:endParaRPr lang="ru-RU" sz="900" dirty="0">
              <a:solidFill>
                <a:srgbClr val="00329F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6CA7721-B19F-4D59-B6D5-82CCEAFA6BC3}"/>
              </a:ext>
            </a:extLst>
          </p:cNvPr>
          <p:cNvSpPr txBox="1">
            <a:spLocks/>
          </p:cNvSpPr>
          <p:nvPr/>
        </p:nvSpPr>
        <p:spPr>
          <a:xfrm>
            <a:off x="390544" y="-51969"/>
            <a:ext cx="11213308" cy="86164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9A3A3A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Достигнутые результаты 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2D3F81F4-14BA-4AA1-86A6-D5079C0E7C4D}"/>
              </a:ext>
            </a:extLst>
          </p:cNvPr>
          <p:cNvSpPr txBox="1">
            <a:spLocks/>
          </p:cNvSpPr>
          <p:nvPr/>
        </p:nvSpPr>
        <p:spPr>
          <a:xfrm>
            <a:off x="549034" y="968467"/>
            <a:ext cx="7790293" cy="9296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329F"/>
                </a:solidFill>
                <a:latin typeface="Montserrat" panose="00000500000000000000" pitchFamily="2" charset="-52"/>
              </a:rPr>
              <a:t> </a:t>
            </a:r>
            <a:endParaRPr lang="ru-RU" sz="1800" dirty="0">
              <a:solidFill>
                <a:srgbClr val="00329F"/>
              </a:solidFill>
              <a:latin typeface="Montserrat" panose="00000500000000000000" pitchFamily="2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7CC0141-79F1-4007-A809-392127EBD1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0" t="89081"/>
          <a:stretch/>
        </p:blipFill>
        <p:spPr>
          <a:xfrm>
            <a:off x="9534932" y="219939"/>
            <a:ext cx="2473317" cy="9719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D07322-D6C6-438F-9387-D9C4272DC7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" y="5222379"/>
            <a:ext cx="1783676" cy="18659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706EBC-2109-4856-A9ED-369D3C2054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784" y="5125253"/>
            <a:ext cx="1613578" cy="16880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3066" y="1458727"/>
            <a:ext cx="71653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33A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rgbClr val="E8491D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Исходя </a:t>
            </a:r>
            <a:r>
              <a:rPr lang="ru-RU" dirty="0">
                <a:solidFill>
                  <a:srgbClr val="E8491D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из данных запросов/ответов были </a:t>
            </a:r>
            <a:r>
              <a:rPr lang="ru-RU" dirty="0" smtClean="0">
                <a:solidFill>
                  <a:srgbClr val="E8491D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выявлены данные </a:t>
            </a:r>
            <a:r>
              <a:rPr lang="ru-RU" dirty="0">
                <a:solidFill>
                  <a:srgbClr val="E8491D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показатели </a:t>
            </a:r>
            <a:r>
              <a:rPr lang="ru-RU" dirty="0" smtClean="0">
                <a:solidFill>
                  <a:srgbClr val="E8491D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 эффективности </a:t>
            </a:r>
            <a:r>
              <a:rPr lang="ru-RU" dirty="0">
                <a:solidFill>
                  <a:srgbClr val="E8491D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чат-бота</a:t>
            </a:r>
            <a:r>
              <a:rPr lang="ru-RU" dirty="0" smtClean="0">
                <a:solidFill>
                  <a:srgbClr val="E8491D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E8491D"/>
              </a:solidFill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33A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       Количество заданных </a:t>
            </a:r>
            <a:r>
              <a:rPr lang="ru-RU" dirty="0">
                <a:solidFill>
                  <a:srgbClr val="0033A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вопросов на 01.07.2022 -16987 </a:t>
            </a:r>
          </a:p>
          <a:p>
            <a:pPr algn="just"/>
            <a:r>
              <a:rPr lang="ru-RU" dirty="0" smtClean="0">
                <a:solidFill>
                  <a:srgbClr val="0033A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       Процент корректных </a:t>
            </a:r>
            <a:r>
              <a:rPr lang="ru-RU" dirty="0">
                <a:solidFill>
                  <a:srgbClr val="0033A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ответов – 83 %</a:t>
            </a:r>
          </a:p>
          <a:p>
            <a:pPr algn="just"/>
            <a:r>
              <a:rPr lang="ru-RU" dirty="0" smtClean="0">
                <a:solidFill>
                  <a:srgbClr val="0033A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       Количество </a:t>
            </a:r>
            <a:r>
              <a:rPr lang="ru-RU" dirty="0">
                <a:solidFill>
                  <a:srgbClr val="0033A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уникальных номеров задавших вопрос- 15462</a:t>
            </a:r>
          </a:p>
          <a:p>
            <a:pPr algn="just"/>
            <a:r>
              <a:rPr lang="ru-RU" dirty="0" smtClean="0">
                <a:solidFill>
                  <a:srgbClr val="0033A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       Статистика </a:t>
            </a:r>
            <a:r>
              <a:rPr lang="ru-RU" dirty="0">
                <a:solidFill>
                  <a:srgbClr val="0033A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по видам востребованных услуг</a:t>
            </a: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6200000" flipV="1">
            <a:off x="314763" y="2135839"/>
            <a:ext cx="244917" cy="220857"/>
          </a:xfrm>
          <a:prstGeom prst="triangle">
            <a:avLst/>
          </a:prstGeom>
          <a:solidFill>
            <a:srgbClr val="6A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AB3E7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6200000" flipV="1">
            <a:off x="341080" y="2642039"/>
            <a:ext cx="207291" cy="22085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6200000" flipV="1">
            <a:off x="307501" y="2915381"/>
            <a:ext cx="238737" cy="197998"/>
          </a:xfrm>
          <a:prstGeom prst="triangle">
            <a:avLst/>
          </a:prstGeom>
          <a:solidFill>
            <a:srgbClr val="6A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AB3E7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6200000" flipV="1">
            <a:off x="302155" y="2421919"/>
            <a:ext cx="254835" cy="22085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5735" y="5410675"/>
            <a:ext cx="9946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Перед </a:t>
            </a:r>
            <a:r>
              <a:rPr lang="ru-RU" sz="2800" i="1" dirty="0">
                <a:solidFill>
                  <a:srgbClr val="0033A0"/>
                </a:solidFill>
                <a:latin typeface="Bahnschrift" panose="020B0502040204020203" pitchFamily="34" charset="0"/>
              </a:rPr>
              <a:t>нами также поставлена задача оценить прогресс реализованного </a:t>
            </a:r>
            <a:r>
              <a:rPr lang="ru-RU" sz="2800" i="1" dirty="0" smtClean="0">
                <a:solidFill>
                  <a:srgbClr val="0033A0"/>
                </a:solidFill>
                <a:latin typeface="Bahnschrift" panose="020B0502040204020203" pitchFamily="34" charset="0"/>
              </a:rPr>
              <a:t>проекта для дальнейшего развития.</a:t>
            </a:r>
            <a:endParaRPr lang="ru-RU" sz="2800" i="1" dirty="0">
              <a:solidFill>
                <a:srgbClr val="00329F"/>
              </a:solidFill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endParaRPr lang="ru-RU" sz="2800" i="1" dirty="0">
              <a:solidFill>
                <a:srgbClr val="0033A0"/>
              </a:solidFill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962" y="458886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32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829" y="608298"/>
            <a:ext cx="9134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329F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В ходе реализации виртуального помощника были выявлены индикаторы процесса:  </a:t>
            </a:r>
            <a:r>
              <a:rPr lang="ru-RU" sz="2000" b="1" dirty="0" smtClean="0">
                <a:solidFill>
                  <a:srgbClr val="00329F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количественные </a:t>
            </a:r>
            <a:r>
              <a:rPr lang="ru-RU" sz="2000" dirty="0" smtClean="0">
                <a:solidFill>
                  <a:srgbClr val="00329F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329F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 качественные.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9144" y="3467928"/>
            <a:ext cx="64782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33A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С момента запуска «Кадровик 42» с мая 2020 года </a:t>
            </a:r>
          </a:p>
          <a:p>
            <a:pPr algn="just"/>
            <a:r>
              <a:rPr lang="ru-RU" sz="2000" dirty="0">
                <a:solidFill>
                  <a:srgbClr val="0033A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чат-бот ответил более чем на 16,9 тысяч запросов, что говорит о эффективности и востребованности данного сервиса в виде виртуального </a:t>
            </a:r>
            <a:r>
              <a:rPr lang="ru-RU" sz="2000" dirty="0" smtClean="0">
                <a:solidFill>
                  <a:srgbClr val="0033A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помощника</a:t>
            </a:r>
          </a:p>
          <a:p>
            <a:pPr algn="just"/>
            <a:r>
              <a:rPr lang="ru-RU" sz="2000" dirty="0" smtClean="0">
                <a:solidFill>
                  <a:srgbClr val="0033A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33A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(см. </a:t>
            </a:r>
            <a:r>
              <a:rPr lang="ru-RU" sz="2000" dirty="0" smtClean="0">
                <a:solidFill>
                  <a:srgbClr val="0033A0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график). </a:t>
            </a:r>
            <a:endParaRPr lang="ru-RU" sz="2000" dirty="0">
              <a:solidFill>
                <a:srgbClr val="0033A0"/>
              </a:solidFill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709</Words>
  <Application>Microsoft Office PowerPoint</Application>
  <PresentationFormat>Широкоэкранный</PresentationFormat>
  <Paragraphs>136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Bahnschrift</vt:lpstr>
      <vt:lpstr>Calibri</vt:lpstr>
      <vt:lpstr>Calibri Light</vt:lpstr>
      <vt:lpstr>Geometria Light</vt:lpstr>
      <vt:lpstr>Montserrat</vt:lpstr>
      <vt:lpstr>Montserrat Medium</vt:lpstr>
      <vt:lpstr>Times New Roman</vt:lpstr>
      <vt:lpstr>Тема Office</vt:lpstr>
      <vt:lpstr>Виртуальный помощник «Кадровик 42»  (Чат- Бот)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Александровна Тихонова</dc:creator>
  <cp:lastModifiedBy>vvchayka</cp:lastModifiedBy>
  <cp:revision>127</cp:revision>
  <dcterms:created xsi:type="dcterms:W3CDTF">2022-02-15T19:04:36Z</dcterms:created>
  <dcterms:modified xsi:type="dcterms:W3CDTF">2022-08-31T04:44:32Z</dcterms:modified>
</cp:coreProperties>
</file>