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0000"/>
    <a:srgbClr val="CF4520"/>
    <a:srgbClr val="D64D34"/>
    <a:srgbClr val="69B3E7"/>
    <a:srgbClr val="BDDEF5"/>
    <a:srgbClr val="224B88"/>
    <a:srgbClr val="FF6600"/>
    <a:srgbClr val="22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4B8C-92C2-9449-8C1E-4D31344116F5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ADB23-D05C-B14C-99A7-0EC4C02E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4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3E300-2651-1B41-B2EB-5A539F238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F9EB43-DDA2-4B42-833B-5848A7430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21310-0B53-1640-B242-A6C00FB4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C0B81-E8C9-0B40-B6B3-75663C42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A84C-A81B-D249-84A8-4C1AD6C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68C13-4905-F541-ADEB-E0A91A07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6B0012-45D9-3941-8F8C-E7DD87F06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559D-C196-964A-8DEC-79657334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38122-B1B6-1E48-89F4-EAF2C12F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C3BC8-92C1-CD41-BE4B-AD7AFC68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9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A65946-BC65-C34F-AB21-DE1B1BD2C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E9C83-4FBA-BC4D-829F-81CB543A7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50A29-7813-7D40-A972-1D5A1010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CDF7C-5708-BC48-A900-72B977B5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0C64D-C590-F648-AA8F-016F791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A26B8-8D88-B740-A8CC-1EA72285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AC491-32DE-9F4C-AF65-41940A63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455BA-A07C-5C4C-AFF3-19F6853F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57B6D-5AB2-EE44-A1E7-8035B0F8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8BD1E-3C9F-AA46-8B49-57BF4414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D50E-71AB-4040-A0DC-04E469A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2F8DE-E099-114D-9F06-9C7510DED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519BE-5B71-C14B-8A0A-EBF5F9A3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F1FC2-C18F-0445-AFFD-624EDF57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C6A0A-6093-7D46-B52D-400F6BD3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8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DA054-2EEF-DE45-9A73-E65F8C4D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9D337-09BA-BD44-8DB9-F450ED629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891C76-C807-E64C-8D56-75C1386DC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D1129C-5016-934B-82C2-EE9186DA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C0781-1593-2F4D-B425-C0DEE491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7050E-8DF5-D748-BC52-21F85997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384B9-31E3-004C-BC14-6B9692B0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1A82D-0B30-8848-9C2C-FDE7BF9E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A4E7F-03C4-1049-8BB9-1B1BEAD28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A209EA-2AC9-2247-BDE7-825B44D25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49E3F1-4903-E24C-B120-E82EFBEF0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564E12-265E-8E40-9ABD-0196103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99D398-6A32-F44C-9186-EDC1009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43E631-193E-264A-9301-41859686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7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9B346-64B8-2842-97C0-EE339115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8F1DB0-EF6F-E14D-8FCE-6FB6EA0D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657AA1-3009-0643-BAE0-9F88EA37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B61ED5-5D07-9F4F-A070-3A582E7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788BA1-2A26-DE4D-B6D5-6DE968FD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19D3C6-1F8D-1647-B0DE-66378E3F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78C63C-1BFF-8F40-A6EE-43B42780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4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C9D6D-9D00-AB46-A4A9-3C92AD0B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C8DBC-4234-D84A-9E2A-FA1500E3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6CF871-94AF-3D43-B199-A1E1ECB4A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25E27-15E2-7E40-B7BD-9478D94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D00D3-8D4D-DF43-BD35-6A9E2066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F337A-3ED1-A94C-956F-8A8D1C84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35761-4C3C-6E4B-B159-D7FFCFF9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ECBEC5-B56E-814E-BE3D-384B66B7E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177F8E-E089-174B-BDA8-9837515AD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E9C2E-3080-D944-A46C-3BBC8803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ED317-6819-AA4D-A3F7-84E7D0F6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77283-D396-3E47-BF23-A81CBAF6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1FEA6-EFC9-BC49-BAD8-246DE154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173A09-EDC0-5846-A426-41A3D192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ECF68-D896-B640-A03B-D5189FEF8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C794-3819-B343-AAAB-D1A06968A351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0CE25-8D32-3348-A732-E097C1DDC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206FB-2EF9-3648-A64A-EE0EEDBD9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186A-81A3-074A-96E4-6581B05D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бщая_Глазкова\МАМА-ПРОФИ коллективный офис\8 встреча мама-профи финал\DSC_0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922"/>
            <a:ext cx="12310281" cy="821446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1" y="-777922"/>
            <a:ext cx="12310280" cy="8214460"/>
          </a:xfrm>
          <a:prstGeom prst="rect">
            <a:avLst/>
          </a:prstGeom>
          <a:solidFill>
            <a:srgbClr val="0033A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Desktop\png-clipart-magnifying-glass-computer-icons-magnification-loupe-glass-technic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000" y1="2556" x2="56889" y2="10000"/>
                        <a14:foregroundMark x1="57000" y1="9333" x2="68667" y2="31000"/>
                        <a14:foregroundMark x1="68222" y1="30556" x2="63667" y2="56444"/>
                        <a14:foregroundMark x1="63667" y1="56778" x2="41556" y2="67778"/>
                        <a14:foregroundMark x1="38222" y1="3333" x2="16667" y2="7778"/>
                        <a14:foregroundMark x1="16667" y1="8556" x2="8222" y2="18778"/>
                        <a14:foregroundMark x1="8222" y1="18778" x2="3333" y2="37222"/>
                        <a14:foregroundMark x1="3556" y1="37667" x2="7111" y2="52111"/>
                        <a14:foregroundMark x1="7222" y1="52333" x2="18222" y2="63444"/>
                        <a14:foregroundMark x1="18222" y1="63444" x2="18222" y2="63444"/>
                        <a14:foregroundMark x1="24556" y1="56000" x2="17444" y2="51333"/>
                        <a14:foregroundMark x1="16889" y1="49778" x2="12333" y2="40000"/>
                        <a14:foregroundMark x1="12111" y1="39778" x2="12333" y2="31333"/>
                        <a14:foregroundMark x1="12333" y1="31333" x2="12333" y2="31333"/>
                        <a14:foregroundMark x1="66222" y1="70000" x2="82778" y2="87222"/>
                        <a14:backgroundMark x1="97222" y1="98778" x2="99000" y2="9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35847" y="-233917"/>
            <a:ext cx="5133915" cy="51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2380" y="-129685"/>
            <a:ext cx="3803942" cy="90438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Брянская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9436" y="5912424"/>
            <a:ext cx="5536019" cy="485821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Проект: август </a:t>
            </a:r>
            <a:r>
              <a:rPr lang="en-US" sz="1500" dirty="0">
                <a:solidFill>
                  <a:schemeClr val="bg1"/>
                </a:solidFill>
                <a:latin typeface="Montserrat" panose="00000500000000000000" pitchFamily="2" charset="-52"/>
              </a:rPr>
              <a:t>202</a:t>
            </a: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1 – февраль 2022</a:t>
            </a:r>
          </a:p>
          <a:p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Штатный режим: февраль 2022 - ∞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96333" y="5053923"/>
            <a:ext cx="471302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6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Номинация </a:t>
            </a:r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«Лучший проект»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Всероссийского конкурса профессионального мастерства в сфере содействия занятости населения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-2764464" y="3329308"/>
            <a:ext cx="12192000" cy="112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gradFill flip="none" rotWithShape="1">
                  <a:gsLst>
                    <a:gs pos="0">
                      <a:srgbClr val="69B3E7"/>
                    </a:gs>
                    <a:gs pos="50000">
                      <a:srgbClr val="BDDEF5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30000"/>
                    </a:schemeClr>
                  </a:glow>
                </a:effectLst>
                <a:latin typeface="Montserrat" panose="00000500000000000000" pitchFamily="2" charset="-52"/>
              </a:rPr>
              <a:t>Коллективный офис </a:t>
            </a:r>
          </a:p>
          <a:p>
            <a:r>
              <a:rPr lang="ru-RU" sz="4000" b="1" dirty="0">
                <a:gradFill flip="none" rotWithShape="1">
                  <a:gsLst>
                    <a:gs pos="0">
                      <a:srgbClr val="69B3E7"/>
                    </a:gs>
                    <a:gs pos="50000">
                      <a:srgbClr val="BDDEF5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30000"/>
                    </a:schemeClr>
                  </a:glow>
                </a:effectLst>
                <a:latin typeface="Montserrat" panose="00000500000000000000" pitchFamily="2" charset="-52"/>
              </a:rPr>
              <a:t>«Мама-профи»</a:t>
            </a:r>
          </a:p>
        </p:txBody>
      </p:sp>
      <p:pic>
        <p:nvPicPr>
          <p:cNvPr id="1027" name="Picture 3" descr="D:\общая_Глазкова\МАМА-ПРОФИ коллективный офис\8 встреча мама-профи финал\DSC_03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6" t="24474" b="30772"/>
          <a:stretch/>
        </p:blipFill>
        <p:spPr bwMode="auto">
          <a:xfrm>
            <a:off x="9042574" y="1397594"/>
            <a:ext cx="3149426" cy="33491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1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7137"/>
            <a:ext cx="1203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Женщина, воспитывающая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596" y="1151960"/>
            <a:ext cx="3982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имеет длительный перерыв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 работе: потеря навыков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самопрезентации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и незнание правил прохождения собеседований, дезориентация на рынке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0914" y="1074345"/>
            <a:ext cx="4302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испытывает потребность в определенных условиях труда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(режим работы, «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удаленка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», транспортная доступность)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434" y="2788464"/>
            <a:ext cx="3024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не имеет плана, как совмещать работу и домашние обязанности</a:t>
            </a:r>
          </a:p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0914" y="2738785"/>
            <a:ext cx="4427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испытывает психологические проблемы: эмоциональное выгорание, чувство нереализованности, отсутствие поддержки и понимания со стороны близких</a:t>
            </a:r>
          </a:p>
        </p:txBody>
      </p:sp>
      <p:pic>
        <p:nvPicPr>
          <p:cNvPr id="7170" name="Picture 2" descr="D:\Downloads\illustration_01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32" y="947336"/>
            <a:ext cx="3300782" cy="36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841" y="4500095"/>
            <a:ext cx="3491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tserrat" panose="00000500000000000000" pitchFamily="2" charset="-52"/>
              </a:rPr>
              <a:t>314,3</a:t>
            </a:r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тыс. женщин </a:t>
            </a:r>
            <a:endParaRPr lang="ru-RU" sz="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896" y="5607487"/>
            <a:ext cx="2974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трудоспособного возраста - проживают в Брянской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8675" y="4514880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tserrat" panose="00000500000000000000" pitchFamily="2" charset="-52"/>
              </a:rPr>
              <a:t>276,4</a:t>
            </a:r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тыс. женщин </a:t>
            </a:r>
            <a:endParaRPr lang="ru-RU" sz="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3936" y="5607487"/>
            <a:ext cx="276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заняты в отраслях экономики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7407" y="4449204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tserrat" panose="00000500000000000000" pitchFamily="2" charset="-52"/>
              </a:rPr>
              <a:t>~ 9</a:t>
            </a:r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тыс. женщин, </a:t>
            </a:r>
            <a:endParaRPr lang="ru-RU" sz="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51643" y="5602333"/>
            <a:ext cx="3528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воспитывающих несовершеннолетних детей, ежегодно обращаются в службу занятости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9627" y="947336"/>
            <a:ext cx="11797698" cy="3693732"/>
          </a:xfrm>
          <a:prstGeom prst="roundRect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643993" y="1097620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693831" y="1162592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663219" y="2873529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13057" y="2938501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7530437" y="1088922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7580275" y="1153894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7572836" y="2873529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7622674" y="2938501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90440" y="51461"/>
            <a:ext cx="11249247" cy="955606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580" y="45109"/>
            <a:ext cx="1111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Цель проекта: создание условий для расширения возможностей трудоустройства и профессиональной самореализации женщин с детьми посредством создания единого пространства для встреч и совместного общения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6505" y="1679689"/>
            <a:ext cx="90164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выявить потребность женщин в трудовой деятельности и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проблемы, которые препятствуют трудоустройству;</a:t>
            </a:r>
          </a:p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организовать тренинги и консультации, в том числе  с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привлечением  экспертов  из организаций-партнеров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 целях информирования о возможностях, которые женщины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могут получить в рамках  услуг и сервисов;</a:t>
            </a:r>
          </a:p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оказание социальной, психологической и правовой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адресной помощи;</a:t>
            </a:r>
          </a:p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создание единого пространства для встреч и совместного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общения женщин;</a:t>
            </a:r>
          </a:p>
          <a:p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организация эффективного взаимодействия органов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исполнительной власти, службы занятости населения и других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заинтересованных организаций и учреждений в рамках оказания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всесторонней помощи семьям  с детьми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580" y="1759236"/>
            <a:ext cx="1308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З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а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д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а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ч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и </a:t>
            </a:r>
          </a:p>
          <a:p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п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р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о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е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к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т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-2062717" y="1079009"/>
            <a:ext cx="4125434" cy="568443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304264" y="1704895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1704760" y="2456519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970574" y="3665257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970574" y="4379077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1736660" y="5119653"/>
            <a:ext cx="287078" cy="26581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73010" y="1137113"/>
            <a:ext cx="3739807" cy="568443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esktop\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9590" y="1209412"/>
            <a:ext cx="3693227" cy="5539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1354102" y="1769867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736660" y="2505741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002474" y="3726956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2002474" y="4436705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760086" y="5169677"/>
            <a:ext cx="287078" cy="265814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9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-1" y="995973"/>
            <a:ext cx="12634943" cy="2000150"/>
          </a:xfrm>
          <a:custGeom>
            <a:avLst/>
            <a:gdLst>
              <a:gd name="connsiteX0" fmla="*/ 0 w 12634943"/>
              <a:gd name="connsiteY0" fmla="*/ 1766223 h 2000150"/>
              <a:gd name="connsiteX1" fmla="*/ 2392325 w 12634943"/>
              <a:gd name="connsiteY1" fmla="*/ 1219 h 2000150"/>
              <a:gd name="connsiteX2" fmla="*/ 5954232 w 12634943"/>
              <a:gd name="connsiteY2" fmla="*/ 2000140 h 2000150"/>
              <a:gd name="connsiteX3" fmla="*/ 9388548 w 12634943"/>
              <a:gd name="connsiteY3" fmla="*/ 33116 h 2000150"/>
              <a:gd name="connsiteX4" fmla="*/ 12440093 w 12634943"/>
              <a:gd name="connsiteY4" fmla="*/ 1808754 h 2000150"/>
              <a:gd name="connsiteX5" fmla="*/ 12323134 w 12634943"/>
              <a:gd name="connsiteY5" fmla="*/ 1766223 h 2000150"/>
              <a:gd name="connsiteX6" fmla="*/ 12301869 w 12634943"/>
              <a:gd name="connsiteY6" fmla="*/ 1766223 h 20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4943" h="2000150">
                <a:moveTo>
                  <a:pt x="0" y="1766223"/>
                </a:moveTo>
                <a:cubicBezTo>
                  <a:pt x="699976" y="864228"/>
                  <a:pt x="1399953" y="-37767"/>
                  <a:pt x="2392325" y="1219"/>
                </a:cubicBezTo>
                <a:cubicBezTo>
                  <a:pt x="3384697" y="40205"/>
                  <a:pt x="4788195" y="1994824"/>
                  <a:pt x="5954232" y="2000140"/>
                </a:cubicBezTo>
                <a:cubicBezTo>
                  <a:pt x="7120269" y="2005456"/>
                  <a:pt x="8307571" y="65014"/>
                  <a:pt x="9388548" y="33116"/>
                </a:cubicBezTo>
                <a:cubicBezTo>
                  <a:pt x="10469525" y="1218"/>
                  <a:pt x="11950995" y="1519903"/>
                  <a:pt x="12440093" y="1808754"/>
                </a:cubicBezTo>
                <a:cubicBezTo>
                  <a:pt x="12929191" y="2097605"/>
                  <a:pt x="12346171" y="1773311"/>
                  <a:pt x="12323134" y="1766223"/>
                </a:cubicBezTo>
                <a:cubicBezTo>
                  <a:pt x="12300097" y="1759135"/>
                  <a:pt x="12300983" y="1762679"/>
                  <a:pt x="12301869" y="1766223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D:\общая_Глазкова\Дизайн\СЛУЖБА ЗАНЯТОСТИ 2.0\треугольники\г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14" y="5465496"/>
            <a:ext cx="1189037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общая_Глазкова\Дизайн\СЛУЖБА ЗАНЯТОСТИ 2.0\треугольники\г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91" y="4604535"/>
            <a:ext cx="529227" cy="6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общая_Глазкова\Дизайн\СЛУЖБА ЗАНЯТОСТИ 2.0\треугольники\го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64" y="4262742"/>
            <a:ext cx="752729" cy="8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бщая_Глазкова\Дизайн\СЛУЖБА ЗАНЯТОСТИ 2.0\треугольники\г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28" y="5465496"/>
            <a:ext cx="1189037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61" y="244549"/>
            <a:ext cx="1210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Стратегия достижения поставленных целей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061" y="2693083"/>
            <a:ext cx="2381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Информационная кампания  о экосистеме сервисов 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«Мама-профи» </a:t>
            </a: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633" y="1136465"/>
            <a:ext cx="12634943" cy="2000150"/>
          </a:xfrm>
          <a:custGeom>
            <a:avLst/>
            <a:gdLst>
              <a:gd name="connsiteX0" fmla="*/ 0 w 12634943"/>
              <a:gd name="connsiteY0" fmla="*/ 1766223 h 2000150"/>
              <a:gd name="connsiteX1" fmla="*/ 2392325 w 12634943"/>
              <a:gd name="connsiteY1" fmla="*/ 1219 h 2000150"/>
              <a:gd name="connsiteX2" fmla="*/ 5954232 w 12634943"/>
              <a:gd name="connsiteY2" fmla="*/ 2000140 h 2000150"/>
              <a:gd name="connsiteX3" fmla="*/ 9388548 w 12634943"/>
              <a:gd name="connsiteY3" fmla="*/ 33116 h 2000150"/>
              <a:gd name="connsiteX4" fmla="*/ 12440093 w 12634943"/>
              <a:gd name="connsiteY4" fmla="*/ 1808754 h 2000150"/>
              <a:gd name="connsiteX5" fmla="*/ 12323134 w 12634943"/>
              <a:gd name="connsiteY5" fmla="*/ 1766223 h 2000150"/>
              <a:gd name="connsiteX6" fmla="*/ 12301869 w 12634943"/>
              <a:gd name="connsiteY6" fmla="*/ 1766223 h 20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4943" h="2000150">
                <a:moveTo>
                  <a:pt x="0" y="1766223"/>
                </a:moveTo>
                <a:cubicBezTo>
                  <a:pt x="699976" y="864228"/>
                  <a:pt x="1399953" y="-37767"/>
                  <a:pt x="2392325" y="1219"/>
                </a:cubicBezTo>
                <a:cubicBezTo>
                  <a:pt x="3384697" y="40205"/>
                  <a:pt x="4788195" y="1994824"/>
                  <a:pt x="5954232" y="2000140"/>
                </a:cubicBezTo>
                <a:cubicBezTo>
                  <a:pt x="7120269" y="2005456"/>
                  <a:pt x="8307571" y="65014"/>
                  <a:pt x="9388548" y="33116"/>
                </a:cubicBezTo>
                <a:cubicBezTo>
                  <a:pt x="10469525" y="1218"/>
                  <a:pt x="11950995" y="1519903"/>
                  <a:pt x="12440093" y="1808754"/>
                </a:cubicBezTo>
                <a:cubicBezTo>
                  <a:pt x="12929191" y="2097605"/>
                  <a:pt x="12346171" y="1773311"/>
                  <a:pt x="12323134" y="1766223"/>
                </a:cubicBezTo>
                <a:cubicBezTo>
                  <a:pt x="12300097" y="1759135"/>
                  <a:pt x="12300983" y="1762679"/>
                  <a:pt x="12301869" y="1766223"/>
                </a:cubicBezTo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61466" y="1835156"/>
            <a:ext cx="2975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Организация с удобной для женщин периодичностью встреч, тематики которых формируются индивидуально под потребности каждой из групп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57391" y="2259452"/>
            <a:ext cx="2365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Привлечение партнеров-экспертов</a:t>
            </a: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3012" y="2232603"/>
            <a:ext cx="2390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Набор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группы из 8+ женщин, воспитывающих детей</a:t>
            </a: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0203" y="3202883"/>
            <a:ext cx="23391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Уточнение модератором коллективного офиса запросов и проблем каждой женщины</a:t>
            </a:r>
          </a:p>
        </p:txBody>
      </p:sp>
      <p:pic>
        <p:nvPicPr>
          <p:cNvPr id="3074" name="Picture 2" descr="D:\общая_Глазкова\Дизайн\готовые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04" y="2852656"/>
            <a:ext cx="4011428" cy="40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711410" y="1616613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761248" y="1681585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286736" y="1396444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3336574" y="1461416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5422544" y="2867948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5472382" y="2932920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8225457" y="1396443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8275295" y="1461415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10854638" y="1622801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10904476" y="1687773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57" y="1381966"/>
            <a:ext cx="4266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Механизмы достижения поставленных целей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7574" y="347849"/>
            <a:ext cx="9725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Создание рабочей группы из представителей органов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власти и организаций (привлекаемые внешние эксперты)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5763" y="4085508"/>
            <a:ext cx="679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Разработка стандарта предоставления экосистемы сервисов «Мама-профи», системы сбора отзывов участниц, сценариев тематических встреч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9473" y="1042221"/>
            <a:ext cx="6004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Центр «Мой бизнес»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Брянский филиал </a:t>
            </a:r>
            <a:r>
              <a:rPr lang="ru-RU" sz="1400" i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РАНХиГС</a:t>
            </a:r>
            <a:endParaRPr lang="ru-RU" sz="1400" i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Департамент образования и науки Брянской области    (+ Центр опережающей подготовки)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Консультативная служба «Компетентный родитель»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Департамент культуры Брянской области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Департамент семьи, социальной и демографической политики Брянской области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Банк России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Центр управления регионом Брянской области</a:t>
            </a:r>
          </a:p>
          <a:p>
            <a:pPr marL="285750" lvl="0" indent="-285750">
              <a:buFontTx/>
              <a:buChar char="-"/>
            </a:pPr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Работодатели и представители малого бизнеса города Брянска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3849" y="5189011"/>
            <a:ext cx="894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Апробация используемых новых сервисов на фокус-группе (тренинги, мастер-классы, деловые игры и т. д.)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3849" y="6004451"/>
            <a:ext cx="8120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Создание средства постоянной связи (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Телеграм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-канал) для участниц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8578" y="1042221"/>
            <a:ext cx="6019800" cy="2677656"/>
          </a:xfrm>
          <a:prstGeom prst="roundRect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d:\Desktop\539-5399767_thumbtack-pins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7" b="972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53" y="316324"/>
            <a:ext cx="1143000" cy="10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esktop\kakoi-vash-sposob-dostizheniya-celi.ori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50">
                        <a14:backgroundMark x1="18333" y1="97590" x2="24583" y2="98905"/>
                        <a14:backgroundMark x1="27917" y1="99124" x2="35583" y2="98905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461">
            <a:off x="189153" y="4730107"/>
            <a:ext cx="2297689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esktop\png-clipart-password-e-authentication-information-user-symbol-check-miscellaneous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889" y1="43889" x2="46000" y2="6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06" y="317150"/>
            <a:ext cx="590120" cy="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Desktop\png-clipart-password-e-authentication-information-user-symbol-check-miscellaneous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889" y1="43889" x2="46000" y2="6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0" y="5125116"/>
            <a:ext cx="590120" cy="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Desktop\png-clipart-password-e-authentication-information-user-symbol-check-miscellaneous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889" y1="43889" x2="46000" y2="6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50" y="3936511"/>
            <a:ext cx="590120" cy="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Desktop\png-clipart-password-e-authentication-information-user-symbol-check-miscellaneous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889" y1="43889" x2="46000" y2="6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54" y="6004451"/>
            <a:ext cx="590120" cy="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932503" y="317150"/>
            <a:ext cx="551048" cy="556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52012" y="3936511"/>
            <a:ext cx="551048" cy="556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900177" y="5125116"/>
            <a:ext cx="551048" cy="556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940840" y="6021411"/>
            <a:ext cx="551048" cy="556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4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Downloads\benjamin-voros-phIFdC6lA4E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2" b="8343"/>
          <a:stretch/>
        </p:blipFill>
        <p:spPr bwMode="auto">
          <a:xfrm>
            <a:off x="0" y="3445365"/>
            <a:ext cx="12362858" cy="4852474"/>
          </a:xfrm>
          <a:prstGeom prst="flowChartPunchedTa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Блок-схема: перфолента 51"/>
          <p:cNvSpPr/>
          <p:nvPr/>
        </p:nvSpPr>
        <p:spPr>
          <a:xfrm>
            <a:off x="0" y="3578772"/>
            <a:ext cx="12362858" cy="4821282"/>
          </a:xfrm>
          <a:prstGeom prst="flowChartPunchedTape">
            <a:avLst/>
          </a:prstGeom>
          <a:solidFill>
            <a:srgbClr val="000000">
              <a:alpha val="16863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2294" y="244548"/>
            <a:ext cx="1062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Эффективность проекта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50903" y="1415800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00741" y="1480772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2632346" y="1405246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2682184" y="1470218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5266636" y="1421789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5316474" y="1486761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8417483" y="1449889"/>
            <a:ext cx="502521" cy="40739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8467321" y="1514861"/>
            <a:ext cx="502521" cy="407390"/>
          </a:xfrm>
          <a:prstGeom prst="triangl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8467" y="980576"/>
            <a:ext cx="1657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группы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29749" y="992909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16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участниц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64039" y="1018085"/>
            <a:ext cx="110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18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14886" y="1073748"/>
            <a:ext cx="261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Montserrat" panose="00000500000000000000" pitchFamily="2" charset="-52"/>
              </a:rPr>
              <a:t>4,9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236" y="2176769"/>
            <a:ext cx="1838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при ожидаемых результатах – 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не менее 2 групп ежегодно</a:t>
            </a:r>
          </a:p>
          <a:p>
            <a:endParaRPr lang="ru-RU" sz="1400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20199" y="2176768"/>
            <a:ext cx="2381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при ожидаемых результатах – не менее 8 участниц в одной группе</a:t>
            </a:r>
          </a:p>
          <a:p>
            <a:endParaRPr lang="ru-RU" sz="1400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69555" y="2154438"/>
            <a:ext cx="2381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при ожидаемых результатах – не менее  5  экспертов для одной группы</a:t>
            </a:r>
          </a:p>
          <a:p>
            <a:endParaRPr lang="ru-RU" sz="1400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74647" y="2176769"/>
            <a:ext cx="26652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Montserrat" panose="00000500000000000000" pitchFamily="2" charset="-52"/>
              </a:rPr>
              <a:t>при ожидаемых результатах – не менее  4,5 баллов по 5-балльной шкале </a:t>
            </a:r>
          </a:p>
          <a:p>
            <a:endParaRPr lang="ru-RU" sz="1400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0432" y="1367290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внешних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экспертов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24586" y="1467728"/>
            <a:ext cx="2162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оценка удовлетворенности качеством сервисов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9252" y="6021561"/>
            <a:ext cx="47612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1. Набор и выпуск следующих групп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  <a:ea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75801" y="4996807"/>
            <a:ext cx="535886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2. Тиражирование на другие муниципальные образования области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  <a:ea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66250" y="3849173"/>
            <a:ext cx="56167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3. Возможность тиражирования в других регионах РФ через платформу «</a:t>
            </a:r>
            <a:r>
              <a:rPr lang="ru-RU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Смартека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  <a:ea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725724" y="4438192"/>
            <a:ext cx="630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tserrat" panose="00000500000000000000" pitchFamily="2" charset="-52"/>
              </a:rPr>
              <a:t>Планы</a:t>
            </a:r>
          </a:p>
        </p:txBody>
      </p:sp>
    </p:spTree>
    <p:extLst>
      <p:ext uri="{BB962C8B-B14F-4D97-AF65-F5344CB8AC3E}">
        <p14:creationId xmlns:p14="http://schemas.microsoft.com/office/powerpoint/2010/main" val="373933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58" y="2789202"/>
            <a:ext cx="12106939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gradFill flip="none" rotWithShape="1">
                  <a:gsLst>
                    <a:gs pos="0">
                      <a:srgbClr val="69B3E7"/>
                    </a:gs>
                    <a:gs pos="50000">
                      <a:srgbClr val="BDDEF5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30000"/>
                    </a:schemeClr>
                  </a:glow>
                </a:effectLst>
                <a:latin typeface="Montserrat" panose="00000500000000000000" pitchFamily="2" charset="-52"/>
              </a:rPr>
              <a:t>Лучше слов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gradFill flip="none" rotWithShape="1">
                  <a:gsLst>
                    <a:gs pos="0">
                      <a:srgbClr val="69B3E7"/>
                    </a:gs>
                    <a:gs pos="50000">
                      <a:srgbClr val="BDDEF5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30000"/>
                    </a:schemeClr>
                  </a:glow>
                </a:effectLst>
                <a:latin typeface="Montserrat" panose="00000500000000000000" pitchFamily="2" charset="-52"/>
              </a:rPr>
              <a:t> говорят эмоции</a:t>
            </a:r>
          </a:p>
        </p:txBody>
      </p:sp>
      <p:pic>
        <p:nvPicPr>
          <p:cNvPr id="5121" name="Picture 1" descr="D:\общая_Глазкова\МАМА-ПРОФИ коллективный офис\Ответ на запрос ФЦК по проектам (на 07.06.2022)\Мама-профи в Минтруд\2 встреча\фото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5" y="318212"/>
            <a:ext cx="3298924" cy="220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общая_Глазкова\МАМА-ПРОФИ коллективный офис\Ответ на запрос ФЦК по проектам (на 07.06.2022)\Мама-профи в Минтруд\3 встреча\Фото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" y="2848910"/>
            <a:ext cx="1687032" cy="112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бщая_Глазкова\МАМА-ПРОФИ коллективный офис\Ответ на запрос ФЦК по проектам (на 07.06.2022)\Мама-профи в Минтруд\4 встреча\Фото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83" y="266549"/>
            <a:ext cx="3374064" cy="225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общая_Глазкова\МАМА-ПРОФИ коллективный офис\Ответ на запрос ФЦК по проектам (на 07.06.2022)\Мама-профи в Минтруд\5 встреча\Фото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71" y="2850831"/>
            <a:ext cx="1799732" cy="120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общая_Глазкова\МАМА-ПРОФИ коллективный офис\Ответ на запрос ФЦК по проектам (на 07.06.2022)\Мама-профи в Минтруд\6 встреча\Фото\DSC_1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" y="4180680"/>
            <a:ext cx="3374064" cy="225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общая_Глазкова\МАМА-ПРОФИ коллективный офис\Ответ на запрос ФЦК по проектам (на 07.06.2022)\Мама-профи в Минтруд\8 встреча\Фото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56" y="4261823"/>
            <a:ext cx="3342291" cy="222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esktop\DSC_05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9467" y="2854079"/>
            <a:ext cx="1794604" cy="119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Desktop\DSC_05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78" y="4261823"/>
            <a:ext cx="3411730" cy="227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Desktop\imag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5" b="46417"/>
          <a:stretch/>
        </p:blipFill>
        <p:spPr bwMode="auto">
          <a:xfrm>
            <a:off x="2247407" y="2813019"/>
            <a:ext cx="1703700" cy="119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Desktop\image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56" y="268636"/>
            <a:ext cx="3067294" cy="230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83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512</Words>
  <Application>Microsoft Office PowerPoint</Application>
  <PresentationFormat>Широкоэкранный</PresentationFormat>
  <Paragraphs>99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Montserrat</vt:lpstr>
      <vt:lpstr>Тема Office</vt:lpstr>
      <vt:lpstr>Брянская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Халипина Екатерина Алексеевна</dc:creator>
  <cp:lastModifiedBy>Станислав Алексеевич Поповцев</cp:lastModifiedBy>
  <cp:revision>62</cp:revision>
  <dcterms:created xsi:type="dcterms:W3CDTF">2021-07-01T12:37:09Z</dcterms:created>
  <dcterms:modified xsi:type="dcterms:W3CDTF">2022-12-22T10:05:56Z</dcterms:modified>
</cp:coreProperties>
</file>